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46.png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7.png"/><Relationship Id="rId9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50.jpeg"/><Relationship Id="rId4" Type="http://schemas.openxmlformats.org/officeDocument/2006/relationships/image" Target="../media/image4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24.wmf"/><Relationship Id="rId4" Type="http://schemas.openxmlformats.org/officeDocument/2006/relationships/image" Target="../media/image26.png"/><Relationship Id="rId9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19510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29: Chap. 9 of GGGPP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Lattice dynamics of crystals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Quantum treatment of lattice vibrations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Statistical mechanics of lattice vibrations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74946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Lecture notes prepared using materials from GGGPP text.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terms of site operators: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17255"/>
            <a:ext cx="5124450" cy="17811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29718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516947"/>
            <a:ext cx="3362325" cy="1085850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9093"/>
              </p:ext>
            </p:extLst>
          </p:nvPr>
        </p:nvGraphicFramePr>
        <p:xfrm>
          <a:off x="1333500" y="4686300"/>
          <a:ext cx="4192588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726" name="Equation" r:id="rId5" imgW="3174840" imgH="1079280" progId="Equation.DSMT4">
                  <p:embed/>
                </p:oleObj>
              </mc:Choice>
              <mc:Fallback>
                <p:oleObj name="Equation" r:id="rId5" imgW="317484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3500" y="4686300"/>
                        <a:ext cx="4192588" cy="1425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185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Statistical mechanics treatment of vibrational motions at constant temperature </a:t>
            </a:r>
            <a:r>
              <a:rPr lang="en-US" sz="2400" i="1" dirty="0" smtClean="0">
                <a:latin typeface="+mj-lt"/>
              </a:rPr>
              <a:t>T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427975"/>
              </p:ext>
            </p:extLst>
          </p:nvPr>
        </p:nvGraphicFramePr>
        <p:xfrm>
          <a:off x="73819" y="1371600"/>
          <a:ext cx="8996362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62" name="Equation" r:id="rId3" imgW="5702040" imgH="1993680" progId="Equation.DSMT4">
                  <p:embed/>
                </p:oleObj>
              </mc:Choice>
              <mc:Fallback>
                <p:oleObj name="Equation" r:id="rId3" imgW="570204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819" y="1371600"/>
                        <a:ext cx="8996362" cy="314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953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Average vibrational energy:   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365177"/>
              </p:ext>
            </p:extLst>
          </p:nvPr>
        </p:nvGraphicFramePr>
        <p:xfrm>
          <a:off x="4940300" y="4953000"/>
          <a:ext cx="40163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63" name="Equation" r:id="rId5" imgW="2920680" imgH="609480" progId="Equation.DSMT4">
                  <p:embed/>
                </p:oleObj>
              </mc:Choice>
              <mc:Fallback>
                <p:oleObj name="Equation" r:id="rId5" imgW="29206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40300" y="4953000"/>
                        <a:ext cx="401637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54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Statistical mechanics treatment of vibrational motions at constant temperature </a:t>
            </a:r>
            <a:r>
              <a:rPr lang="en-US" sz="2400" i="1" dirty="0" smtClean="0">
                <a:latin typeface="+mj-lt"/>
              </a:rPr>
              <a:t>T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49" y="1600200"/>
            <a:ext cx="5934159" cy="1219200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 rot="18724413">
            <a:off x="3252551" y="2599394"/>
            <a:ext cx="266307" cy="490971"/>
          </a:xfrm>
          <a:prstGeom prst="upArrow">
            <a:avLst>
              <a:gd name="adj1" fmla="val 5947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2667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index for distinct modes (for each degree of freedom)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" y="333908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Specific heat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1125" y="3760006"/>
            <a:ext cx="4962525" cy="117157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892333"/>
              </p:ext>
            </p:extLst>
          </p:nvPr>
        </p:nvGraphicFramePr>
        <p:xfrm>
          <a:off x="2249486" y="5053284"/>
          <a:ext cx="4511181" cy="1118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70" name="Equation" r:id="rId5" imgW="3225600" imgH="799920" progId="Equation.DSMT4">
                  <p:embed/>
                </p:oleObj>
              </mc:Choice>
              <mc:Fallback>
                <p:oleObj name="Equation" r:id="rId5" imgW="322560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49486" y="5053284"/>
                        <a:ext cx="4511181" cy="11189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180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334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Evaluation of summation over </a:t>
            </a:r>
            <a:r>
              <a:rPr lang="en-US" sz="2400" b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077177"/>
              </p:ext>
            </p:extLst>
          </p:nvPr>
        </p:nvGraphicFramePr>
        <p:xfrm>
          <a:off x="1447800" y="1219200"/>
          <a:ext cx="6727881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799" name="Equation" r:id="rId3" imgW="4978080" imgH="672840" progId="Equation.DSMT4">
                  <p:embed/>
                </p:oleObj>
              </mc:Choice>
              <mc:Fallback>
                <p:oleObj name="Equation" r:id="rId3" imgW="497808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1219200"/>
                        <a:ext cx="6727881" cy="909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2743200"/>
            <a:ext cx="4248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Debye approximation to </a:t>
            </a:r>
            <a:r>
              <a:rPr lang="en-US" sz="2400" i="1" dirty="0" smtClean="0">
                <a:latin typeface="+mj-lt"/>
              </a:rPr>
              <a:t>D(</a:t>
            </a:r>
            <a:r>
              <a:rPr lang="en-US" sz="2400" i="1" dirty="0" smtClean="0">
                <a:latin typeface="Symbol" panose="05050102010706020507" pitchFamily="18" charset="2"/>
              </a:rPr>
              <a:t>w</a:t>
            </a:r>
            <a:r>
              <a:rPr lang="en-US" sz="2400" dirty="0" smtClean="0">
                <a:latin typeface="Symbol" panose="05050102010706020507" pitchFamily="18" charset="2"/>
              </a:rPr>
              <a:t>):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88272"/>
              </p:ext>
            </p:extLst>
          </p:nvPr>
        </p:nvGraphicFramePr>
        <p:xfrm>
          <a:off x="1857438" y="3428999"/>
          <a:ext cx="4771961" cy="2792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00" name="Equation" r:id="rId5" imgW="3581280" imgH="2095200" progId="Equation.DSMT4">
                  <p:embed/>
                </p:oleObj>
              </mc:Choice>
              <mc:Fallback>
                <p:oleObj name="Equation" r:id="rId5" imgW="358128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7438" y="3428999"/>
                        <a:ext cx="4771961" cy="2792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85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Debye approximation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971815"/>
            <a:ext cx="5524500" cy="962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0687" y="2170757"/>
            <a:ext cx="4391025" cy="952500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177972"/>
              </p:ext>
            </p:extLst>
          </p:nvPr>
        </p:nvGraphicFramePr>
        <p:xfrm>
          <a:off x="2971800" y="3137924"/>
          <a:ext cx="3787913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23" name="Equation" r:id="rId5" imgW="2489040" imgH="291960" progId="Equation.DSMT4">
                  <p:embed/>
                </p:oleObj>
              </mc:Choice>
              <mc:Fallback>
                <p:oleObj name="Equation" r:id="rId5" imgW="24890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1800" y="3137924"/>
                        <a:ext cx="3787913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93135" y="3698116"/>
            <a:ext cx="4210050" cy="100965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096809"/>
              </p:ext>
            </p:extLst>
          </p:nvPr>
        </p:nvGraphicFramePr>
        <p:xfrm>
          <a:off x="2620963" y="4800600"/>
          <a:ext cx="3575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24" name="Equation" r:id="rId8" imgW="2349360" imgH="291960" progId="Equation.DSMT4">
                  <p:embed/>
                </p:oleObj>
              </mc:Choice>
              <mc:Fallback>
                <p:oleObj name="Equation" r:id="rId8" imgW="23493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20963" y="4800600"/>
                        <a:ext cx="357505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73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554713"/>
              </p:ext>
            </p:extLst>
          </p:nvPr>
        </p:nvGraphicFramePr>
        <p:xfrm>
          <a:off x="269875" y="0"/>
          <a:ext cx="4643438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840" name="Equation" r:id="rId3" imgW="2806560" imgH="736560" progId="Equation.DSMT4">
                  <p:embed/>
                </p:oleObj>
              </mc:Choice>
              <mc:Fallback>
                <p:oleObj name="Equation" r:id="rId3" imgW="28065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875" y="0"/>
                        <a:ext cx="4643438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6834" name="Picture 2" descr="http://web.ift.uib.no/AMOS/fys208/debye/table3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239000" cy="5327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8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92" y="685800"/>
            <a:ext cx="8842028" cy="53181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953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90600"/>
            <a:ext cx="8639175" cy="2762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Quantum treatment of one-dimensional harmonic crystal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59152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" y="4195117"/>
            <a:ext cx="5695950" cy="10096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5204767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Commutation relations: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010" y="5725641"/>
            <a:ext cx="49815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2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Fourier transformation relationships: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990600"/>
            <a:ext cx="5495925" cy="904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" y="1946920"/>
            <a:ext cx="5581650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762" y="3023245"/>
            <a:ext cx="6076950" cy="10191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100" y="4099570"/>
            <a:ext cx="52197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440" y="2611256"/>
            <a:ext cx="4705350" cy="895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709825"/>
            <a:ext cx="4429125" cy="10953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 in terms of Fourier transformed variables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70" y="841424"/>
            <a:ext cx="5695950" cy="1009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2765655"/>
            <a:ext cx="584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where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575" y="3516169"/>
            <a:ext cx="5181600" cy="106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450" y="4458046"/>
            <a:ext cx="6515100" cy="9715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9170" y="5381854"/>
            <a:ext cx="22383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7575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Transformation to creation and annihilation operators  -- Appendix A   (one dimensional case)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1371600"/>
            <a:ext cx="3409950" cy="952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2667000"/>
            <a:ext cx="320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Define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462212"/>
            <a:ext cx="1133475" cy="8667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635" y="3325712"/>
            <a:ext cx="3238500" cy="1200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4614762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Creation and annihilation operators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450" y="5238750"/>
            <a:ext cx="7277100" cy="10287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575" y="-33159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Mathematical digression</a:t>
            </a:r>
          </a:p>
        </p:txBody>
      </p:sp>
    </p:spTree>
    <p:extLst>
      <p:ext uri="{BB962C8B-B14F-4D97-AF65-F5344CB8AC3E}">
        <p14:creationId xmlns:p14="http://schemas.microsoft.com/office/powerpoint/2010/main" val="41256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Inverse transformation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842665"/>
            <a:ext cx="4581525" cy="704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483975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Commutation relationships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927235"/>
            <a:ext cx="2800350" cy="600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2540000"/>
            <a:ext cx="5610225" cy="619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0065" y="3098105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general: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1087" y="3530400"/>
            <a:ext cx="2619375" cy="5905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20065" y="4326582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Normalized states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5385" y="4827210"/>
            <a:ext cx="1009650" cy="4286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1087" y="5420330"/>
            <a:ext cx="19145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9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operators and states: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914400"/>
            <a:ext cx="5810250" cy="561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1480185"/>
            <a:ext cx="1562100" cy="590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3487" y="2165370"/>
            <a:ext cx="4619625" cy="676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350" y="2901990"/>
            <a:ext cx="8115300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400" y="3712250"/>
            <a:ext cx="4219575" cy="9334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5800" y="4800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Hamiltonian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33487" y="5262265"/>
            <a:ext cx="2219325" cy="923925"/>
          </a:xfrm>
          <a:prstGeom prst="rect">
            <a:avLst/>
          </a:prstGeom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22055"/>
              </p:ext>
            </p:extLst>
          </p:nvPr>
        </p:nvGraphicFramePr>
        <p:xfrm>
          <a:off x="4313540" y="4956255"/>
          <a:ext cx="3373135" cy="117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11" name="Equation" r:id="rId9" imgW="2730240" imgH="952200" progId="Equation.DSMT4">
                  <p:embed/>
                </p:oleObj>
              </mc:Choice>
              <mc:Fallback>
                <p:oleObj name="Equation" r:id="rId9" imgW="273024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13540" y="4956255"/>
                        <a:ext cx="3373135" cy="1176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06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Using creation and </a:t>
            </a:r>
            <a:r>
              <a:rPr lang="en-US" sz="2400" dirty="0" err="1" smtClean="0">
                <a:latin typeface="+mj-lt"/>
              </a:rPr>
              <a:t>annhilation</a:t>
            </a:r>
            <a:r>
              <a:rPr lang="en-US" sz="2400" dirty="0" smtClean="0">
                <a:latin typeface="+mj-lt"/>
              </a:rPr>
              <a:t> operators for operators in Fourier space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35797"/>
            <a:ext cx="3990975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40797"/>
            <a:ext cx="7134225" cy="1019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445135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Commutation relations: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4945797"/>
            <a:ext cx="5867928" cy="92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9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19026</TotalTime>
  <Words>311</Words>
  <Application>Microsoft Office PowerPoint</Application>
  <PresentationFormat>On-screen Show (4:3)</PresentationFormat>
  <Paragraphs>83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Office Theme</vt:lpstr>
      <vt:lpstr>MathType 6.0 Equation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926</cp:revision>
  <cp:lastPrinted>2015-11-06T14:51:22Z</cp:lastPrinted>
  <dcterms:created xsi:type="dcterms:W3CDTF">2012-01-10T18:32:24Z</dcterms:created>
  <dcterms:modified xsi:type="dcterms:W3CDTF">2015-11-06T17:12:42Z</dcterms:modified>
</cp:coreProperties>
</file>