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9" r:id="rId11"/>
    <p:sldId id="310" r:id="rId12"/>
    <p:sldId id="311" r:id="rId13"/>
    <p:sldId id="307" r:id="rId14"/>
    <p:sldId id="312" r:id="rId15"/>
    <p:sldId id="313" r:id="rId16"/>
    <p:sldId id="314" r:id="rId17"/>
    <p:sldId id="315" r:id="rId18"/>
    <p:sldId id="316" r:id="rId19"/>
    <p:sldId id="317" r:id="rId20"/>
    <p:sldId id="318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 snapToGrid="0">
      <p:cViewPr varScale="1">
        <p:scale>
          <a:sx n="66" d="100"/>
          <a:sy n="66" d="100"/>
        </p:scale>
        <p:origin x="28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8/31/2015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hyperlink" Target="http://winter.group.shef.ac.uk/orbitron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832104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>
                <a:solidFill>
                  <a:schemeClr val="folHlink"/>
                </a:solidFill>
              </a:rPr>
              <a:t>Reading: </a:t>
            </a:r>
            <a:r>
              <a:rPr lang="en-US" sz="2800" b="1" dirty="0" smtClean="0">
                <a:solidFill>
                  <a:schemeClr val="folHlink"/>
                </a:solidFill>
              </a:rPr>
              <a:t>Chapter 1.4 </a:t>
            </a:r>
            <a:r>
              <a:rPr lang="en-US" sz="2800" b="1" dirty="0" smtClean="0">
                <a:solidFill>
                  <a:schemeClr val="folHlink"/>
                </a:solidFill>
              </a:rPr>
              <a:t>&amp; 1.6 in </a:t>
            </a:r>
            <a:r>
              <a:rPr lang="en-US" sz="2800" b="1" dirty="0" smtClean="0">
                <a:solidFill>
                  <a:schemeClr val="folHlink"/>
                </a:solidFill>
              </a:rPr>
              <a:t>GGGPP – tight binding </a:t>
            </a:r>
            <a:r>
              <a:rPr lang="en-US" sz="2800" b="1" dirty="0" smtClean="0">
                <a:solidFill>
                  <a:schemeClr val="folHlink"/>
                </a:solidFill>
              </a:rPr>
              <a:t>model &amp; electron dynamics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914400" lvl="5"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Atom</a:t>
            </a:r>
          </a:p>
          <a:p>
            <a:pPr marL="914400" lvl="5"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Molecule</a:t>
            </a:r>
          </a:p>
          <a:p>
            <a:pPr marL="914400" lvl="5"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Solid</a:t>
            </a:r>
          </a:p>
          <a:p>
            <a:pPr marL="914400" lvl="5"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Linear combination of atomic orbital (LCAO) or tight binding </a:t>
            </a:r>
            <a:r>
              <a:rPr lang="en-US" sz="2800" b="1" dirty="0" smtClean="0">
                <a:solidFill>
                  <a:schemeClr val="folHlink"/>
                </a:solidFill>
              </a:rPr>
              <a:t>method</a:t>
            </a:r>
          </a:p>
          <a:p>
            <a:pPr marL="914400" lvl="5"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Electron dynamics</a:t>
            </a:r>
            <a:endParaRPr lang="en-US" sz="28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03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Digression –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eigenvalues/eigenvectors  of  a </a:t>
            </a:r>
            <a:r>
              <a:rPr lang="en-US" sz="2400" dirty="0" err="1" smtClean="0">
                <a:latin typeface="+mj-lt"/>
              </a:rPr>
              <a:t>tridiagonal</a:t>
            </a:r>
            <a:r>
              <a:rPr lang="en-US" sz="2400" dirty="0" smtClean="0">
                <a:latin typeface="+mj-lt"/>
              </a:rPr>
              <a:t> matrix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376895"/>
              </p:ext>
            </p:extLst>
          </p:nvPr>
        </p:nvGraphicFramePr>
        <p:xfrm>
          <a:off x="1143793" y="1186597"/>
          <a:ext cx="3960813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name="Equation" r:id="rId3" imgW="3403440" imgH="1358640" progId="Equation.DSMT4">
                  <p:embed/>
                </p:oleObj>
              </mc:Choice>
              <mc:Fallback>
                <p:oleObj name="Equation" r:id="rId3" imgW="340344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793" y="1186597"/>
                        <a:ext cx="3960813" cy="1581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86088"/>
              </p:ext>
            </p:extLst>
          </p:nvPr>
        </p:nvGraphicFramePr>
        <p:xfrm>
          <a:off x="1143793" y="3056305"/>
          <a:ext cx="6291263" cy="224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Equation" r:id="rId5" imgW="5574960" imgH="1981080" progId="Equation.DSMT4">
                  <p:embed/>
                </p:oleObj>
              </mc:Choice>
              <mc:Fallback>
                <p:oleObj name="Equation" r:id="rId5" imgW="5574960" imgH="1981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793" y="3056305"/>
                        <a:ext cx="6291263" cy="224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307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581283"/>
              </p:ext>
            </p:extLst>
          </p:nvPr>
        </p:nvGraphicFramePr>
        <p:xfrm>
          <a:off x="457200" y="599976"/>
          <a:ext cx="6291263" cy="224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4" name="Equation" r:id="rId3" imgW="5574960" imgH="1981080" progId="Equation.DSMT4">
                  <p:embed/>
                </p:oleObj>
              </mc:Choice>
              <mc:Fallback>
                <p:oleObj name="Equation" r:id="rId3" imgW="5574960" imgH="1981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99976"/>
                        <a:ext cx="6291263" cy="224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810993"/>
              </p:ext>
            </p:extLst>
          </p:nvPr>
        </p:nvGraphicFramePr>
        <p:xfrm>
          <a:off x="523081" y="3094225"/>
          <a:ext cx="5202237" cy="227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5" name="Equation" r:id="rId5" imgW="4609800" imgH="2006280" progId="Equation.DSMT4">
                  <p:embed/>
                </p:oleObj>
              </mc:Choice>
              <mc:Fallback>
                <p:oleObj name="Equation" r:id="rId5" imgW="4609800" imgH="2006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" y="3094225"/>
                        <a:ext cx="5202237" cy="227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902100"/>
              </p:ext>
            </p:extLst>
          </p:nvPr>
        </p:nvGraphicFramePr>
        <p:xfrm>
          <a:off x="1011468" y="5436137"/>
          <a:ext cx="3158664" cy="84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6" name="Equation" r:id="rId7" imgW="2323800" imgH="622080" progId="Equation.DSMT4">
                  <p:embed/>
                </p:oleObj>
              </mc:Choice>
              <mc:Fallback>
                <p:oleObj name="Equation" r:id="rId7" imgW="23238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468" y="5436137"/>
                        <a:ext cx="3158664" cy="8484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691744"/>
              </p:ext>
            </p:extLst>
          </p:nvPr>
        </p:nvGraphicFramePr>
        <p:xfrm>
          <a:off x="4753768" y="5357872"/>
          <a:ext cx="3016672" cy="926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7" name="Equation" r:id="rId9" imgW="1942920" imgH="596880" progId="Equation.DSMT4">
                  <p:embed/>
                </p:oleObj>
              </mc:Choice>
              <mc:Fallback>
                <p:oleObj name="Equation" r:id="rId9" imgW="194292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53768" y="5357872"/>
                        <a:ext cx="3016672" cy="926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840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150" y="651902"/>
            <a:ext cx="7407699" cy="42786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40306" y="5412637"/>
            <a:ext cx="3236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qa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4930589"/>
            <a:ext cx="484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87552" y="4957486"/>
            <a:ext cx="484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72991" y="4912664"/>
            <a:ext cx="1147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-p</a:t>
            </a:r>
          </a:p>
        </p:txBody>
      </p:sp>
      <p:sp>
        <p:nvSpPr>
          <p:cNvPr id="11" name="TextBox 10"/>
          <p:cNvSpPr txBox="1"/>
          <p:nvPr/>
        </p:nvSpPr>
        <p:spPr>
          <a:xfrm rot="-5400000">
            <a:off x="233082" y="2796988"/>
            <a:ext cx="80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E-</a:t>
            </a:r>
            <a:r>
              <a:rPr lang="en-US" sz="2400" i="1" dirty="0" smtClean="0">
                <a:latin typeface="Symbol" panose="05050102010706020507" pitchFamily="18" charset="2"/>
              </a:rPr>
              <a:t>a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5973777"/>
              </p:ext>
            </p:extLst>
          </p:nvPr>
        </p:nvGraphicFramePr>
        <p:xfrm>
          <a:off x="3234715" y="1547922"/>
          <a:ext cx="3158664" cy="84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4" imgW="2323800" imgH="622080" progId="Equation.DSMT4">
                  <p:embed/>
                </p:oleObj>
              </mc:Choice>
              <mc:Fallback>
                <p:oleObj name="Equation" r:id="rId4" imgW="23238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4715" y="1547922"/>
                        <a:ext cx="3158664" cy="84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414682" y="5643469"/>
            <a:ext cx="2572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Plot for</a:t>
            </a:r>
            <a:r>
              <a:rPr lang="en-US" sz="2400" dirty="0" smtClean="0">
                <a:latin typeface="Symbol" panose="05050102010706020507" pitchFamily="18" charset="2"/>
              </a:rPr>
              <a:t> b</a:t>
            </a:r>
            <a:r>
              <a:rPr lang="en-US" sz="2400" dirty="0" smtClean="0">
                <a:latin typeface="+mj-lt"/>
              </a:rPr>
              <a:t>=-1</a:t>
            </a:r>
          </a:p>
        </p:txBody>
      </p:sp>
    </p:spTree>
    <p:extLst>
      <p:ext uri="{BB962C8B-B14F-4D97-AF65-F5344CB8AC3E}">
        <p14:creationId xmlns:p14="http://schemas.microsoft.com/office/powerpoint/2010/main" val="39745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Extension of approximate “linear combination of atomic orbital” idea to larger systems – more details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608023"/>
              </p:ext>
            </p:extLst>
          </p:nvPr>
        </p:nvGraphicFramePr>
        <p:xfrm>
          <a:off x="474663" y="1524000"/>
          <a:ext cx="8329612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3" imgW="5359320" imgH="2793960" progId="Equation.DSMT4">
                  <p:embed/>
                </p:oleObj>
              </mc:Choice>
              <mc:Fallback>
                <p:oleObj name="Equation" r:id="rId3" imgW="5359320" imgH="2793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4663" y="1524000"/>
                        <a:ext cx="8329612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366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52387"/>
            <a:ext cx="7300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tight-binding Bloch states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188561"/>
              </p:ext>
            </p:extLst>
          </p:nvPr>
        </p:nvGraphicFramePr>
        <p:xfrm>
          <a:off x="964019" y="991092"/>
          <a:ext cx="487680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Equation" r:id="rId3" imgW="4140000" imgH="825480" progId="Equation.DSMT4">
                  <p:embed/>
                </p:oleObj>
              </mc:Choice>
              <mc:Fallback>
                <p:oleObj name="Equation" r:id="rId3" imgW="414000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4019" y="991092"/>
                        <a:ext cx="4876800" cy="973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3410" y="2034613"/>
            <a:ext cx="5981700" cy="9952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90085" y="3041598"/>
            <a:ext cx="5915025" cy="165150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90085" y="4766716"/>
            <a:ext cx="5924550" cy="158963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05786" y="2222205"/>
            <a:ext cx="786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k</a:t>
            </a:r>
            <a:r>
              <a:rPr lang="en-US" sz="2400" i="1" dirty="0" smtClean="0">
                <a:latin typeface="+mj-lt"/>
              </a:rPr>
              <a:t>=0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51856" y="3650505"/>
            <a:ext cx="129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k</a:t>
            </a:r>
            <a:r>
              <a:rPr lang="en-US" sz="2400" i="1" dirty="0" smtClean="0">
                <a:latin typeface="+mj-lt"/>
              </a:rPr>
              <a:t>=</a:t>
            </a:r>
            <a:r>
              <a:rPr lang="en-US" sz="2400" i="1" dirty="0" smtClean="0">
                <a:latin typeface="Symbol" panose="05050102010706020507" pitchFamily="18" charset="2"/>
              </a:rPr>
              <a:t>p</a:t>
            </a:r>
            <a:r>
              <a:rPr lang="en-US" sz="2400" i="1" dirty="0" smtClean="0">
                <a:latin typeface="+mj-lt"/>
              </a:rPr>
              <a:t>/2a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59697" y="5280821"/>
            <a:ext cx="129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k</a:t>
            </a:r>
            <a:r>
              <a:rPr lang="en-US" sz="2400" i="1" dirty="0" smtClean="0">
                <a:latin typeface="+mj-lt"/>
              </a:rPr>
              <a:t>=</a:t>
            </a:r>
            <a:r>
              <a:rPr lang="en-US" sz="2400" i="1" dirty="0" smtClean="0">
                <a:latin typeface="Symbol" panose="05050102010706020507" pitchFamily="18" charset="2"/>
              </a:rPr>
              <a:t>p</a:t>
            </a:r>
            <a:r>
              <a:rPr lang="en-US" sz="2400" i="1" dirty="0" smtClean="0">
                <a:latin typeface="+mj-lt"/>
              </a:rPr>
              <a:t>/a</a:t>
            </a:r>
            <a:endParaRPr lang="en-US" sz="2400" b="1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2722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250" y="1552575"/>
            <a:ext cx="5905500" cy="37528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452387"/>
            <a:ext cx="7300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Energy spectrum tight-binding Bloch states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3180095"/>
              </p:ext>
            </p:extLst>
          </p:nvPr>
        </p:nvGraphicFramePr>
        <p:xfrm>
          <a:off x="2239963" y="5337175"/>
          <a:ext cx="33559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4" imgW="2158920" imgH="342720" progId="Equation.DSMT4">
                  <p:embed/>
                </p:oleObj>
              </mc:Choice>
              <mc:Fallback>
                <p:oleObj name="Equation" r:id="rId4" imgW="215892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39963" y="5337175"/>
                        <a:ext cx="3355975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434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7442" y="372140"/>
            <a:ext cx="7761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LCAO methods  -- continued – angular variation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833805"/>
            <a:ext cx="7942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2"/>
              </a:rPr>
              <a:t>http://winter.group.shef.ac.uk/orbitron/</a:t>
            </a:r>
            <a:endParaRPr lang="en-US" sz="2400" dirty="0" smtClean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1507386"/>
            <a:ext cx="1956680" cy="19216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0655" y="3940995"/>
            <a:ext cx="5363345" cy="169687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59958" y="3326573"/>
            <a:ext cx="935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l=0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10210" y="3340744"/>
            <a:ext cx="935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l=1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54812" y="5672818"/>
            <a:ext cx="935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l=2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5108" y="1507386"/>
            <a:ext cx="4621516" cy="192161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818" y="3940995"/>
            <a:ext cx="3838353" cy="169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5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7442" y="372140"/>
            <a:ext cx="7761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LCAO methods  -- continued – angular variation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0093" y="1031974"/>
            <a:ext cx="7549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While, for atoms the “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dirty="0" smtClean="0">
                <a:latin typeface="+mj-lt"/>
              </a:rPr>
              <a:t>” axis is an arbitrary direction, for diatomic molecules and for describing bonds, it is convenient to take the </a:t>
            </a:r>
            <a:r>
              <a:rPr lang="en-US" sz="2400" dirty="0"/>
              <a:t>“</a:t>
            </a:r>
            <a:r>
              <a:rPr lang="en-US" sz="2400" i="1" dirty="0"/>
              <a:t>z</a:t>
            </a:r>
            <a:r>
              <a:rPr lang="en-US" sz="2400" dirty="0"/>
              <a:t>” axis </a:t>
            </a:r>
            <a:r>
              <a:rPr lang="en-US" sz="2400" dirty="0" smtClean="0"/>
              <a:t>as the bond direction.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3767" y="2796363"/>
            <a:ext cx="35158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Atom</a:t>
            </a:r>
          </a:p>
          <a:p>
            <a:r>
              <a:rPr lang="en-US" sz="2400" i="1" dirty="0" smtClean="0">
                <a:latin typeface="+mj-lt"/>
              </a:rPr>
              <a:t>                         symbol</a:t>
            </a:r>
          </a:p>
          <a:p>
            <a:r>
              <a:rPr lang="en-US" sz="2400" i="1" dirty="0" smtClean="0">
                <a:latin typeface="+mj-lt"/>
              </a:rPr>
              <a:t>l=0      m=0           s      </a:t>
            </a:r>
          </a:p>
          <a:p>
            <a:r>
              <a:rPr lang="en-US" sz="2400" i="1" dirty="0" smtClean="0">
                <a:latin typeface="+mj-lt"/>
              </a:rPr>
              <a:t>l=1      m=0           p</a:t>
            </a:r>
          </a:p>
          <a:p>
            <a:r>
              <a:rPr lang="en-US" sz="2400" i="1" dirty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          m=</a:t>
            </a:r>
            <a:r>
              <a:rPr lang="en-US" sz="2400" dirty="0"/>
              <a:t> </a:t>
            </a:r>
            <a:r>
              <a:rPr lang="en-US" sz="2400" dirty="0" smtClean="0"/>
              <a:t>±</a:t>
            </a:r>
            <a:r>
              <a:rPr lang="en-US" sz="2400" i="1" dirty="0" smtClean="0"/>
              <a:t>1        p</a:t>
            </a:r>
            <a:r>
              <a:rPr lang="en-US" sz="2400" i="1" dirty="0" smtClean="0">
                <a:latin typeface="+mj-lt"/>
              </a:rPr>
              <a:t> </a:t>
            </a:r>
          </a:p>
          <a:p>
            <a:r>
              <a:rPr lang="en-US" sz="2400" i="1" dirty="0" smtClean="0">
                <a:latin typeface="+mj-lt"/>
              </a:rPr>
              <a:t>l=2      m=0           d</a:t>
            </a:r>
          </a:p>
          <a:p>
            <a:r>
              <a:rPr lang="en-US" sz="2400" i="1" dirty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          m=</a:t>
            </a:r>
            <a:r>
              <a:rPr lang="en-US" sz="2400" dirty="0"/>
              <a:t> ± </a:t>
            </a:r>
            <a:r>
              <a:rPr lang="en-US" sz="2400" i="1" dirty="0" smtClean="0">
                <a:latin typeface="+mj-lt"/>
              </a:rPr>
              <a:t>1       d</a:t>
            </a:r>
          </a:p>
          <a:p>
            <a:r>
              <a:rPr lang="en-US" sz="2400" i="1" dirty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          m=</a:t>
            </a:r>
            <a:r>
              <a:rPr lang="en-US" sz="2400" dirty="0"/>
              <a:t> ± </a:t>
            </a:r>
            <a:r>
              <a:rPr lang="en-US" sz="2400" i="1" dirty="0" smtClean="0">
                <a:latin typeface="+mj-lt"/>
              </a:rPr>
              <a:t>2       d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5683" y="2842433"/>
            <a:ext cx="35158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Bond</a:t>
            </a:r>
          </a:p>
          <a:p>
            <a:r>
              <a:rPr lang="en-US" sz="2400" i="1" dirty="0" smtClean="0">
                <a:latin typeface="+mj-lt"/>
              </a:rPr>
              <a:t>                         symbol</a:t>
            </a:r>
          </a:p>
          <a:p>
            <a:r>
              <a:rPr lang="en-US" sz="2400" i="1" dirty="0" smtClean="0">
                <a:latin typeface="+mj-lt"/>
              </a:rPr>
              <a:t>l=0       </a:t>
            </a:r>
            <a:r>
              <a:rPr lang="en-US" sz="2400" i="1" dirty="0" smtClean="0">
                <a:latin typeface="Symbol" panose="05050102010706020507" pitchFamily="18" charset="2"/>
              </a:rPr>
              <a:t>l</a:t>
            </a:r>
            <a:r>
              <a:rPr lang="en-US" sz="2400" i="1" dirty="0" smtClean="0">
                <a:latin typeface="+mj-lt"/>
              </a:rPr>
              <a:t>=0           </a:t>
            </a:r>
            <a:r>
              <a:rPr lang="en-US" sz="2400" i="1" dirty="0" smtClean="0">
                <a:latin typeface="Symbol" panose="05050102010706020507" pitchFamily="18" charset="2"/>
              </a:rPr>
              <a:t>s</a:t>
            </a:r>
            <a:r>
              <a:rPr lang="en-US" sz="2400" i="1" dirty="0" smtClean="0">
                <a:latin typeface="+mj-lt"/>
              </a:rPr>
              <a:t>      </a:t>
            </a:r>
          </a:p>
          <a:p>
            <a:r>
              <a:rPr lang="en-US" sz="2400" i="1" dirty="0" smtClean="0">
                <a:latin typeface="+mj-lt"/>
              </a:rPr>
              <a:t>l=1       </a:t>
            </a:r>
            <a:r>
              <a:rPr lang="en-US" sz="2400" i="1" dirty="0" smtClean="0">
                <a:latin typeface="Symbol" panose="05050102010706020507" pitchFamily="18" charset="2"/>
              </a:rPr>
              <a:t>l</a:t>
            </a:r>
            <a:r>
              <a:rPr lang="en-US" sz="2400" i="1" dirty="0" smtClean="0">
                <a:latin typeface="+mj-lt"/>
              </a:rPr>
              <a:t>=0           </a:t>
            </a:r>
            <a:r>
              <a:rPr lang="en-US" sz="2400" i="1" dirty="0" smtClean="0">
                <a:latin typeface="Symbol" panose="05050102010706020507" pitchFamily="18" charset="2"/>
              </a:rPr>
              <a:t>s</a:t>
            </a:r>
            <a:r>
              <a:rPr lang="en-US" sz="2400" i="1" dirty="0" smtClean="0"/>
              <a:t> </a:t>
            </a:r>
            <a:endParaRPr lang="en-US" sz="2400" i="1" dirty="0" smtClean="0">
              <a:latin typeface="+mj-lt"/>
            </a:endParaRPr>
          </a:p>
          <a:p>
            <a:r>
              <a:rPr lang="en-US" sz="2400" i="1" dirty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           </a:t>
            </a:r>
            <a:r>
              <a:rPr lang="en-US" sz="2400" i="1" dirty="0" smtClean="0">
                <a:latin typeface="Symbol" panose="05050102010706020507" pitchFamily="18" charset="2"/>
              </a:rPr>
              <a:t>l</a:t>
            </a:r>
            <a:r>
              <a:rPr lang="en-US" sz="2400" i="1" dirty="0" smtClean="0">
                <a:latin typeface="+mj-lt"/>
              </a:rPr>
              <a:t>=</a:t>
            </a:r>
            <a:r>
              <a:rPr lang="en-US" sz="2400" i="1" dirty="0" smtClean="0"/>
              <a:t>1           </a:t>
            </a:r>
            <a:r>
              <a:rPr lang="en-US" sz="2400" i="1" dirty="0" smtClean="0">
                <a:latin typeface="Symbol" panose="05050102010706020507" pitchFamily="18" charset="2"/>
              </a:rPr>
              <a:t>p</a:t>
            </a:r>
            <a:r>
              <a:rPr lang="en-US" sz="2400" i="1" dirty="0" smtClean="0">
                <a:latin typeface="+mj-lt"/>
              </a:rPr>
              <a:t> </a:t>
            </a:r>
          </a:p>
          <a:p>
            <a:r>
              <a:rPr lang="en-US" sz="2400" i="1" dirty="0" smtClean="0">
                <a:latin typeface="+mj-lt"/>
              </a:rPr>
              <a:t>l=2       </a:t>
            </a:r>
            <a:r>
              <a:rPr lang="en-US" sz="2400" i="1" dirty="0" smtClean="0">
                <a:latin typeface="Symbol" panose="05050102010706020507" pitchFamily="18" charset="2"/>
              </a:rPr>
              <a:t>l</a:t>
            </a:r>
            <a:r>
              <a:rPr lang="en-US" sz="2400" i="1" dirty="0" smtClean="0">
                <a:latin typeface="+mj-lt"/>
              </a:rPr>
              <a:t>=0           </a:t>
            </a:r>
            <a:r>
              <a:rPr lang="en-US" sz="2400" i="1" dirty="0" smtClean="0">
                <a:latin typeface="Symbol" panose="05050102010706020507" pitchFamily="18" charset="2"/>
              </a:rPr>
              <a:t>s</a:t>
            </a:r>
          </a:p>
          <a:p>
            <a:r>
              <a:rPr lang="en-US" sz="2400" i="1" dirty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           </a:t>
            </a:r>
            <a:r>
              <a:rPr lang="en-US" sz="2400" i="1" dirty="0" smtClean="0">
                <a:latin typeface="Symbol" panose="05050102010706020507" pitchFamily="18" charset="2"/>
              </a:rPr>
              <a:t>l</a:t>
            </a:r>
            <a:r>
              <a:rPr lang="en-US" sz="2400" i="1" dirty="0" smtClean="0">
                <a:latin typeface="+mj-lt"/>
              </a:rPr>
              <a:t>=1           </a:t>
            </a:r>
            <a:r>
              <a:rPr lang="en-US" sz="2400" i="1" dirty="0" smtClean="0">
                <a:latin typeface="Symbol" panose="05050102010706020507" pitchFamily="18" charset="2"/>
              </a:rPr>
              <a:t>p  </a:t>
            </a:r>
          </a:p>
          <a:p>
            <a:r>
              <a:rPr lang="en-US" sz="2400" i="1" dirty="0">
                <a:latin typeface="+mj-lt"/>
              </a:rPr>
              <a:t> </a:t>
            </a:r>
            <a:r>
              <a:rPr lang="en-US" sz="2400" i="1" dirty="0" smtClean="0">
                <a:latin typeface="+mj-lt"/>
              </a:rPr>
              <a:t>           </a:t>
            </a:r>
            <a:r>
              <a:rPr lang="en-US" sz="2400" i="1" dirty="0" smtClean="0">
                <a:latin typeface="Symbol" panose="05050102010706020507" pitchFamily="18" charset="2"/>
              </a:rPr>
              <a:t>l</a:t>
            </a:r>
            <a:r>
              <a:rPr lang="en-US" sz="2400" i="1" dirty="0" smtClean="0">
                <a:latin typeface="+mj-lt"/>
              </a:rPr>
              <a:t>=</a:t>
            </a:r>
            <a:r>
              <a:rPr lang="en-US" sz="2400" dirty="0" smtClean="0"/>
              <a:t> </a:t>
            </a:r>
            <a:r>
              <a:rPr lang="en-US" sz="2400" i="1" dirty="0" smtClean="0">
                <a:latin typeface="+mj-lt"/>
              </a:rPr>
              <a:t>2          </a:t>
            </a:r>
            <a:r>
              <a:rPr lang="en-US" sz="2400" i="1" dirty="0" smtClean="0">
                <a:latin typeface="Symbol" panose="05050102010706020507" pitchFamily="18" charset="2"/>
              </a:rPr>
              <a:t>d</a:t>
            </a:r>
            <a:r>
              <a:rPr lang="en-US" sz="2400" i="1" dirty="0" smtClean="0">
                <a:latin typeface="+mj-lt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535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97442" y="1469307"/>
            <a:ext cx="2704505" cy="1472610"/>
            <a:chOff x="914399" y="1956389"/>
            <a:chExt cx="2704505" cy="147261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4399" y="1956390"/>
              <a:ext cx="1499481" cy="1472609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19422" y="1956389"/>
              <a:ext cx="1499482" cy="1472609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1775782" y="1113671"/>
            <a:ext cx="1304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ss</a:t>
            </a:r>
            <a:r>
              <a:rPr lang="en-US" sz="2400" i="1" dirty="0" err="1" smtClean="0">
                <a:latin typeface="Symbol" panose="05050102010706020507" pitchFamily="18" charset="2"/>
              </a:rPr>
              <a:t>s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6362703" y="853061"/>
            <a:ext cx="1562100" cy="2705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t="32394"/>
          <a:stretch/>
        </p:blipFill>
        <p:spPr>
          <a:xfrm rot="5400000">
            <a:off x="4857750" y="1414847"/>
            <a:ext cx="1562100" cy="18288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6446882" y="2291553"/>
            <a:ext cx="297712" cy="1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266274" y="1140152"/>
            <a:ext cx="1304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pp</a:t>
            </a:r>
            <a:r>
              <a:rPr lang="en-US" sz="2400" i="1" dirty="0" err="1" smtClean="0">
                <a:latin typeface="Symbol" panose="05050102010706020507" pitchFamily="18" charset="2"/>
              </a:rPr>
              <a:t>s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442" y="3008794"/>
            <a:ext cx="1562100" cy="27051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9283" y="3011873"/>
            <a:ext cx="1562100" cy="270510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1906767" y="4758330"/>
            <a:ext cx="845439" cy="7071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10460" y="3419060"/>
            <a:ext cx="1304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pp</a:t>
            </a:r>
            <a:r>
              <a:rPr lang="en-US" sz="2400" i="1" dirty="0" err="1" smtClean="0">
                <a:latin typeface="Symbol" panose="05050102010706020507" pitchFamily="18" charset="2"/>
              </a:rPr>
              <a:t>p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8850" y="4027969"/>
            <a:ext cx="1123950" cy="16859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9673" y="4027969"/>
            <a:ext cx="1123950" cy="168592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744594" y="3419060"/>
            <a:ext cx="1304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dd</a:t>
            </a:r>
            <a:r>
              <a:rPr lang="en-US" sz="2400" i="1" dirty="0" err="1">
                <a:latin typeface="Symbol" panose="05050102010706020507" pitchFamily="18" charset="2"/>
              </a:rPr>
              <a:t>p</a:t>
            </a:r>
            <a:endParaRPr lang="en-US" sz="2400" i="1" dirty="0" smtClean="0">
              <a:latin typeface="Symbol" panose="05050102010706020507" pitchFamily="18" charset="2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871330" y="2307265"/>
            <a:ext cx="297712" cy="1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97442" y="372140"/>
            <a:ext cx="7761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LCAO methods  -- continued – bond types</a:t>
            </a:r>
          </a:p>
        </p:txBody>
      </p:sp>
    </p:spTree>
    <p:extLst>
      <p:ext uri="{BB962C8B-B14F-4D97-AF65-F5344CB8AC3E}">
        <p14:creationId xmlns:p14="http://schemas.microsoft.com/office/powerpoint/2010/main" val="392931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6392" y="327259"/>
            <a:ext cx="6785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More details of LCAO and tight-binding methods will be covered in Chapter 5 ….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753410"/>
            <a:ext cx="3200400" cy="8191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18147" y="1337912"/>
            <a:ext cx="25122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Electron velocity:</a:t>
            </a:r>
          </a:p>
          <a:p>
            <a:endParaRPr lang="en-US" sz="2400" dirty="0" smtClean="0">
              <a:latin typeface="+mj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507071"/>
            <a:ext cx="4381500" cy="828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3522669"/>
            <a:ext cx="5133975" cy="11334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84421" y="5014762"/>
            <a:ext cx="5553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Band dispersion is related to electron velocity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472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75" y="426719"/>
            <a:ext cx="8125922" cy="492696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74064" y="37846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426" y="2447428"/>
            <a:ext cx="6229350" cy="1028700"/>
          </a:xfrm>
          <a:prstGeom prst="rect">
            <a:avLst/>
          </a:prstGeom>
          <a:ln w="25400"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6509" y="346509"/>
            <a:ext cx="8075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Electron effective mass from semi-classical analysis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5" y="1072163"/>
            <a:ext cx="2190750" cy="11715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13221" y="1443789"/>
            <a:ext cx="3378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applied force </a:t>
            </a:r>
            <a:r>
              <a:rPr lang="en-US" sz="2400" i="1" dirty="0" smtClean="0">
                <a:latin typeface="+mj-lt"/>
              </a:rPr>
              <a:t>F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Oval 8"/>
          <p:cNvSpPr/>
          <p:nvPr/>
        </p:nvSpPr>
        <p:spPr>
          <a:xfrm>
            <a:off x="4822257" y="2407376"/>
            <a:ext cx="1049154" cy="106875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535729" y="3237764"/>
            <a:ext cx="968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1/m*</a:t>
            </a:r>
            <a:endParaRPr lang="en-US" sz="2400" dirty="0" smtClean="0">
              <a:latin typeface="+mj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3079" y="4018102"/>
            <a:ext cx="232410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32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14113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Electronic structure of an atom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542926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simplicity we will first consider a single electron system; a H-like ion with atomic charge </a:t>
            </a:r>
            <a:r>
              <a:rPr lang="en-US" sz="2400" i="1" dirty="0" err="1" smtClean="0">
                <a:latin typeface="+mj-lt"/>
              </a:rPr>
              <a:t>Ze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518805"/>
              </p:ext>
            </p:extLst>
          </p:nvPr>
        </p:nvGraphicFramePr>
        <p:xfrm>
          <a:off x="1143000" y="1192213"/>
          <a:ext cx="5064125" cy="217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name="Equation" r:id="rId3" imgW="3987720" imgH="1714320" progId="Equation.DSMT4">
                  <p:embed/>
                </p:oleObj>
              </mc:Choice>
              <mc:Fallback>
                <p:oleObj name="Equation" r:id="rId3" imgW="398772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1192213"/>
                        <a:ext cx="5064125" cy="2176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9520517"/>
              </p:ext>
            </p:extLst>
          </p:nvPr>
        </p:nvGraphicFramePr>
        <p:xfrm>
          <a:off x="1177925" y="3315230"/>
          <a:ext cx="5562600" cy="303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Equation" r:id="rId5" imgW="5562360" imgH="3035160" progId="Equation.DSMT4">
                  <p:embed/>
                </p:oleObj>
              </mc:Choice>
              <mc:Fallback>
                <p:oleObj name="Equation" r:id="rId5" imgW="5562360" imgH="303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77925" y="3315230"/>
                        <a:ext cx="5562600" cy="303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64125" y="1373923"/>
            <a:ext cx="39097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  <a:r>
              <a:rPr lang="en-US" sz="2400" i="1" baseline="-25000" dirty="0" smtClean="0">
                <a:latin typeface="+mj-lt"/>
              </a:rPr>
              <a:t>100</a:t>
            </a:r>
            <a:r>
              <a:rPr lang="en-US" sz="2400" i="1" dirty="0" smtClean="0">
                <a:latin typeface="+mj-lt"/>
              </a:rPr>
              <a:t>=-</a:t>
            </a:r>
            <a:r>
              <a:rPr lang="en-US" sz="2400" dirty="0"/>
              <a:t>13. </a:t>
            </a:r>
            <a:r>
              <a:rPr lang="en-US" sz="2400" smtClean="0"/>
              <a:t>60569253 Z</a:t>
            </a:r>
            <a:r>
              <a:rPr lang="en-US" sz="2400" baseline="30000" smtClean="0"/>
              <a:t>2</a:t>
            </a:r>
            <a:r>
              <a:rPr lang="en-US" sz="2400" smtClean="0"/>
              <a:t> </a:t>
            </a:r>
            <a:r>
              <a:rPr lang="en-US" sz="2400" dirty="0" smtClean="0"/>
              <a:t>eV</a:t>
            </a:r>
          </a:p>
          <a:p>
            <a:r>
              <a:rPr lang="en-US" sz="2400" dirty="0" smtClean="0"/>
              <a:t>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= </a:t>
            </a:r>
            <a:r>
              <a:rPr lang="en-US" sz="2400" dirty="0"/>
              <a:t>0. 52917721092 Å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535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133600"/>
            <a:ext cx="8144256" cy="24384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178121"/>
              </p:ext>
            </p:extLst>
          </p:nvPr>
        </p:nvGraphicFramePr>
        <p:xfrm>
          <a:off x="2590800" y="879475"/>
          <a:ext cx="4202419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4" imgW="2425680" imgH="723600" progId="Equation.DSMT4">
                  <p:embed/>
                </p:oleObj>
              </mc:Choice>
              <mc:Fallback>
                <p:oleObj name="Equation" r:id="rId4" imgW="24256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90800" y="879475"/>
                        <a:ext cx="4202419" cy="1254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83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Electronic structure of H-like molecular ion</a:t>
            </a:r>
          </a:p>
          <a:p>
            <a:pPr algn="ctr"/>
            <a:r>
              <a:rPr lang="en-US" sz="2400" dirty="0" smtClean="0">
                <a:latin typeface="+mj-lt"/>
              </a:rPr>
              <a:t>(within Born-Oppenheimer approximation)</a:t>
            </a:r>
          </a:p>
        </p:txBody>
      </p:sp>
      <p:sp>
        <p:nvSpPr>
          <p:cNvPr id="6" name="Oval 5"/>
          <p:cNvSpPr/>
          <p:nvPr/>
        </p:nvSpPr>
        <p:spPr>
          <a:xfrm>
            <a:off x="990600" y="2286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19400" y="2286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95400" y="1152852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00100" y="258002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Z</a:t>
            </a:r>
            <a:r>
              <a:rPr lang="en-US" sz="2400" i="1" baseline="-25000" dirty="0" err="1" smtClean="0">
                <a:latin typeface="+mj-lt"/>
              </a:rPr>
              <a:t>A</a:t>
            </a:r>
            <a:r>
              <a:rPr lang="en-US" sz="2400" i="1" dirty="0" err="1" smtClean="0">
                <a:latin typeface="+mj-lt"/>
              </a:rPr>
              <a:t>e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3200" y="2590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Z</a:t>
            </a:r>
            <a:r>
              <a:rPr lang="en-US" sz="2400" i="1" baseline="-25000" dirty="0" err="1" smtClean="0">
                <a:latin typeface="+mj-lt"/>
              </a:rPr>
              <a:t>B</a:t>
            </a:r>
            <a:r>
              <a:rPr lang="en-US" sz="2400" i="1" dirty="0" err="1" smtClean="0">
                <a:latin typeface="+mj-lt"/>
              </a:rPr>
              <a:t>e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38300" y="990600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-e</a:t>
            </a:r>
          </a:p>
        </p:txBody>
      </p:sp>
      <p:cxnSp>
        <p:nvCxnSpPr>
          <p:cNvPr id="13" name="Straight Arrow Connector 12"/>
          <p:cNvCxnSpPr>
            <a:stCxn id="6" idx="6"/>
          </p:cNvCxnSpPr>
          <p:nvPr/>
        </p:nvCxnSpPr>
        <p:spPr>
          <a:xfrm flipV="1">
            <a:off x="1219200" y="2367713"/>
            <a:ext cx="1716819" cy="3258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0"/>
          </p:cNvCxnSpPr>
          <p:nvPr/>
        </p:nvCxnSpPr>
        <p:spPr>
          <a:xfrm flipV="1">
            <a:off x="1104900" y="1224866"/>
            <a:ext cx="332219" cy="10611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638300" y="2357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r>
              <a:rPr lang="en-US" sz="2400" i="1" baseline="-25000" dirty="0" smtClean="0">
                <a:latin typeface="+mj-lt"/>
              </a:rPr>
              <a:t>AB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2000" y="1600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r</a:t>
            </a:r>
            <a:r>
              <a:rPr lang="en-US" sz="2400" i="1" baseline="-25000" dirty="0" err="1" smtClean="0">
                <a:latin typeface="+mj-lt"/>
              </a:rPr>
              <a:t>A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57400" y="1447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r</a:t>
            </a:r>
            <a:r>
              <a:rPr lang="en-US" sz="2400" i="1" baseline="-25000" dirty="0" err="1" smtClean="0">
                <a:latin typeface="+mj-lt"/>
              </a:rPr>
              <a:t>B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929778"/>
              </p:ext>
            </p:extLst>
          </p:nvPr>
        </p:nvGraphicFramePr>
        <p:xfrm>
          <a:off x="1271009" y="3300095"/>
          <a:ext cx="49672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Equation" r:id="rId3" imgW="3911400" imgH="660240" progId="Equation.DSMT4">
                  <p:embed/>
                </p:oleObj>
              </mc:Choice>
              <mc:Fallback>
                <p:oleObj name="Equation" r:id="rId3" imgW="391140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71009" y="3300095"/>
                        <a:ext cx="4967287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035888"/>
              </p:ext>
            </p:extLst>
          </p:nvPr>
        </p:nvGraphicFramePr>
        <p:xfrm>
          <a:off x="4038600" y="1439863"/>
          <a:ext cx="34544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Equation" r:id="rId5" imgW="3454200" imgH="647640" progId="Equation.DSMT4">
                  <p:embed/>
                </p:oleObj>
              </mc:Choice>
              <mc:Fallback>
                <p:oleObj name="Equation" r:id="rId5" imgW="345420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38600" y="1439863"/>
                        <a:ext cx="3454400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547339"/>
              </p:ext>
            </p:extLst>
          </p:nvPr>
        </p:nvGraphicFramePr>
        <p:xfrm>
          <a:off x="1023857" y="4264997"/>
          <a:ext cx="6716713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Equation" r:id="rId7" imgW="5371920" imgH="1714320" progId="Equation.DSMT4">
                  <p:embed/>
                </p:oleObj>
              </mc:Choice>
              <mc:Fallback>
                <p:oleObj name="Equation" r:id="rId7" imgW="537192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23857" y="4264997"/>
                        <a:ext cx="6716713" cy="214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>
            <a:stCxn id="7" idx="1"/>
          </p:cNvCxnSpPr>
          <p:nvPr/>
        </p:nvCxnSpPr>
        <p:spPr>
          <a:xfrm flipH="1" flipV="1">
            <a:off x="1420381" y="1253389"/>
            <a:ext cx="1432497" cy="10660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51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Electronic structure of H-like molecular ion – continued</a:t>
            </a:r>
          </a:p>
          <a:p>
            <a:r>
              <a:rPr lang="en-US" sz="2400" dirty="0" smtClean="0">
                <a:latin typeface="+mj-lt"/>
              </a:rPr>
              <a:t>Ref.  Pauling and Wilson, </a:t>
            </a:r>
            <a:r>
              <a:rPr lang="en-US" sz="2400" i="1" dirty="0" smtClean="0">
                <a:latin typeface="+mj-lt"/>
              </a:rPr>
              <a:t>Introduction to Quantum Mechanics</a:t>
            </a:r>
            <a:r>
              <a:rPr lang="en-US" sz="2400" dirty="0" smtClean="0">
                <a:latin typeface="+mj-lt"/>
              </a:rPr>
              <a:t> (1935)   (now published by Dover)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263078"/>
              </p:ext>
            </p:extLst>
          </p:nvPr>
        </p:nvGraphicFramePr>
        <p:xfrm>
          <a:off x="624307" y="1276529"/>
          <a:ext cx="5395493" cy="206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" name="Equation" r:id="rId3" imgW="4279680" imgH="1638000" progId="Equation.DSMT4">
                  <p:embed/>
                </p:oleObj>
              </mc:Choice>
              <mc:Fallback>
                <p:oleObj name="Equation" r:id="rId3" imgW="427968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4307" y="1276529"/>
                        <a:ext cx="5395493" cy="206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052461"/>
              </p:ext>
            </p:extLst>
          </p:nvPr>
        </p:nvGraphicFramePr>
        <p:xfrm>
          <a:off x="1220381" y="3338322"/>
          <a:ext cx="4826000" cy="318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Equation" r:id="rId5" imgW="4825800" imgH="3187440" progId="Equation.DSMT4">
                  <p:embed/>
                </p:oleObj>
              </mc:Choice>
              <mc:Fallback>
                <p:oleObj name="Equation" r:id="rId5" imgW="4825800" imgH="318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20381" y="3338322"/>
                        <a:ext cx="4826000" cy="318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120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Electronic structure of H-like molecular ion – continued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04800" y="22098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57400" y="2209800"/>
            <a:ext cx="762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2819400"/>
            <a:ext cx="762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143000" y="1219200"/>
            <a:ext cx="7620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066800" y="1219200"/>
            <a:ext cx="76200" cy="990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1905000" y="1219200"/>
            <a:ext cx="152400" cy="990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905000" y="2209800"/>
            <a:ext cx="15240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1066800" y="2209800"/>
            <a:ext cx="76200" cy="609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62200" y="1752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H</a:t>
            </a:r>
            <a:r>
              <a:rPr lang="en-US" sz="2400" i="1" baseline="-25000" dirty="0" smtClean="0">
                <a:latin typeface="+mj-lt"/>
              </a:rPr>
              <a:t>BB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2526" y="1759688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H</a:t>
            </a:r>
            <a:r>
              <a:rPr lang="en-US" sz="2400" i="1" baseline="-25000" dirty="0" smtClean="0">
                <a:latin typeface="+mj-lt"/>
              </a:rPr>
              <a:t>AA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71600" y="81084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  <a:r>
              <a:rPr lang="en-US" sz="2400" i="1" baseline="-25000" dirty="0" smtClean="0">
                <a:latin typeface="+mj-lt"/>
              </a:rPr>
              <a:t>-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95400" y="23577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</a:t>
            </a:r>
            <a:r>
              <a:rPr lang="en-US" sz="2400" i="1" baseline="-25000" dirty="0" smtClean="0">
                <a:latin typeface="+mj-lt"/>
              </a:rPr>
              <a:t>+</a:t>
            </a:r>
            <a:endParaRPr lang="en-US" sz="2400" i="1" dirty="0" smtClean="0">
              <a:latin typeface="+mj-lt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75" y="4267200"/>
            <a:ext cx="4924425" cy="184781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2375" y="1378690"/>
            <a:ext cx="4772025" cy="190500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6705600" y="10668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Y</a:t>
            </a:r>
            <a:r>
              <a:rPr lang="en-US" sz="2400" baseline="-25000" dirty="0" smtClean="0"/>
              <a:t>-</a:t>
            </a:r>
            <a:endParaRPr lang="en-US" sz="2400" dirty="0" smtClean="0">
              <a:latin typeface="Symbol" panose="05050102010706020507" pitchFamily="18" charset="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58000" y="38055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Y</a:t>
            </a:r>
            <a:r>
              <a:rPr lang="en-US" sz="2400" baseline="-25000" dirty="0"/>
              <a:t>+</a:t>
            </a:r>
            <a:endParaRPr lang="en-US" sz="2400" dirty="0" smtClean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931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Extension of approximate “linear combination of atomic orbital” idea to larger systems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842660"/>
              </p:ext>
            </p:extLst>
          </p:nvPr>
        </p:nvGraphicFramePr>
        <p:xfrm>
          <a:off x="561473" y="1524000"/>
          <a:ext cx="8005011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Equation" r:id="rId3" imgW="6337080" imgH="1688760" progId="Equation.DSMT4">
                  <p:embed/>
                </p:oleObj>
              </mc:Choice>
              <mc:Fallback>
                <p:oleObj name="Equation" r:id="rId3" imgW="6337080" imgH="1688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1473" y="1524000"/>
                        <a:ext cx="8005011" cy="213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914400" y="48768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4400" y="51816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52600" y="46482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52600" y="53340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52600" y="50292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90800" y="51816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590800" y="54864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90800" y="44958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90800" y="48006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810000" y="46482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…………….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705600" y="3998267"/>
            <a:ext cx="914400" cy="169227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Brace 18"/>
          <p:cNvSpPr/>
          <p:nvPr/>
        </p:nvSpPr>
        <p:spPr>
          <a:xfrm>
            <a:off x="7924800" y="3817203"/>
            <a:ext cx="381000" cy="1897797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458200" y="4495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4</a:t>
            </a:r>
            <a:r>
              <a:rPr lang="en-US" sz="2400" dirty="0" smtClean="0">
                <a:latin typeface="Symbol" panose="05050102010706020507" pitchFamily="18" charset="2"/>
              </a:rPr>
              <a:t>b</a:t>
            </a:r>
            <a:endParaRPr lang="en-US" sz="2400" dirty="0" smtClean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0" y="3998267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14500" y="3962400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52700" y="3957935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N=4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853016"/>
              </p:ext>
            </p:extLst>
          </p:nvPr>
        </p:nvGraphicFramePr>
        <p:xfrm>
          <a:off x="6553200" y="3408660"/>
          <a:ext cx="1114833" cy="401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Equation" r:id="rId5" imgW="634680" imgH="228600" progId="Equation.DSMT4">
                  <p:embed/>
                </p:oleObj>
              </mc:Choice>
              <mc:Fallback>
                <p:oleObj name="Equation" r:id="rId5" imgW="634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53200" y="3408660"/>
                        <a:ext cx="1114833" cy="401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108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8/31/2015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Extension of approximate “linear combination of atomic orbital” idea to larger systems – some details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788686"/>
              </p:ext>
            </p:extLst>
          </p:nvPr>
        </p:nvGraphicFramePr>
        <p:xfrm>
          <a:off x="990599" y="1600200"/>
          <a:ext cx="7093527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9" name="Equation" r:id="rId3" imgW="6095880" imgH="2095200" progId="Equation.DSMT4">
                  <p:embed/>
                </p:oleObj>
              </mc:Choice>
              <mc:Fallback>
                <p:oleObj name="Equation" r:id="rId3" imgW="6095880" imgH="2095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599" y="1600200"/>
                        <a:ext cx="7093527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285675"/>
              </p:ext>
            </p:extLst>
          </p:nvPr>
        </p:nvGraphicFramePr>
        <p:xfrm>
          <a:off x="971550" y="4221163"/>
          <a:ext cx="6805613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0" name="Equation" r:id="rId5" imgW="4254480" imgH="1295280" progId="Equation.DSMT4">
                  <p:embed/>
                </p:oleObj>
              </mc:Choice>
              <mc:Fallback>
                <p:oleObj name="Equation" r:id="rId5" imgW="4254480" imgH="129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550" y="4221163"/>
                        <a:ext cx="6805613" cy="207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415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17251</TotalTime>
  <Words>570</Words>
  <Application>Microsoft Office PowerPoint</Application>
  <PresentationFormat>On-screen Show (4:3)</PresentationFormat>
  <Paragraphs>148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Symbol</vt:lpstr>
      <vt:lpstr>Wingdings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929</cp:revision>
  <cp:lastPrinted>2015-08-31T13:38:25Z</cp:lastPrinted>
  <dcterms:created xsi:type="dcterms:W3CDTF">2012-01-10T18:32:24Z</dcterms:created>
  <dcterms:modified xsi:type="dcterms:W3CDTF">2015-08-31T20:09:30Z</dcterms:modified>
</cp:coreProperties>
</file>