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54" r:id="rId3"/>
    <p:sldId id="368" r:id="rId4"/>
    <p:sldId id="369" r:id="rId5"/>
    <p:sldId id="370" r:id="rId6"/>
    <p:sldId id="373" r:id="rId7"/>
    <p:sldId id="372" r:id="rId8"/>
    <p:sldId id="371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4B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 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14 in GGGPP:   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Inhomogeneous semiconductors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p-n junctions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Metal-semiconductor junctions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45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Lecture notes prepared with materials from GGGPP textbook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p-n junction in the presence of external voltage 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626"/>
          <a:stretch/>
        </p:blipFill>
        <p:spPr>
          <a:xfrm>
            <a:off x="304800" y="690265"/>
            <a:ext cx="7067550" cy="47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p-n junction in the presence of external voltage 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5" y="787171"/>
            <a:ext cx="6991350" cy="402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16246"/>
            <a:ext cx="62960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5502046"/>
            <a:ext cx="38195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Distribution of electrons and holes near p-n 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259053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826" y="222036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</a:t>
            </a:r>
            <a:r>
              <a:rPr lang="en-US" sz="2400" dirty="0" err="1" smtClean="0">
                <a:latin typeface="+mj-lt"/>
              </a:rPr>
              <a:t>of</a:t>
            </a:r>
            <a:r>
              <a:rPr lang="en-US" sz="2400" dirty="0" smtClean="0">
                <a:latin typeface="+mj-lt"/>
              </a:rPr>
              <a:t> electron and  concentrations at boundaries of depletion zone: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73" y="1600200"/>
            <a:ext cx="7182853" cy="752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40105"/>
          <a:stretch/>
        </p:blipFill>
        <p:spPr>
          <a:xfrm>
            <a:off x="3505200" y="2679386"/>
            <a:ext cx="5041562" cy="1740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28" y="4230476"/>
            <a:ext cx="4644836" cy="77166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03970"/>
              </p:ext>
            </p:extLst>
          </p:nvPr>
        </p:nvGraphicFramePr>
        <p:xfrm>
          <a:off x="421885" y="4892164"/>
          <a:ext cx="8396481" cy="141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2" name="Equation" r:id="rId7" imgW="6489360" imgH="1091880" progId="Equation.DSMT4">
                  <p:embed/>
                </p:oleObj>
              </mc:Choice>
              <mc:Fallback>
                <p:oleObj name="Equation" r:id="rId7" imgW="64893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885" y="4892164"/>
                        <a:ext cx="8396481" cy="141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7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105"/>
          <a:stretch/>
        </p:blipFill>
        <p:spPr>
          <a:xfrm>
            <a:off x="457200" y="457199"/>
            <a:ext cx="6553200" cy="226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19190"/>
            <a:ext cx="6481142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Current-voltage characteristics of p-n 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72938"/>
            <a:ext cx="5943600" cy="5176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3276600" cy="9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(covered in Chap. 13)</a:t>
            </a:r>
          </a:p>
          <a:p>
            <a:pPr lvl="1"/>
            <a:r>
              <a:rPr lang="en-US" sz="2400" dirty="0" smtClean="0">
                <a:latin typeface="+mj-lt"/>
              </a:rPr>
              <a:t>Electron and hole current densities in the presence of an electric field </a:t>
            </a:r>
            <a:r>
              <a:rPr lang="en-US" sz="2400" dirty="0" smtClean="0">
                <a:latin typeface="Script MT Bold" panose="03040602040607080904" pitchFamily="66" charset="0"/>
              </a:rPr>
              <a:t>E</a:t>
            </a:r>
            <a:r>
              <a:rPr lang="en-US" sz="2400" dirty="0" smtClean="0"/>
              <a:t> within </a:t>
            </a:r>
            <a:r>
              <a:rPr lang="en-US" sz="2400" dirty="0" err="1" smtClean="0"/>
              <a:t>Drude</a:t>
            </a:r>
            <a:r>
              <a:rPr lang="en-US" sz="2400" dirty="0" smtClean="0"/>
              <a:t> model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93" y="1457209"/>
            <a:ext cx="2617960" cy="868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32246"/>
            <a:ext cx="2819400" cy="713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438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and hole current densities due to both an electric field and a concentration gradient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93" y="3335500"/>
            <a:ext cx="3443431" cy="849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31" y="3290377"/>
            <a:ext cx="3510738" cy="940114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19290918">
            <a:off x="3683201" y="3973831"/>
            <a:ext cx="381000" cy="513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2047521">
            <a:off x="6496724" y="3872140"/>
            <a:ext cx="443169" cy="6056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20247" y="4515882"/>
            <a:ext cx="294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diffusion constants</a:t>
            </a:r>
          </a:p>
        </p:txBody>
      </p:sp>
    </p:spTree>
    <p:extLst>
      <p:ext uri="{BB962C8B-B14F-4D97-AF65-F5344CB8AC3E}">
        <p14:creationId xmlns:p14="http://schemas.microsoft.com/office/powerpoint/2010/main" val="5865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and hole transport in p-n junction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Boltzmann equation for electrons: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5317435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124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Boltzmann equation for holes: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71255"/>
            <a:ext cx="4515393" cy="1029345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-5400000">
            <a:off x="4733416" y="1743584"/>
            <a:ext cx="362967" cy="1752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03774" y="2697757"/>
            <a:ext cx="543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generation and recombination</a:t>
            </a:r>
          </a:p>
        </p:txBody>
      </p:sp>
      <p:sp>
        <p:nvSpPr>
          <p:cNvPr id="11" name="Left Brace 10"/>
          <p:cNvSpPr/>
          <p:nvPr/>
        </p:nvSpPr>
        <p:spPr>
          <a:xfrm rot="-5400000">
            <a:off x="4144241" y="3841962"/>
            <a:ext cx="362967" cy="1752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0" y="47961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hole generation and recombination</a:t>
            </a:r>
          </a:p>
        </p:txBody>
      </p:sp>
    </p:spTree>
    <p:extLst>
      <p:ext uri="{BB962C8B-B14F-4D97-AF65-F5344CB8AC3E}">
        <p14:creationId xmlns:p14="http://schemas.microsoft.com/office/powerpoint/2010/main" val="40884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and hole transport in p-n junction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Boltzmann equations in terms of applied field and density gradients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9" y="2057400"/>
            <a:ext cx="5131981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30" y="3404760"/>
            <a:ext cx="5286670" cy="135443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3368"/>
              </p:ext>
            </p:extLst>
          </p:nvPr>
        </p:nvGraphicFramePr>
        <p:xfrm>
          <a:off x="1295400" y="4759196"/>
          <a:ext cx="6275940" cy="141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7" name="Equation" r:id="rId5" imgW="4343400" imgH="977760" progId="Equation.DSMT4">
                  <p:embed/>
                </p:oleObj>
              </mc:Choice>
              <mc:Fallback>
                <p:oleObj name="Equation" r:id="rId5" imgW="434340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4759196"/>
                        <a:ext cx="6275940" cy="141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and hole transport in p-n junction –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17" y="838200"/>
            <a:ext cx="7856483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304107"/>
            <a:ext cx="7924800" cy="115079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411859"/>
              </p:ext>
            </p:extLst>
          </p:nvPr>
        </p:nvGraphicFramePr>
        <p:xfrm>
          <a:off x="6553200" y="1587401"/>
          <a:ext cx="1295400" cy="46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0" name="Equation" r:id="rId5" imgW="812520" imgH="291960" progId="Equation.DSMT4">
                  <p:embed/>
                </p:oleObj>
              </mc:Choice>
              <mc:Fallback>
                <p:oleObj name="Equation" r:id="rId5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1587401"/>
                        <a:ext cx="1295400" cy="46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19772"/>
              </p:ext>
            </p:extLst>
          </p:nvPr>
        </p:nvGraphicFramePr>
        <p:xfrm>
          <a:off x="6589729" y="3187621"/>
          <a:ext cx="1295400" cy="46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1" name="Equation" r:id="rId7" imgW="812520" imgH="291960" progId="Equation.DSMT4">
                  <p:embed/>
                </p:oleObj>
              </mc:Choice>
              <mc:Fallback>
                <p:oleObj name="Equation" r:id="rId7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89729" y="3187621"/>
                        <a:ext cx="1295400" cy="46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411" y="5937387"/>
            <a:ext cx="1556113" cy="784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and hole transport in p-n junction –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0105"/>
          <a:stretch/>
        </p:blipFill>
        <p:spPr>
          <a:xfrm>
            <a:off x="609600" y="914400"/>
            <a:ext cx="6553200" cy="226199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800600" y="3086100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82505"/>
            <a:ext cx="3980872" cy="781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137" y="4564462"/>
            <a:ext cx="4597973" cy="540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270" y="5201556"/>
            <a:ext cx="4110529" cy="7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" y="2887352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04742"/>
            <a:ext cx="7467600" cy="4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and hole transport in p-n junction –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0105"/>
          <a:stretch/>
        </p:blipFill>
        <p:spPr>
          <a:xfrm>
            <a:off x="609600" y="914400"/>
            <a:ext cx="6553200" cy="226199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324100" y="3176391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6336"/>
          <a:stretch/>
        </p:blipFill>
        <p:spPr>
          <a:xfrm>
            <a:off x="530942" y="3862191"/>
            <a:ext cx="3050458" cy="786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962" t="531" r="671" b="-531"/>
          <a:stretch/>
        </p:blipFill>
        <p:spPr>
          <a:xfrm>
            <a:off x="1752600" y="4622676"/>
            <a:ext cx="2521974" cy="786009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5181600" y="3086100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374" y="3846776"/>
            <a:ext cx="4619628" cy="769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383161"/>
            <a:ext cx="2514600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445" y="5429678"/>
            <a:ext cx="5054709" cy="7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5" y="457200"/>
            <a:ext cx="7005638" cy="51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8600"/>
            <a:ext cx="6629400" cy="57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1471"/>
            <a:ext cx="7581900" cy="5200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Impurity states in doped semiconductors at T=0 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838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Donor impurities</a:t>
            </a:r>
          </a:p>
          <a:p>
            <a:pPr algn="ctr"/>
            <a:r>
              <a:rPr lang="en-US" sz="2400" dirty="0" smtClean="0">
                <a:latin typeface="+mj-lt"/>
              </a:rPr>
              <a:t>n-type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83373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Acceptor impurities</a:t>
            </a:r>
          </a:p>
          <a:p>
            <a:pPr algn="ctr"/>
            <a:r>
              <a:rPr lang="en-US" sz="2400" dirty="0" smtClean="0">
                <a:latin typeface="+mj-lt"/>
              </a:rPr>
              <a:t>p-type</a:t>
            </a:r>
          </a:p>
        </p:txBody>
      </p:sp>
    </p:spTree>
    <p:extLst>
      <p:ext uri="{BB962C8B-B14F-4D97-AF65-F5344CB8AC3E}">
        <p14:creationId xmlns:p14="http://schemas.microsoft.com/office/powerpoint/2010/main" val="27008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9984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Composite p- and n- type semiconductor at T&gt;0 K  -- distribution of ionized impurity states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942975"/>
            <a:ext cx="69627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Composite p- and n- type semiconductor  -- electrostatic effects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096000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Model electrostatic configuration due to ionized impurities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47800"/>
            <a:ext cx="41910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250" r="17500" b="62560"/>
          <a:stretch/>
        </p:blipFill>
        <p:spPr>
          <a:xfrm>
            <a:off x="228600" y="1066800"/>
            <a:ext cx="40386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259644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Poisson’s equation for resulting electrostatic potential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93814"/>
            <a:ext cx="2209800" cy="1119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82413"/>
            <a:ext cx="4419600" cy="1177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294102"/>
            <a:ext cx="1390650" cy="58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217329"/>
            <a:ext cx="2238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Model p-n junction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250" r="17500" b="62560"/>
          <a:stretch/>
        </p:blipFill>
        <p:spPr>
          <a:xfrm>
            <a:off x="228600" y="1066800"/>
            <a:ext cx="40386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249" t="37440" r="22501" b="35200"/>
          <a:stretch/>
        </p:blipFill>
        <p:spPr>
          <a:xfrm>
            <a:off x="4495800" y="1447800"/>
            <a:ext cx="37338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" y="319816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depletion layer lengths to built-in potential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20162"/>
            <a:ext cx="6477000" cy="925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" y="454642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Total width of the depletion layer: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68" y="5122183"/>
            <a:ext cx="4085832" cy="982055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06311"/>
              </p:ext>
            </p:extLst>
          </p:nvPr>
        </p:nvGraphicFramePr>
        <p:xfrm>
          <a:off x="5745163" y="4592638"/>
          <a:ext cx="221297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2" name="Equation" r:id="rId6" imgW="1638000" imgH="1269720" progId="Equation.DSMT4">
                  <p:embed/>
                </p:oleObj>
              </mc:Choice>
              <mc:Fallback>
                <p:oleObj name="Equation" r:id="rId6" imgW="16380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45163" y="4592638"/>
                        <a:ext cx="2212975" cy="171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3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21815</TotalTime>
  <Words>446</Words>
  <Application>Microsoft Office PowerPoint</Application>
  <PresentationFormat>On-screen Show (4:3)</PresentationFormat>
  <Paragraphs>105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Script MT Bold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1066</cp:revision>
  <cp:lastPrinted>2015-11-11T07:49:21Z</cp:lastPrinted>
  <dcterms:created xsi:type="dcterms:W3CDTF">2012-01-10T18:32:24Z</dcterms:created>
  <dcterms:modified xsi:type="dcterms:W3CDTF">2015-11-11T17:03:49Z</dcterms:modified>
</cp:coreProperties>
</file>