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386" r:id="rId3"/>
    <p:sldId id="392" r:id="rId4"/>
    <p:sldId id="393" r:id="rId5"/>
    <p:sldId id="396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4B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4" d="100"/>
          <a:sy n="64" d="100"/>
        </p:scale>
        <p:origin x="9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hysics.oregonstate.edu/~minote/COURSES/ph671_2008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469" y="108486"/>
            <a:ext cx="8229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 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15 in GGGPP -- continued:   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Electron Gas in Magnetic Fields 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Landau diamagnetism and de Haas-van Alphen effect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Hall effect</a:t>
            </a: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852" y="5882585"/>
            <a:ext cx="845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Lecture notes prepared with materials from GGGPP textbook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Evaluating the free energy of our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914400"/>
            <a:ext cx="5143500" cy="942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133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terms of the density of states: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029" y="2671117"/>
            <a:ext cx="5857875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67364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which can be integrated by parts: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25" y="4292774"/>
            <a:ext cx="4286250" cy="89535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029262"/>
              </p:ext>
            </p:extLst>
          </p:nvPr>
        </p:nvGraphicFramePr>
        <p:xfrm>
          <a:off x="2161761" y="5429336"/>
          <a:ext cx="1995620" cy="43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7" name="Equation" r:id="rId6" imgW="1562040" imgH="342720" progId="Equation.DSMT4">
                  <p:embed/>
                </p:oleObj>
              </mc:Choice>
              <mc:Fallback>
                <p:oleObj name="Equation" r:id="rId6" imgW="15620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1761" y="5429336"/>
                        <a:ext cx="1995620" cy="43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9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Using the results for the 3-dimensional free electron gas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1730077"/>
            <a:ext cx="7953375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0" y="2667000"/>
            <a:ext cx="7372350" cy="1152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02711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i="1" dirty="0" smtClean="0">
                <a:latin typeface="+mj-lt"/>
              </a:rPr>
              <a:t>B=0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5101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i="1" dirty="0" smtClean="0">
                <a:latin typeface="+mj-lt"/>
              </a:rPr>
              <a:t>B&gt;0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330" y="3819525"/>
            <a:ext cx="758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Evaluating the “second primitive function”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29" y="4331550"/>
            <a:ext cx="75723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329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Using Poisson sum formula with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27" y="483683"/>
            <a:ext cx="8543925" cy="904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96" y="3048047"/>
            <a:ext cx="601980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4051299"/>
            <a:ext cx="49149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96" y="4811736"/>
            <a:ext cx="7267575" cy="771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8045" b="27090"/>
          <a:stretch/>
        </p:blipFill>
        <p:spPr>
          <a:xfrm>
            <a:off x="1118980" y="5764577"/>
            <a:ext cx="39624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513" y="1387497"/>
            <a:ext cx="60674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Collecting terms: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6105525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3962400"/>
            <a:ext cx="2790825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67307"/>
            <a:ext cx="657225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971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Free energy at </a:t>
            </a:r>
            <a:r>
              <a:rPr lang="en-US" sz="2400" i="1" dirty="0" smtClean="0">
                <a:latin typeface="+mj-lt"/>
              </a:rPr>
              <a:t>T=0 K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2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Free energy at </a:t>
            </a:r>
            <a:r>
              <a:rPr lang="en-US" sz="2400" i="1" dirty="0" smtClean="0">
                <a:latin typeface="+mj-lt"/>
              </a:rPr>
              <a:t>T&gt;0 K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4619625" cy="904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362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tricks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2986087"/>
            <a:ext cx="6267450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171949"/>
            <a:ext cx="6324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Free energy at finite temperature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43274"/>
            <a:ext cx="7077075" cy="1724025"/>
          </a:xfrm>
          <a:prstGeom prst="rect">
            <a:avLst/>
          </a:prstGeom>
        </p:spPr>
      </p:pic>
      <p:sp>
        <p:nvSpPr>
          <p:cNvPr id="7" name="Up-Down Arrow 6"/>
          <p:cNvSpPr/>
          <p:nvPr/>
        </p:nvSpPr>
        <p:spPr>
          <a:xfrm>
            <a:off x="6553200" y="2384655"/>
            <a:ext cx="457200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992152"/>
              </p:ext>
            </p:extLst>
          </p:nvPr>
        </p:nvGraphicFramePr>
        <p:xfrm>
          <a:off x="6559550" y="3152775"/>
          <a:ext cx="12858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7" name="Equation" r:id="rId4" imgW="723600" imgH="571320" progId="Equation.DSMT4">
                  <p:embed/>
                </p:oleObj>
              </mc:Choice>
              <mc:Fallback>
                <p:oleObj name="Equation" r:id="rId4" imgW="7236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9550" y="3152775"/>
                        <a:ext cx="128587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049497"/>
              </p:ext>
            </p:extLst>
          </p:nvPr>
        </p:nvGraphicFramePr>
        <p:xfrm>
          <a:off x="1066800" y="4486298"/>
          <a:ext cx="5845708" cy="73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8" name="Equation" r:id="rId6" imgW="4749480" imgH="596880" progId="Equation.DSMT4">
                  <p:embed/>
                </p:oleObj>
              </mc:Choice>
              <mc:Fallback>
                <p:oleObj name="Equation" r:id="rId6" imgW="47494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4486298"/>
                        <a:ext cx="5845708" cy="734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0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933450"/>
            <a:ext cx="84677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2" y="457200"/>
            <a:ext cx="74676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87" y="228600"/>
            <a:ext cx="4025313" cy="5887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57200"/>
            <a:ext cx="4819650" cy="5038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5325" y="5405242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4"/>
              </a:rPr>
              <a:t>http://physics.oregonstate.edu/~</a:t>
            </a:r>
            <a:r>
              <a:rPr lang="en-US" sz="2400" dirty="0" smtClean="0">
                <a:latin typeface="+mj-lt"/>
                <a:hlinkClick r:id="rId4"/>
              </a:rPr>
              <a:t>minote/COURSES/ph671_2008/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6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154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Hall effect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086850" cy="399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17" y="4916487"/>
            <a:ext cx="3209925" cy="79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870" y="4835524"/>
            <a:ext cx="21050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54150"/>
            <a:ext cx="8701992" cy="49815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6200" y="3344938"/>
            <a:ext cx="457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Quantum Hall effect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803482"/>
            <a:ext cx="5623744" cy="5519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1582683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10970"/>
          <a:stretch/>
        </p:blipFill>
        <p:spPr>
          <a:xfrm>
            <a:off x="762000" y="2331692"/>
            <a:ext cx="2115498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296" y="1565869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Magnetic field effects on 3-dimensional electron gas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67557"/>
            <a:ext cx="8616241" cy="1290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4" y="2971800"/>
            <a:ext cx="4653862" cy="1461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8779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Results from last lecture --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6482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the effects of electron spin have been ignored in this treatment;   inclusion of the intrinsic electron spin changes some of the details, but the general phenomenon remains the same.</a:t>
            </a:r>
          </a:p>
        </p:txBody>
      </p:sp>
    </p:spTree>
    <p:extLst>
      <p:ext uri="{BB962C8B-B14F-4D97-AF65-F5344CB8AC3E}">
        <p14:creationId xmlns:p14="http://schemas.microsoft.com/office/powerpoint/2010/main" val="12607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2294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550" y="13664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Density of states for 3-dimensional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591870"/>
            <a:ext cx="6886575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12" y="1468514"/>
            <a:ext cx="5524500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2438400"/>
            <a:ext cx="7277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358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 a result of the Landau levels, there is an oscillatory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behavior of free energy of free electron gas: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82" y="1332892"/>
            <a:ext cx="7512986" cy="1431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43" y="2901901"/>
            <a:ext cx="4100513" cy="34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steps in the evaluation of the free energy of the</a:t>
            </a:r>
          </a:p>
          <a:p>
            <a:r>
              <a:rPr lang="en-US" sz="2400" dirty="0" smtClean="0">
                <a:latin typeface="+mj-lt"/>
              </a:rPr>
              <a:t>electron gas in a magnetic field; summation of the contributions of the Landau levels   (Thanks to appendix of Chapter 15 of  GGGPP.)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Poisson sum formula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95265"/>
            <a:ext cx="5114925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738265"/>
            <a:ext cx="741045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5559345"/>
            <a:ext cx="6858000" cy="46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 well-behaved function </a:t>
            </a:r>
            <a:r>
              <a:rPr lang="en-US" sz="2400" i="1" dirty="0">
                <a:latin typeface="+mj-lt"/>
              </a:rPr>
              <a:t>f</a:t>
            </a:r>
            <a:r>
              <a:rPr lang="en-US" sz="2400" i="1" dirty="0" smtClean="0">
                <a:latin typeface="+mj-lt"/>
              </a:rPr>
              <a:t>(x)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95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Integrating by parts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800975" cy="2076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429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Poisson sum becomes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962400"/>
            <a:ext cx="6438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8812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convenience, assume that we have shifted the energy scale so that the range of energies of interest are 0&lt;E&lt;</a:t>
            </a:r>
            <a:r>
              <a:rPr lang="en-US" sz="2400" dirty="0" smtClean="0">
                <a:latin typeface="Symbol" panose="05050102010706020507" pitchFamily="18" charset="2"/>
              </a:rPr>
              <a:t>m </a:t>
            </a:r>
            <a:r>
              <a:rPr lang="en-US" sz="2400" dirty="0" smtClean="0"/>
              <a:t>where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 denotes the chemical potential.</a:t>
            </a:r>
            <a:r>
              <a:rPr lang="en-US" sz="2400" dirty="0" smtClean="0">
                <a:latin typeface="+mj-lt"/>
              </a:rPr>
              <a:t>  In terms of the density of states </a:t>
            </a:r>
            <a:r>
              <a:rPr lang="en-US" sz="2400" i="1" dirty="0" smtClean="0">
                <a:latin typeface="+mj-lt"/>
              </a:rPr>
              <a:t>D(E)</a:t>
            </a:r>
            <a:r>
              <a:rPr lang="en-US" sz="2400" dirty="0" smtClean="0">
                <a:latin typeface="+mj-lt"/>
              </a:rPr>
              <a:t>, we can define: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691024"/>
            <a:ext cx="4714875" cy="1038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078" y="2559992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                        (the number of electrons)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2480954"/>
            <a:ext cx="1533525" cy="57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208478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Similarly, we can define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28" y="3569485"/>
            <a:ext cx="7200900" cy="942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328" y="4478350"/>
            <a:ext cx="895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ground state energy of the system of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 electrons is given by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99" y="4874116"/>
            <a:ext cx="2352675" cy="81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99" y="5588153"/>
            <a:ext cx="69246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22221</TotalTime>
  <Words>495</Words>
  <Application>Microsoft Office PowerPoint</Application>
  <PresentationFormat>On-screen Show (4:3)</PresentationFormat>
  <Paragraphs>103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1104</cp:revision>
  <cp:lastPrinted>2015-11-11T07:49:21Z</cp:lastPrinted>
  <dcterms:created xsi:type="dcterms:W3CDTF">2012-01-10T18:32:24Z</dcterms:created>
  <dcterms:modified xsi:type="dcterms:W3CDTF">2015-11-16T16:59:56Z</dcterms:modified>
</cp:coreProperties>
</file>