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02" r:id="rId4"/>
    <p:sldId id="403" r:id="rId5"/>
    <p:sldId id="404" r:id="rId6"/>
    <p:sldId id="475" r:id="rId7"/>
    <p:sldId id="405" r:id="rId8"/>
    <p:sldId id="406" r:id="rId9"/>
    <p:sldId id="407" r:id="rId10"/>
    <p:sldId id="408" r:id="rId11"/>
    <p:sldId id="409" r:id="rId12"/>
    <p:sldId id="459" r:id="rId13"/>
    <p:sldId id="410" r:id="rId14"/>
    <p:sldId id="411" r:id="rId15"/>
    <p:sldId id="41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7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34</a:t>
            </a:r>
          </a:p>
          <a:p>
            <a:pPr marL="0" lvl="1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Intrinsic spin effects  -- Hubbard model</a:t>
            </a:r>
          </a:p>
          <a:p>
            <a:pPr marL="0" lvl="1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(Chap. 16 &amp; 17 in GGGPP)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Exact analysis of 2-site system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Periodic one-dimensional system</a:t>
            </a: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64" y="818197"/>
            <a:ext cx="7231871" cy="220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" y="310896"/>
            <a:ext cx="678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Hubbard model --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5295" y="2816352"/>
            <a:ext cx="696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 </a:t>
            </a:r>
            <a:r>
              <a:rPr lang="en-US" sz="2400" dirty="0" smtClean="0">
                <a:latin typeface="+mj-lt"/>
              </a:rPr>
              <a:t>represents electron “hopping” between sites, preserving spin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527" y="3919728"/>
            <a:ext cx="696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 </a:t>
            </a:r>
            <a:r>
              <a:rPr lang="en-US" sz="2400" dirty="0" smtClean="0">
                <a:latin typeface="+mj-lt"/>
              </a:rPr>
              <a:t>represents electron repulsion on a single site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21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68508"/>
              </p:ext>
            </p:extLst>
          </p:nvPr>
        </p:nvGraphicFramePr>
        <p:xfrm>
          <a:off x="319742" y="125596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2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42" y="125596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11454"/>
              </p:ext>
            </p:extLst>
          </p:nvPr>
        </p:nvGraphicFramePr>
        <p:xfrm>
          <a:off x="801370" y="2154429"/>
          <a:ext cx="1795526" cy="95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3" name="Equation" r:id="rId5" imgW="1079280" imgH="647640" progId="Equation.DSMT4">
                  <p:embed/>
                </p:oleObj>
              </mc:Choice>
              <mc:Fallback>
                <p:oleObj name="Equation" r:id="rId5" imgW="1079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370" y="2154429"/>
                        <a:ext cx="1795526" cy="95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382" y="3115733"/>
            <a:ext cx="783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total spin 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= 0,1 and the z-component of the total spin 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=-1,0,1 commute with </a:t>
            </a:r>
            <a:r>
              <a:rPr lang="en-US" sz="2400" i="1" dirty="0" smtClean="0"/>
              <a:t>H</a:t>
            </a:r>
            <a:r>
              <a:rPr lang="en-US" sz="2400" dirty="0" smtClean="0"/>
              <a:t> and are good eigenvalues of the states of the system.    For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/>
              <a:t> = </a:t>
            </a:r>
            <a:r>
              <a:rPr lang="en-US" sz="2400" dirty="0" smtClean="0"/>
              <a:t>1, there are 3 values of </a:t>
            </a:r>
            <a:r>
              <a:rPr lang="en-US" sz="2400" dirty="0" err="1">
                <a:latin typeface="Symbol" panose="05050102010706020507" pitchFamily="18" charset="2"/>
              </a:rPr>
              <a:t>S</a:t>
            </a:r>
            <a:r>
              <a:rPr lang="en-US" sz="2400" baseline="-25000" dirty="0" err="1"/>
              <a:t>z</a:t>
            </a:r>
            <a:r>
              <a:rPr lang="en-US" sz="2400" dirty="0"/>
              <a:t>=-1,0,1 </a:t>
            </a:r>
            <a:r>
              <a:rPr lang="en-US" sz="2400" dirty="0" smtClean="0"/>
              <a:t>which have the same eigenvalues.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73680"/>
              </p:ext>
            </p:extLst>
          </p:nvPr>
        </p:nvGraphicFramePr>
        <p:xfrm>
          <a:off x="914400" y="5162444"/>
          <a:ext cx="3778770" cy="55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4" name="Equation" r:id="rId7" imgW="2692080" imgH="393480" progId="Equation.DSMT4">
                  <p:embed/>
                </p:oleObj>
              </mc:Choice>
              <mc:Fallback>
                <p:oleObj name="Equation" r:id="rId7" imgW="269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5162444"/>
                        <a:ext cx="3778770" cy="55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96277"/>
              </p:ext>
            </p:extLst>
          </p:nvPr>
        </p:nvGraphicFramePr>
        <p:xfrm>
          <a:off x="1710678" y="5822719"/>
          <a:ext cx="4800956" cy="48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5" name="Equation" r:id="rId9" imgW="3365280" imgH="342720" progId="Equation.DSMT4">
                  <p:embed/>
                </p:oleObj>
              </mc:Choice>
              <mc:Fallback>
                <p:oleObj name="Equation" r:id="rId9" imgW="3365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10678" y="5822719"/>
                        <a:ext cx="4800956" cy="489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2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025122"/>
              </p:ext>
            </p:extLst>
          </p:nvPr>
        </p:nvGraphicFramePr>
        <p:xfrm>
          <a:off x="685800" y="2438400"/>
          <a:ext cx="679608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6" name="Equation" r:id="rId3" imgW="4813200" imgH="1714320" progId="Equation.DSMT4">
                  <p:embed/>
                </p:oleObj>
              </mc:Choice>
              <mc:Fallback>
                <p:oleObj name="Equation" r:id="rId3" imgW="481320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438400"/>
                        <a:ext cx="6796087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521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41299"/>
              </p:ext>
            </p:extLst>
          </p:nvPr>
        </p:nvGraphicFramePr>
        <p:xfrm>
          <a:off x="319742" y="125596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7" name="Equation" r:id="rId5" imgW="5663880" imgH="393480" progId="Equation.DSMT4">
                  <p:embed/>
                </p:oleObj>
              </mc:Choice>
              <mc:Fallback>
                <p:oleObj name="Equation" r:id="rId5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742" y="125596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50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42" y="191031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27047"/>
              </p:ext>
            </p:extLst>
          </p:nvPr>
        </p:nvGraphicFramePr>
        <p:xfrm>
          <a:off x="457200" y="841397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0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41397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36049"/>
              </p:ext>
            </p:extLst>
          </p:nvPr>
        </p:nvGraphicFramePr>
        <p:xfrm>
          <a:off x="474967" y="1621047"/>
          <a:ext cx="7553389" cy="188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1" name="Equation" r:id="rId5" imgW="6159240" imgH="1536480" progId="Equation.DSMT4">
                  <p:embed/>
                </p:oleObj>
              </mc:Choice>
              <mc:Fallback>
                <p:oleObj name="Equation" r:id="rId5" imgW="615924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967" y="1621047"/>
                        <a:ext cx="7553389" cy="188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203389"/>
              </p:ext>
            </p:extLst>
          </p:nvPr>
        </p:nvGraphicFramePr>
        <p:xfrm>
          <a:off x="672084" y="3930650"/>
          <a:ext cx="26416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2" name="Equation" r:id="rId7" imgW="2641320" imgH="2425680" progId="Equation.DSMT4">
                  <p:embed/>
                </p:oleObj>
              </mc:Choice>
              <mc:Fallback>
                <p:oleObj name="Equation" r:id="rId7" imgW="264132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084" y="3930650"/>
                        <a:ext cx="26416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74548"/>
              </p:ext>
            </p:extLst>
          </p:nvPr>
        </p:nvGraphicFramePr>
        <p:xfrm>
          <a:off x="4251661" y="3858218"/>
          <a:ext cx="43307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3" name="Equation" r:id="rId9" imgW="4330440" imgH="2730240" progId="Equation.DSMT4">
                  <p:embed/>
                </p:oleObj>
              </mc:Choice>
              <mc:Fallback>
                <p:oleObj name="Equation" r:id="rId9" imgW="4330440" imgH="273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1661" y="3858218"/>
                        <a:ext cx="43307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216" y="457200"/>
            <a:ext cx="543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of the Hubbard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50367"/>
              </p:ext>
            </p:extLst>
          </p:nvPr>
        </p:nvGraphicFramePr>
        <p:xfrm>
          <a:off x="6657253" y="2761487"/>
          <a:ext cx="2029547" cy="186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8" name="Equation" r:id="rId3" imgW="2641320" imgH="2425680" progId="Equation.DSMT4">
                  <p:embed/>
                </p:oleObj>
              </mc:Choice>
              <mc:Fallback>
                <p:oleObj name="Equation" r:id="rId3" imgW="264132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7253" y="2761487"/>
                        <a:ext cx="2029547" cy="1863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" y="2369602"/>
            <a:ext cx="6019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8656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Two-site Hubbard model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50953"/>
              </p:ext>
            </p:extLst>
          </p:nvPr>
        </p:nvGraphicFramePr>
        <p:xfrm>
          <a:off x="319742" y="839406"/>
          <a:ext cx="8504515" cy="59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6" name="Equation" r:id="rId3" imgW="5663880" imgH="393480" progId="Equation.DSMT4">
                  <p:embed/>
                </p:oleObj>
              </mc:Choice>
              <mc:Fallback>
                <p:oleObj name="Equation" r:id="rId3" imgW="566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42" y="839406"/>
                        <a:ext cx="8504515" cy="59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1553650"/>
            <a:ext cx="81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Ground state of the two-site Hubbard model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80578"/>
              </p:ext>
            </p:extLst>
          </p:nvPr>
        </p:nvGraphicFramePr>
        <p:xfrm>
          <a:off x="319741" y="2223725"/>
          <a:ext cx="2841403" cy="97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7" name="Equation" r:id="rId5" imgW="2476440" imgH="850680" progId="Equation.DSMT4">
                  <p:embed/>
                </p:oleObj>
              </mc:Choice>
              <mc:Fallback>
                <p:oleObj name="Equation" r:id="rId5" imgW="24764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741" y="2223725"/>
                        <a:ext cx="2841403" cy="97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206099"/>
              </p:ext>
            </p:extLst>
          </p:nvPr>
        </p:nvGraphicFramePr>
        <p:xfrm>
          <a:off x="3700484" y="2219314"/>
          <a:ext cx="4976626" cy="98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8" name="Equation" r:id="rId7" imgW="4317840" imgH="850680" progId="Equation.DSMT4">
                  <p:embed/>
                </p:oleObj>
              </mc:Choice>
              <mc:Fallback>
                <p:oleObj name="Equation" r:id="rId7" imgW="43178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0484" y="2219314"/>
                        <a:ext cx="4976626" cy="98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9741" y="3362656"/>
            <a:ext cx="63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limit  (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09749"/>
              </p:ext>
            </p:extLst>
          </p:nvPr>
        </p:nvGraphicFramePr>
        <p:xfrm>
          <a:off x="714448" y="3934235"/>
          <a:ext cx="1167325" cy="43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9" name="Equation" r:id="rId9" imgW="787320" imgH="291960" progId="Equation.DSMT4">
                  <p:embed/>
                </p:oleObj>
              </mc:Choice>
              <mc:Fallback>
                <p:oleObj name="Equation" r:id="rId9" imgW="787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448" y="3934235"/>
                        <a:ext cx="1167325" cy="43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91953"/>
              </p:ext>
            </p:extLst>
          </p:nvPr>
        </p:nvGraphicFramePr>
        <p:xfrm>
          <a:off x="2249837" y="3754206"/>
          <a:ext cx="3509881" cy="79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30" name="Equation" r:id="rId11" imgW="2641320" imgH="596880" progId="Equation.DSMT4">
                  <p:embed/>
                </p:oleObj>
              </mc:Choice>
              <mc:Fallback>
                <p:oleObj name="Equation" r:id="rId11" imgW="26413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9837" y="3754206"/>
                        <a:ext cx="3509881" cy="79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3648"/>
              </p:ext>
            </p:extLst>
          </p:nvPr>
        </p:nvGraphicFramePr>
        <p:xfrm>
          <a:off x="714448" y="4753101"/>
          <a:ext cx="725170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31" name="Equation" r:id="rId13" imgW="6337080" imgH="1206360" progId="Equation.DSMT4">
                  <p:embed/>
                </p:oleObj>
              </mc:Choice>
              <mc:Fallback>
                <p:oleObj name="Equation" r:id="rId13" imgW="633708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4448" y="4753101"/>
                        <a:ext cx="7251700" cy="137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52388"/>
            <a:ext cx="901065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303" y="68826"/>
            <a:ext cx="804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following slides,   </a:t>
            </a:r>
            <a:r>
              <a:rPr lang="en-US" sz="2400" i="1" dirty="0" smtClean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 represents </a:t>
            </a:r>
            <a:r>
              <a:rPr lang="en-US" sz="2400" i="1" dirty="0" smtClean="0">
                <a:latin typeface="+mj-lt"/>
              </a:rPr>
              <a:t>U/t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6628" r="19502" b="21878"/>
          <a:stretch>
            <a:fillRect/>
          </a:stretch>
        </p:blipFill>
        <p:spPr bwMode="auto">
          <a:xfrm>
            <a:off x="1905000" y="1219200"/>
            <a:ext cx="5638800" cy="4498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800600" y="381000"/>
            <a:ext cx="76200" cy="556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800600" y="381000"/>
            <a:ext cx="76200" cy="5486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24000" y="457200"/>
            <a:ext cx="0" cy="5867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495800" y="4572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981200" y="6096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7315200" y="5334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219200" y="3352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38600" y="12954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680325" y="2784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467600" y="3429000"/>
            <a:ext cx="56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p/</a:t>
            </a:r>
            <a:r>
              <a:rPr lang="en-US" altLang="en-US"/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212850" y="35052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anose="05050102010706020507" pitchFamily="18" charset="2"/>
              </a:rPr>
              <a:t>-p/</a:t>
            </a:r>
            <a:r>
              <a:rPr lang="en-US" altLang="en-US"/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719763" y="3470275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  <a:r>
              <a:rPr lang="en-US" altLang="en-US" baseline="-25000"/>
              <a:t>F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692400" y="3505200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-k</a:t>
            </a:r>
            <a:r>
              <a:rPr lang="en-US" altLang="en-US" baseline="-25000"/>
              <a:t>F</a:t>
            </a: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71136" r="46617" b="17920"/>
          <a:stretch>
            <a:fillRect/>
          </a:stretch>
        </p:blipFill>
        <p:spPr bwMode="auto">
          <a:xfrm>
            <a:off x="457200" y="2286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352800" y="45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38600" y="228600"/>
            <a:ext cx="3711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k</a:t>
            </a:r>
            <a:r>
              <a:rPr lang="en-US" altLang="en-US"/>
              <a:t> = -2 cos(ka)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143" y="346509"/>
            <a:ext cx="763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-basis, the Hubbard model takes the form: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31724"/>
              </p:ext>
            </p:extLst>
          </p:nvPr>
        </p:nvGraphicFramePr>
        <p:xfrm>
          <a:off x="664143" y="888416"/>
          <a:ext cx="8187107" cy="138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2" name="Equation" r:id="rId3" imgW="7441920" imgH="1257120" progId="Equation.DSMT4">
                  <p:embed/>
                </p:oleObj>
              </mc:Choice>
              <mc:Fallback>
                <p:oleObj name="Equation" r:id="rId3" imgW="74419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143" y="888416"/>
                        <a:ext cx="8187107" cy="1383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07542"/>
              </p:ext>
            </p:extLst>
          </p:nvPr>
        </p:nvGraphicFramePr>
        <p:xfrm>
          <a:off x="815975" y="2328863"/>
          <a:ext cx="43418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3" name="Equation" r:id="rId5" imgW="3327120" imgH="1231560" progId="Equation.DSMT4">
                  <p:embed/>
                </p:oleObj>
              </mc:Choice>
              <mc:Fallback>
                <p:oleObj name="Equation" r:id="rId5" imgW="332712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2328863"/>
                        <a:ext cx="4341813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8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5"/>
          <a:stretch/>
        </p:blipFill>
        <p:spPr bwMode="auto">
          <a:xfrm>
            <a:off x="66675" y="-22926"/>
            <a:ext cx="9010650" cy="307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7" y="3050064"/>
            <a:ext cx="6910137" cy="330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1819" y="364797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66FF"/>
                </a:solidFill>
                <a:latin typeface="+mj-lt"/>
              </a:rPr>
              <a:t>Hartree-Fock</a:t>
            </a:r>
            <a:endParaRPr lang="en-US" sz="2400" dirty="0" smtClean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4219" y="505165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Exact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9852" y="1646035"/>
            <a:ext cx="2748013" cy="46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</a:t>
            </a:r>
            <a:r>
              <a:rPr lang="en-US" sz="2400" i="1" dirty="0" err="1" smtClean="0">
                <a:latin typeface="+mj-lt"/>
              </a:rPr>
              <a:t>k</a:t>
            </a:r>
            <a:r>
              <a:rPr lang="en-US" sz="2400" i="1" baseline="-25000" dirty="0" err="1" smtClean="0">
                <a:latin typeface="+mj-lt"/>
              </a:rPr>
              <a:t>F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/(2a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11/22/2013</a:t>
            </a: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PHY 711  Fall 2013 -- Lecture 34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3733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9" y="1485900"/>
            <a:ext cx="807694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896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Hubbard chain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86" y="1099102"/>
            <a:ext cx="8348814" cy="394997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53591"/>
              </p:ext>
            </p:extLst>
          </p:nvPr>
        </p:nvGraphicFramePr>
        <p:xfrm>
          <a:off x="1523999" y="5049078"/>
          <a:ext cx="3115377" cy="124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2" name="Equation" r:id="rId4" imgW="2501640" imgH="1002960" progId="Equation.DSMT4">
                  <p:embed/>
                </p:oleObj>
              </mc:Choice>
              <mc:Fallback>
                <p:oleObj name="Equation" r:id="rId4" imgW="25016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9" y="5049078"/>
                        <a:ext cx="3115377" cy="1249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1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550" y="232913"/>
            <a:ext cx="8617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Approximate solutions in terms of single particle states; “broken symmetry” </a:t>
            </a: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type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1" y="1914712"/>
            <a:ext cx="7582825" cy="22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4"/>
          <a:stretch/>
        </p:blipFill>
        <p:spPr bwMode="auto">
          <a:xfrm>
            <a:off x="133350" y="461665"/>
            <a:ext cx="9010650" cy="39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131" y="0"/>
            <a:ext cx="833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Broken symmetry </a:t>
            </a: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66" y="3755604"/>
            <a:ext cx="7283617" cy="2415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0042" y="4147763"/>
            <a:ext cx="120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66FF"/>
                </a:solidFill>
                <a:latin typeface="+mj-lt"/>
              </a:rPr>
              <a:t>m=0</a:t>
            </a:r>
            <a:endParaRPr lang="en-US" sz="2400" dirty="0" smtClean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1478" y="5118312"/>
            <a:ext cx="120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34289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5" b="27916"/>
          <a:stretch/>
        </p:blipFill>
        <p:spPr bwMode="auto">
          <a:xfrm>
            <a:off x="76296" y="529389"/>
            <a:ext cx="9010650" cy="14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45520"/>
              </p:ext>
            </p:extLst>
          </p:nvPr>
        </p:nvGraphicFramePr>
        <p:xfrm>
          <a:off x="711200" y="2169444"/>
          <a:ext cx="7975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4" name="Equation" r:id="rId4" imgW="7975440" imgH="952200" progId="Equation.DSMT4">
                  <p:embed/>
                </p:oleObj>
              </mc:Choice>
              <mc:Fallback>
                <p:oleObj name="Equation" r:id="rId4" imgW="79754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200" y="2169444"/>
                        <a:ext cx="79756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27536"/>
              </p:ext>
            </p:extLst>
          </p:nvPr>
        </p:nvGraphicFramePr>
        <p:xfrm>
          <a:off x="949425" y="3429000"/>
          <a:ext cx="51371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5" name="Equation" r:id="rId6" imgW="4533840" imgH="1650960" progId="Equation.DSMT4">
                  <p:embed/>
                </p:oleObj>
              </mc:Choice>
              <mc:Fallback>
                <p:oleObj name="Equation" r:id="rId6" imgW="453384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9425" y="3429000"/>
                        <a:ext cx="5137150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22648"/>
              </p:ext>
            </p:extLst>
          </p:nvPr>
        </p:nvGraphicFramePr>
        <p:xfrm>
          <a:off x="1448669" y="5606131"/>
          <a:ext cx="214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6" name="Equation" r:id="rId8" imgW="2145960" imgH="291960" progId="Equation.DSMT4">
                  <p:embed/>
                </p:oleObj>
              </mc:Choice>
              <mc:Fallback>
                <p:oleObj name="Equation" r:id="rId8" imgW="2145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8669" y="5606131"/>
                        <a:ext cx="2146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509" y="279133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16208"/>
              </p:ext>
            </p:extLst>
          </p:nvPr>
        </p:nvGraphicFramePr>
        <p:xfrm>
          <a:off x="1435100" y="1027113"/>
          <a:ext cx="29337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2" name="Equation" r:id="rId3" imgW="2933640" imgH="1866600" progId="Equation.DSMT4">
                  <p:embed/>
                </p:oleObj>
              </mc:Choice>
              <mc:Fallback>
                <p:oleObj name="Equation" r:id="rId3" imgW="29336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027113"/>
                        <a:ext cx="29337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75281"/>
              </p:ext>
            </p:extLst>
          </p:nvPr>
        </p:nvGraphicFramePr>
        <p:xfrm>
          <a:off x="346509" y="2966755"/>
          <a:ext cx="87201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3" name="Equation" r:id="rId5" imgW="7696080" imgH="1028520" progId="Equation.DSMT4">
                  <p:embed/>
                </p:oleObj>
              </mc:Choice>
              <mc:Fallback>
                <p:oleObj name="Equation" r:id="rId5" imgW="769608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509" y="2966755"/>
                        <a:ext cx="8720138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44195"/>
              </p:ext>
            </p:extLst>
          </p:nvPr>
        </p:nvGraphicFramePr>
        <p:xfrm>
          <a:off x="1019943" y="4323935"/>
          <a:ext cx="3764013" cy="221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4" name="Equation" r:id="rId7" imgW="3301920" imgH="1942920" progId="Equation.DSMT4">
                  <p:embed/>
                </p:oleObj>
              </mc:Choice>
              <mc:Fallback>
                <p:oleObj name="Equation" r:id="rId7" imgW="330192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9943" y="4323935"/>
                        <a:ext cx="3764013" cy="2214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37208"/>
              </p:ext>
            </p:extLst>
          </p:nvPr>
        </p:nvGraphicFramePr>
        <p:xfrm>
          <a:off x="5922544" y="4690921"/>
          <a:ext cx="2624689" cy="120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5" name="Equation" r:id="rId9" imgW="2400120" imgH="1104840" progId="Equation.DSMT4">
                  <p:embed/>
                </p:oleObj>
              </mc:Choice>
              <mc:Fallback>
                <p:oleObj name="Equation" r:id="rId9" imgW="240012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2544" y="4690921"/>
                        <a:ext cx="2624689" cy="120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3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509" y="279133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84030"/>
              </p:ext>
            </p:extLst>
          </p:nvPr>
        </p:nvGraphicFramePr>
        <p:xfrm>
          <a:off x="457200" y="740798"/>
          <a:ext cx="5119952" cy="135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2" name="Equation" r:id="rId3" imgW="3771720" imgH="1002960" progId="Equation.DSMT4">
                  <p:embed/>
                </p:oleObj>
              </mc:Choice>
              <mc:Fallback>
                <p:oleObj name="Equation" r:id="rId3" imgW="37717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40798"/>
                        <a:ext cx="5119952" cy="1359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38722"/>
              </p:ext>
            </p:extLst>
          </p:nvPr>
        </p:nvGraphicFramePr>
        <p:xfrm>
          <a:off x="457200" y="2450024"/>
          <a:ext cx="28733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3" name="Equation" r:id="rId5" imgW="2628720" imgH="1002960" progId="Equation.DSMT4">
                  <p:embed/>
                </p:oleObj>
              </mc:Choice>
              <mc:Fallback>
                <p:oleObj name="Equation" r:id="rId5" imgW="26287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450024"/>
                        <a:ext cx="287337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38439"/>
              </p:ext>
            </p:extLst>
          </p:nvPr>
        </p:nvGraphicFramePr>
        <p:xfrm>
          <a:off x="334963" y="3811588"/>
          <a:ext cx="492125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4" name="Equation" r:id="rId7" imgW="4317840" imgH="2082600" progId="Equation.DSMT4">
                  <p:embed/>
                </p:oleObj>
              </mc:Choice>
              <mc:Fallback>
                <p:oleObj name="Equation" r:id="rId7" imgW="431784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963" y="3811588"/>
                        <a:ext cx="4921250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8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509" y="279133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3331"/>
              </p:ext>
            </p:extLst>
          </p:nvPr>
        </p:nvGraphicFramePr>
        <p:xfrm>
          <a:off x="682625" y="1331913"/>
          <a:ext cx="46466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58" name="Equation" r:id="rId3" imgW="4076640" imgH="1333440" progId="Equation.DSMT4">
                  <p:embed/>
                </p:oleObj>
              </mc:Choice>
              <mc:Fallback>
                <p:oleObj name="Equation" r:id="rId3" imgW="407664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331913"/>
                        <a:ext cx="4646613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67" y="3075267"/>
            <a:ext cx="6958163" cy="2845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771" y="3619099"/>
            <a:ext cx="5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4762" y="5775158"/>
            <a:ext cx="84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459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509" y="279133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density wave solution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406" y="1078029"/>
            <a:ext cx="442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single particle states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33208"/>
              </p:ext>
            </p:extLst>
          </p:nvPr>
        </p:nvGraphicFramePr>
        <p:xfrm>
          <a:off x="1263162" y="1876925"/>
          <a:ext cx="6056745" cy="107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82" name="Equation" r:id="rId3" imgW="5206680" imgH="927000" progId="Equation.DSMT4">
                  <p:embed/>
                </p:oleObj>
              </mc:Choice>
              <mc:Fallback>
                <p:oleObj name="Equation" r:id="rId3" imgW="52066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162" y="1876925"/>
                        <a:ext cx="6056745" cy="1078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57" y="3130343"/>
            <a:ext cx="7535177" cy="30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517" y="89149"/>
            <a:ext cx="82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Spin density wave solution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61480"/>
              </p:ext>
            </p:extLst>
          </p:nvPr>
        </p:nvGraphicFramePr>
        <p:xfrm>
          <a:off x="840672" y="740798"/>
          <a:ext cx="3731328" cy="83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0" name="Equation" r:id="rId3" imgW="3124080" imgH="698400" progId="Equation.DSMT4">
                  <p:embed/>
                </p:oleObj>
              </mc:Choice>
              <mc:Fallback>
                <p:oleObj name="Equation" r:id="rId3" imgW="31240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672" y="740798"/>
                        <a:ext cx="3731328" cy="834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97578"/>
              </p:ext>
            </p:extLst>
          </p:nvPr>
        </p:nvGraphicFramePr>
        <p:xfrm>
          <a:off x="5286342" y="774422"/>
          <a:ext cx="3136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1" name="Equation" r:id="rId5" imgW="3136680" imgH="660240" progId="Equation.DSMT4">
                  <p:embed/>
                </p:oleObj>
              </mc:Choice>
              <mc:Fallback>
                <p:oleObj name="Equation" r:id="rId5" imgW="3136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42" y="774422"/>
                        <a:ext cx="3136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110" y="1765022"/>
            <a:ext cx="6645342" cy="45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8600" y="457200"/>
            <a:ext cx="3048000" cy="3276600"/>
            <a:chOff x="288" y="864"/>
            <a:chExt cx="1920" cy="2064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876800" y="457200"/>
            <a:ext cx="3048000" cy="3276600"/>
            <a:chOff x="288" y="864"/>
            <a:chExt cx="1920" cy="2064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676400" y="114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286000" y="76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i="1"/>
              <a:t>a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934200" y="1676400"/>
            <a:ext cx="1196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For spin </a:t>
            </a:r>
            <a:r>
              <a:rPr lang="en-US" altLang="en-US" dirty="0" smtClean="0">
                <a:latin typeface="Symbol" panose="05050102010706020507" pitchFamily="18" charset="2"/>
              </a:rPr>
              <a:t>­</a:t>
            </a:r>
            <a:r>
              <a:rPr lang="en-US" dirty="0"/>
              <a:t>↑</a:t>
            </a:r>
            <a:endParaRPr lang="en-US" altLang="en-US" dirty="0">
              <a:latin typeface="Symbol" panose="05050102010706020507" pitchFamily="18" charset="2"/>
            </a:endParaRPr>
          </a:p>
          <a:p>
            <a:pPr algn="l"/>
            <a:r>
              <a:rPr lang="en-US" altLang="en-US" dirty="0">
                <a:latin typeface="Symbol" panose="05050102010706020507" pitchFamily="18" charset="2"/>
              </a:rPr>
              <a:t> (</a:t>
            </a:r>
            <a:r>
              <a:rPr lang="en-US" altLang="en-US" dirty="0"/>
              <a:t>x cos </a:t>
            </a:r>
            <a:r>
              <a:rPr lang="en-US" altLang="en-US" dirty="0" err="1">
                <a:latin typeface="Symbol" panose="05050102010706020507" pitchFamily="18" charset="2"/>
              </a:rPr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</a:t>
            </a: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28600" y="2286000"/>
            <a:ext cx="3048000" cy="3276600"/>
            <a:chOff x="288" y="864"/>
            <a:chExt cx="1920" cy="2064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3124200" y="2286000"/>
            <a:ext cx="3048000" cy="3276600"/>
            <a:chOff x="288" y="864"/>
            <a:chExt cx="1920" cy="2064"/>
          </a:xfrm>
        </p:grpSpPr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33"/>
          <p:cNvGrpSpPr>
            <a:grpSpLocks/>
          </p:cNvGrpSpPr>
          <p:nvPr/>
        </p:nvGrpSpPr>
        <p:grpSpPr bwMode="auto">
          <a:xfrm rot="10800000">
            <a:off x="4572000" y="4343400"/>
            <a:ext cx="3048000" cy="3276600"/>
            <a:chOff x="288" y="864"/>
            <a:chExt cx="1920" cy="2064"/>
          </a:xfrm>
        </p:grpSpPr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7086600" y="3962400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For spin </a:t>
            </a:r>
            <a:r>
              <a:rPr lang="en-US" altLang="en-US">
                <a:latin typeface="Symbol" panose="05050102010706020507" pitchFamily="18" charset="2"/>
              </a:rPr>
              <a:t>¯</a:t>
            </a:r>
          </a:p>
          <a:p>
            <a:pPr algn="l"/>
            <a:r>
              <a:rPr lang="en-US" altLang="en-US">
                <a:latin typeface="Symbol" panose="05050102010706020507" pitchFamily="18" charset="2"/>
              </a:rPr>
              <a:t>(</a:t>
            </a:r>
            <a:r>
              <a:rPr lang="en-US" altLang="en-US"/>
              <a:t>x sin </a:t>
            </a:r>
            <a:r>
              <a:rPr lang="en-US" altLang="en-US">
                <a:latin typeface="Symbol" panose="05050102010706020507" pitchFamily="18" charset="2"/>
              </a:rPr>
              <a:t>q</a:t>
            </a:r>
            <a:r>
              <a:rPr lang="en-US" altLang="en-US" baseline="-25000"/>
              <a:t>k</a:t>
            </a:r>
            <a:r>
              <a:rPr lang="en-US" altLang="en-US"/>
              <a:t>)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124200" y="228600"/>
            <a:ext cx="16144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SDW form:</a:t>
            </a: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1752600" y="457200"/>
            <a:ext cx="3048000" cy="3276600"/>
            <a:chOff x="288" y="864"/>
            <a:chExt cx="1920" cy="206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9"/>
          <p:cNvGrpSpPr>
            <a:grpSpLocks/>
          </p:cNvGrpSpPr>
          <p:nvPr/>
        </p:nvGrpSpPr>
        <p:grpSpPr bwMode="auto">
          <a:xfrm rot="10800000">
            <a:off x="1447800" y="4343400"/>
            <a:ext cx="3048000" cy="3276600"/>
            <a:chOff x="288" y="864"/>
            <a:chExt cx="1920" cy="2064"/>
          </a:xfrm>
        </p:grpSpPr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3124200" y="457200"/>
            <a:ext cx="3048000" cy="3276600"/>
            <a:chOff x="288" y="864"/>
            <a:chExt cx="1920" cy="2064"/>
          </a:xfrm>
        </p:grpSpPr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49" y="1476"/>
              <a:ext cx="1254" cy="1093"/>
            </a:xfrm>
            <a:custGeom>
              <a:avLst/>
              <a:gdLst>
                <a:gd name="T0" fmla="*/ 0 w 1254"/>
                <a:gd name="T1" fmla="*/ 1093 h 1093"/>
                <a:gd name="T2" fmla="*/ 68 w 1254"/>
                <a:gd name="T3" fmla="*/ 1085 h 1093"/>
                <a:gd name="T4" fmla="*/ 116 w 1254"/>
                <a:gd name="T5" fmla="*/ 1093 h 1093"/>
                <a:gd name="T6" fmla="*/ 233 w 1254"/>
                <a:gd name="T7" fmla="*/ 1054 h 1093"/>
                <a:gd name="T8" fmla="*/ 301 w 1254"/>
                <a:gd name="T9" fmla="*/ 976 h 1093"/>
                <a:gd name="T10" fmla="*/ 369 w 1254"/>
                <a:gd name="T11" fmla="*/ 546 h 1093"/>
                <a:gd name="T12" fmla="*/ 388 w 1254"/>
                <a:gd name="T13" fmla="*/ 304 h 1093"/>
                <a:gd name="T14" fmla="*/ 456 w 1254"/>
                <a:gd name="T15" fmla="*/ 78 h 1093"/>
                <a:gd name="T16" fmla="*/ 553 w 1254"/>
                <a:gd name="T17" fmla="*/ 16 h 1093"/>
                <a:gd name="T18" fmla="*/ 611 w 1254"/>
                <a:gd name="T19" fmla="*/ 0 h 1093"/>
                <a:gd name="T20" fmla="*/ 689 w 1254"/>
                <a:gd name="T21" fmla="*/ 16 h 1093"/>
                <a:gd name="T22" fmla="*/ 708 w 1254"/>
                <a:gd name="T23" fmla="*/ 39 h 1093"/>
                <a:gd name="T24" fmla="*/ 738 w 1254"/>
                <a:gd name="T25" fmla="*/ 55 h 1093"/>
                <a:gd name="T26" fmla="*/ 796 w 1254"/>
                <a:gd name="T27" fmla="*/ 125 h 1093"/>
                <a:gd name="T28" fmla="*/ 854 w 1254"/>
                <a:gd name="T29" fmla="*/ 281 h 1093"/>
                <a:gd name="T30" fmla="*/ 883 w 1254"/>
                <a:gd name="T31" fmla="*/ 632 h 1093"/>
                <a:gd name="T32" fmla="*/ 932 w 1254"/>
                <a:gd name="T33" fmla="*/ 913 h 1093"/>
                <a:gd name="T34" fmla="*/ 970 w 1254"/>
                <a:gd name="T35" fmla="*/ 983 h 1093"/>
                <a:gd name="T36" fmla="*/ 1087 w 1254"/>
                <a:gd name="T37" fmla="*/ 1061 h 1093"/>
                <a:gd name="T38" fmla="*/ 1206 w 1254"/>
                <a:gd name="T39" fmla="*/ 1053 h 1093"/>
                <a:gd name="T40" fmla="*/ 1242 w 1254"/>
                <a:gd name="T41" fmla="*/ 1035 h 1093"/>
                <a:gd name="T42" fmla="*/ 1152 w 1254"/>
                <a:gd name="T43" fmla="*/ 107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4" h="1093">
                  <a:moveTo>
                    <a:pt x="0" y="1093"/>
                  </a:moveTo>
                  <a:cubicBezTo>
                    <a:pt x="23" y="1090"/>
                    <a:pt x="45" y="1085"/>
                    <a:pt x="68" y="1085"/>
                  </a:cubicBezTo>
                  <a:cubicBezTo>
                    <a:pt x="84" y="1085"/>
                    <a:pt x="100" y="1093"/>
                    <a:pt x="116" y="1093"/>
                  </a:cubicBezTo>
                  <a:cubicBezTo>
                    <a:pt x="162" y="1089"/>
                    <a:pt x="192" y="1065"/>
                    <a:pt x="233" y="1054"/>
                  </a:cubicBezTo>
                  <a:cubicBezTo>
                    <a:pt x="256" y="1028"/>
                    <a:pt x="281" y="1003"/>
                    <a:pt x="301" y="976"/>
                  </a:cubicBezTo>
                  <a:cubicBezTo>
                    <a:pt x="377" y="865"/>
                    <a:pt x="361" y="656"/>
                    <a:pt x="369" y="546"/>
                  </a:cubicBezTo>
                  <a:cubicBezTo>
                    <a:pt x="374" y="466"/>
                    <a:pt x="382" y="385"/>
                    <a:pt x="388" y="304"/>
                  </a:cubicBezTo>
                  <a:cubicBezTo>
                    <a:pt x="394" y="237"/>
                    <a:pt x="398" y="134"/>
                    <a:pt x="456" y="78"/>
                  </a:cubicBezTo>
                  <a:cubicBezTo>
                    <a:pt x="480" y="55"/>
                    <a:pt x="519" y="28"/>
                    <a:pt x="553" y="16"/>
                  </a:cubicBezTo>
                  <a:cubicBezTo>
                    <a:pt x="571" y="9"/>
                    <a:pt x="611" y="0"/>
                    <a:pt x="611" y="0"/>
                  </a:cubicBezTo>
                  <a:cubicBezTo>
                    <a:pt x="614" y="0"/>
                    <a:pt x="679" y="10"/>
                    <a:pt x="689" y="16"/>
                  </a:cubicBezTo>
                  <a:cubicBezTo>
                    <a:pt x="698" y="22"/>
                    <a:pt x="700" y="32"/>
                    <a:pt x="708" y="39"/>
                  </a:cubicBezTo>
                  <a:cubicBezTo>
                    <a:pt x="717" y="46"/>
                    <a:pt x="728" y="49"/>
                    <a:pt x="738" y="55"/>
                  </a:cubicBezTo>
                  <a:cubicBezTo>
                    <a:pt x="739" y="55"/>
                    <a:pt x="786" y="113"/>
                    <a:pt x="796" y="125"/>
                  </a:cubicBezTo>
                  <a:cubicBezTo>
                    <a:pt x="817" y="151"/>
                    <a:pt x="845" y="245"/>
                    <a:pt x="854" y="281"/>
                  </a:cubicBezTo>
                  <a:cubicBezTo>
                    <a:pt x="862" y="399"/>
                    <a:pt x="872" y="515"/>
                    <a:pt x="883" y="632"/>
                  </a:cubicBezTo>
                  <a:cubicBezTo>
                    <a:pt x="866" y="727"/>
                    <a:pt x="894" y="823"/>
                    <a:pt x="932" y="913"/>
                  </a:cubicBezTo>
                  <a:cubicBezTo>
                    <a:pt x="942" y="939"/>
                    <a:pt x="949" y="962"/>
                    <a:pt x="970" y="983"/>
                  </a:cubicBezTo>
                  <a:cubicBezTo>
                    <a:pt x="1003" y="1015"/>
                    <a:pt x="1049" y="1036"/>
                    <a:pt x="1087" y="1061"/>
                  </a:cubicBezTo>
                  <a:cubicBezTo>
                    <a:pt x="1122" y="1085"/>
                    <a:pt x="1153" y="1053"/>
                    <a:pt x="1206" y="1053"/>
                  </a:cubicBezTo>
                  <a:cubicBezTo>
                    <a:pt x="1235" y="1053"/>
                    <a:pt x="1254" y="1031"/>
                    <a:pt x="1242" y="1035"/>
                  </a:cubicBezTo>
                  <a:lnTo>
                    <a:pt x="1152" y="107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1152" y="86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V="1"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47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634288" cy="55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83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5800" y="547688"/>
          <a:ext cx="7681913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0" name="Graph" r:id="rId3" imgW="7682400" imgH="6310800" progId="Origin50.Graph">
                  <p:embed/>
                </p:oleObj>
              </mc:Choice>
              <mc:Fallback>
                <p:oleObj name="Graph" r:id="rId3" imgW="7682400" imgH="6310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7688"/>
                        <a:ext cx="7681913" cy="631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4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155"/>
            <a:ext cx="5876925" cy="60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7" y="685800"/>
            <a:ext cx="836937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Intrinsic spin of an electron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34108"/>
              </p:ext>
            </p:extLst>
          </p:nvPr>
        </p:nvGraphicFramePr>
        <p:xfrm>
          <a:off x="1295400" y="990599"/>
          <a:ext cx="3352800" cy="245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3" name="Equation" r:id="rId3" imgW="3022560" imgH="2209680" progId="Equation.DSMT4">
                  <p:embed/>
                </p:oleObj>
              </mc:Choice>
              <mc:Fallback>
                <p:oleObj name="Equation" r:id="rId3" imgW="3022560" imgH="220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990599"/>
                        <a:ext cx="3352800" cy="245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810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Short hand notation for </a:t>
            </a:r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s </a:t>
            </a:r>
            <a:r>
              <a:rPr lang="en-US" sz="2400" dirty="0" smtClean="0">
                <a:latin typeface="+mj-lt"/>
              </a:rPr>
              <a:t>of 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/>
              <a:t>z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41001"/>
              </p:ext>
            </p:extLst>
          </p:nvPr>
        </p:nvGraphicFramePr>
        <p:xfrm>
          <a:off x="1828800" y="4545378"/>
          <a:ext cx="1295400" cy="100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4" name="Equation" r:id="rId5" imgW="838080" imgH="647640" progId="Equation.DSMT4">
                  <p:embed/>
                </p:oleObj>
              </mc:Choice>
              <mc:Fallback>
                <p:oleObj name="Equation" r:id="rId5" imgW="8380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545378"/>
                        <a:ext cx="1295400" cy="100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59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2625661"/>
            <a:ext cx="6638925" cy="387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801"/>
            <a:ext cx="6620256" cy="31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87" y="1220533"/>
            <a:ext cx="7231871" cy="220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896" y="402336"/>
            <a:ext cx="709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Hubbard Hamiltonian: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1135635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particle 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6094" y="1076669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 particle contribution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61428"/>
              </p:ext>
            </p:extLst>
          </p:nvPr>
        </p:nvGraphicFramePr>
        <p:xfrm>
          <a:off x="1524000" y="4181524"/>
          <a:ext cx="3221228" cy="195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3" name="Equation" r:id="rId4" imgW="1739880" imgH="1054080" progId="Equation.DSMT4">
                  <p:embed/>
                </p:oleObj>
              </mc:Choice>
              <mc:Fallback>
                <p:oleObj name="Equation" r:id="rId4" imgW="17398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4181524"/>
                        <a:ext cx="3221228" cy="195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533400"/>
            <a:ext cx="2850370" cy="68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42104"/>
              </p:ext>
            </p:extLst>
          </p:nvPr>
        </p:nvGraphicFramePr>
        <p:xfrm>
          <a:off x="5470236" y="4322512"/>
          <a:ext cx="3267900" cy="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4" name="Equation" r:id="rId6" imgW="2463480" imgH="647640" progId="Equation.DSMT4">
                  <p:embed/>
                </p:oleObj>
              </mc:Choice>
              <mc:Fallback>
                <p:oleObj name="Equation" r:id="rId6" imgW="24634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0236" y="4322512"/>
                        <a:ext cx="3267900" cy="85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19535838">
            <a:off x="1048609" y="3864490"/>
            <a:ext cx="513587" cy="634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18880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anti-</a:t>
            </a:r>
            <a:r>
              <a:rPr lang="en-US" sz="2000" dirty="0" err="1" smtClean="0">
                <a:latin typeface="+mj-lt"/>
              </a:rPr>
              <a:t>commutator</a:t>
            </a:r>
            <a:r>
              <a:rPr lang="en-US" sz="2000" dirty="0" smtClean="0">
                <a:latin typeface="+mj-lt"/>
              </a:rPr>
              <a:t> for Fermi particles</a:t>
            </a:r>
          </a:p>
        </p:txBody>
      </p:sp>
    </p:spTree>
    <p:extLst>
      <p:ext uri="{BB962C8B-B14F-4D97-AF65-F5344CB8AC3E}">
        <p14:creationId xmlns:p14="http://schemas.microsoft.com/office/powerpoint/2010/main" val="21769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53312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9528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85744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1960" y="89611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168" y="2231136"/>
            <a:ext cx="663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 =              1         2         3         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68" y="2817167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Possible configurations of a single site</a:t>
            </a:r>
          </a:p>
        </p:txBody>
      </p:sp>
      <p:sp>
        <p:nvSpPr>
          <p:cNvPr id="11" name="Oval 10"/>
          <p:cNvSpPr/>
          <p:nvPr/>
        </p:nvSpPr>
        <p:spPr>
          <a:xfrm>
            <a:off x="810768" y="340319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0768" y="442331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0768" y="54567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48392"/>
              </p:ext>
            </p:extLst>
          </p:nvPr>
        </p:nvGraphicFramePr>
        <p:xfrm>
          <a:off x="2137664" y="3458920"/>
          <a:ext cx="639064" cy="78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4" name="Equation" r:id="rId3" imgW="279360" imgH="342720" progId="Equation.DSMT4">
                  <p:embed/>
                </p:oleObj>
              </mc:Choice>
              <mc:Fallback>
                <p:oleObj name="Equation" r:id="rId3" imgW="279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664" y="3458920"/>
                        <a:ext cx="639064" cy="784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50018"/>
              </p:ext>
            </p:extLst>
          </p:nvPr>
        </p:nvGraphicFramePr>
        <p:xfrm>
          <a:off x="1882775" y="4456113"/>
          <a:ext cx="11620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5" name="Equation" r:id="rId5" imgW="507960" imgH="355320" progId="Equation.DSMT4">
                  <p:embed/>
                </p:oleObj>
              </mc:Choice>
              <mc:Fallback>
                <p:oleObj name="Equation" r:id="rId5" imgW="507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775" y="4456113"/>
                        <a:ext cx="116205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491993"/>
              </p:ext>
            </p:extLst>
          </p:nvPr>
        </p:nvGraphicFramePr>
        <p:xfrm>
          <a:off x="1741488" y="5487988"/>
          <a:ext cx="15684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6" name="Equation" r:id="rId7" imgW="685800" imgH="355320" progId="Equation.DSMT4">
                  <p:embed/>
                </p:oleObj>
              </mc:Choice>
              <mc:Fallback>
                <p:oleObj name="Equation" r:id="rId7" imgW="685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1488" y="5487988"/>
                        <a:ext cx="156845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43217"/>
              </p:ext>
            </p:extLst>
          </p:nvPr>
        </p:nvGraphicFramePr>
        <p:xfrm>
          <a:off x="1062736" y="4590287"/>
          <a:ext cx="399386" cy="62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7" name="Equation" r:id="rId9" imgW="177480" imgH="279360" progId="Equation.DSMT4">
                  <p:embed/>
                </p:oleObj>
              </mc:Choice>
              <mc:Fallback>
                <p:oleObj name="Equation" r:id="rId9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2736" y="4590287"/>
                        <a:ext cx="399386" cy="62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00591"/>
              </p:ext>
            </p:extLst>
          </p:nvPr>
        </p:nvGraphicFramePr>
        <p:xfrm>
          <a:off x="932053" y="5584698"/>
          <a:ext cx="711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8" name="Equation" r:id="rId11" imgW="317160" imgH="279360" progId="Equation.DSMT4">
                  <p:embed/>
                </p:oleObj>
              </mc:Choice>
              <mc:Fallback>
                <p:oleObj name="Equation" r:id="rId11" imgW="317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2053" y="5584698"/>
                        <a:ext cx="7112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24498</TotalTime>
  <Words>590</Words>
  <Application>Microsoft Office PowerPoint</Application>
  <PresentationFormat>On-screen Show (4:3)</PresentationFormat>
  <Paragraphs>153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 Theme</vt:lpstr>
      <vt:lpstr>Equation</vt:lpstr>
      <vt:lpstr>Graph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1146</cp:revision>
  <cp:lastPrinted>2014-11-21T18:53:54Z</cp:lastPrinted>
  <dcterms:created xsi:type="dcterms:W3CDTF">2012-01-10T18:32:24Z</dcterms:created>
  <dcterms:modified xsi:type="dcterms:W3CDTF">2015-11-18T14:41:55Z</dcterms:modified>
</cp:coreProperties>
</file>