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6" r:id="rId2"/>
    <p:sldId id="354" r:id="rId3"/>
    <p:sldId id="406" r:id="rId4"/>
    <p:sldId id="408" r:id="rId5"/>
    <p:sldId id="407" r:id="rId6"/>
    <p:sldId id="409" r:id="rId7"/>
    <p:sldId id="410" r:id="rId8"/>
    <p:sldId id="411" r:id="rId9"/>
    <p:sldId id="419" r:id="rId10"/>
    <p:sldId id="412" r:id="rId11"/>
    <p:sldId id="413" r:id="rId12"/>
    <p:sldId id="414" r:id="rId13"/>
    <p:sldId id="361" r:id="rId14"/>
    <p:sldId id="420" r:id="rId15"/>
    <p:sldId id="421" r:id="rId16"/>
    <p:sldId id="363" r:id="rId17"/>
    <p:sldId id="364" r:id="rId18"/>
    <p:sldId id="417" r:id="rId19"/>
    <p:sldId id="418" r:id="rId20"/>
    <p:sldId id="416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6" d="100"/>
        <a:sy n="3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6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845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35</a:t>
            </a:r>
          </a:p>
          <a:p>
            <a:pPr marL="0" lvl="1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Superconductivity</a:t>
            </a:r>
          </a:p>
          <a:p>
            <a:pPr marL="0" lvl="1" algn="ctr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(Chap. 18 in GGGPP)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Phenomenological aspects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London model</a:t>
            </a:r>
            <a:endParaRPr lang="en-US" sz="3200" b="1" dirty="0">
              <a:solidFill>
                <a:schemeClr val="folHlin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715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slides contain materials from GGGPP text.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Magnetization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048105"/>
              </p:ext>
            </p:extLst>
          </p:nvPr>
        </p:nvGraphicFramePr>
        <p:xfrm>
          <a:off x="998538" y="762000"/>
          <a:ext cx="7486650" cy="572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4844" name="Equation" r:id="rId3" imgW="4559040" imgH="3492360" progId="Equation.DSMT4">
                  <p:embed/>
                </p:oleObj>
              </mc:Choice>
              <mc:Fallback>
                <p:oleObj name="Equation" r:id="rId3" imgW="4559040" imgH="349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762000"/>
                        <a:ext cx="7486650" cy="572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219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242560"/>
            <a:ext cx="16002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3967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Magnetization field (for “type I” superconductor)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143000" y="10668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143000" y="22098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1905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9600" y="914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B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2057400" y="766465"/>
            <a:ext cx="1066800" cy="871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057400" y="1638300"/>
            <a:ext cx="0" cy="571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5000" y="22098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143000" y="28194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143000" y="39624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600" y="26670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-4</a:t>
            </a:r>
            <a:r>
              <a:rPr lang="en-US" sz="2400" b="1" i="1" dirty="0" smtClean="0">
                <a:latin typeface="Symbol" pitchFamily="18" charset="2"/>
              </a:rPr>
              <a:t>p</a:t>
            </a:r>
            <a:r>
              <a:rPr lang="en-US" sz="2400" b="1" i="1" dirty="0" smtClean="0">
                <a:latin typeface="+mj-lt"/>
              </a:rPr>
              <a:t>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143000" y="3390900"/>
            <a:ext cx="914400" cy="5715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57400" y="3390900"/>
            <a:ext cx="0" cy="571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05000" y="3962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1066800" y="4572000"/>
            <a:ext cx="38100" cy="1905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066800" y="5334000"/>
            <a:ext cx="2438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44196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G</a:t>
            </a:r>
            <a:r>
              <a:rPr lang="en-US" sz="2400" b="1" i="1" baseline="-25000" dirty="0" smtClean="0">
                <a:latin typeface="+mj-lt"/>
              </a:rPr>
              <a:t>S</a:t>
            </a:r>
            <a:r>
              <a:rPr lang="en-US" sz="2400" b="1" i="1" dirty="0" smtClean="0">
                <a:latin typeface="+mj-lt"/>
              </a:rPr>
              <a:t>-G</a:t>
            </a:r>
            <a:r>
              <a:rPr lang="en-US" sz="2400" b="1" i="1" baseline="-25000" dirty="0" smtClean="0">
                <a:latin typeface="+mj-lt"/>
              </a:rPr>
              <a:t>N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4500" y="483108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  <a:r>
              <a:rPr lang="en-US" sz="2400" b="1" i="1" baseline="-25000" dirty="0" smtClean="0">
                <a:latin typeface="+mj-lt"/>
              </a:rPr>
              <a:t>C</a:t>
            </a:r>
            <a:endParaRPr lang="en-US" sz="2400" b="1" i="1" dirty="0" smtClean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33800" y="37338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57600" y="5105400"/>
            <a:ext cx="1752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H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238327"/>
              </p:ext>
            </p:extLst>
          </p:nvPr>
        </p:nvGraphicFramePr>
        <p:xfrm>
          <a:off x="4438909" y="1115602"/>
          <a:ext cx="4095491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868" name="Equation" r:id="rId4" imgW="2374560" imgH="622080" progId="Equation.DSMT4">
                  <p:embed/>
                </p:oleObj>
              </mc:Choice>
              <mc:Fallback>
                <p:oleObj name="Equation" r:id="rId4" imgW="23745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38909" y="1115602"/>
                        <a:ext cx="4095491" cy="107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47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superconducting material – exclusion of magnetic field according to the London model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944070"/>
              </p:ext>
            </p:extLst>
          </p:nvPr>
        </p:nvGraphicFramePr>
        <p:xfrm>
          <a:off x="990600" y="901700"/>
          <a:ext cx="5996493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912" name="Equation" r:id="rId3" imgW="3263760" imgH="1168200" progId="Equation.DSMT4">
                  <p:embed/>
                </p:oleObj>
              </mc:Choice>
              <mc:Fallback>
                <p:oleObj name="Equation" r:id="rId3" imgW="32637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01700"/>
                        <a:ext cx="5996493" cy="214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916239"/>
              </p:ext>
            </p:extLst>
          </p:nvPr>
        </p:nvGraphicFramePr>
        <p:xfrm>
          <a:off x="990600" y="2921000"/>
          <a:ext cx="47752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913" name="Equation" r:id="rId5" imgW="2908080" imgH="1054080" progId="Equation.DSMT4">
                  <p:embed/>
                </p:oleObj>
              </mc:Choice>
              <mc:Fallback>
                <p:oleObj name="Equation" r:id="rId5" imgW="290808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921000"/>
                        <a:ext cx="4775200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087880" y="4724400"/>
            <a:ext cx="114300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  <a:alpha val="2900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0880" y="4724400"/>
            <a:ext cx="39624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>
            <a:off x="2087880" y="556260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7400" y="5181600"/>
            <a:ext cx="117348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l</a:t>
            </a:r>
            <a:r>
              <a:rPr lang="en-US" sz="2400" baseline="-25000" dirty="0" err="1" smtClean="0"/>
              <a:t>L</a:t>
            </a:r>
            <a:endParaRPr lang="en-US" sz="2400" dirty="0" smtClean="0">
              <a:latin typeface="Symbol" pitchFamily="18" charset="2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205944"/>
              </p:ext>
            </p:extLst>
          </p:nvPr>
        </p:nvGraphicFramePr>
        <p:xfrm>
          <a:off x="5908675" y="4127500"/>
          <a:ext cx="24733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6914" name="Equation" r:id="rId7" imgW="1346040" imgH="241200" progId="Equation.DSMT4">
                  <p:embed/>
                </p:oleObj>
              </mc:Choice>
              <mc:Fallback>
                <p:oleObj name="Equation" r:id="rId7" imgW="13460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8675" y="4127500"/>
                        <a:ext cx="24733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98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762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Temperature dependence of critical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04540"/>
              </p:ext>
            </p:extLst>
          </p:nvPr>
        </p:nvGraphicFramePr>
        <p:xfrm>
          <a:off x="768973" y="332432"/>
          <a:ext cx="3643653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040" name="Equation" r:id="rId4" imgW="2450880" imgH="825480" progId="Equation.DSMT4">
                  <p:embed/>
                </p:oleObj>
              </mc:Choice>
              <mc:Fallback>
                <p:oleObj name="Equation" r:id="rId4" imgW="245088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8973" y="332432"/>
                        <a:ext cx="3643653" cy="122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5" y="1461105"/>
            <a:ext cx="6191250" cy="4838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43812" y="1152525"/>
            <a:ext cx="3797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From PR </a:t>
            </a:r>
            <a:r>
              <a:rPr lang="en-US" sz="2400" b="1" dirty="0" smtClean="0">
                <a:latin typeface="+mj-lt"/>
              </a:rPr>
              <a:t>108</a:t>
            </a:r>
            <a:r>
              <a:rPr lang="en-US" sz="2400" dirty="0" smtClean="0">
                <a:latin typeface="+mj-lt"/>
              </a:rPr>
              <a:t>, 1175 (1957)</a:t>
            </a:r>
          </a:p>
          <a:p>
            <a:pPr lvl="1"/>
            <a:r>
              <a:rPr lang="en-US" sz="2400" dirty="0" smtClean="0">
                <a:latin typeface="+mj-lt"/>
              </a:rPr>
              <a:t>Bardeen, Cooper, and Schrieffer, “Theory of Superconductivity”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184841"/>
              </p:ext>
            </p:extLst>
          </p:nvPr>
        </p:nvGraphicFramePr>
        <p:xfrm>
          <a:off x="5841999" y="2668060"/>
          <a:ext cx="3171289" cy="106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0041" name="Equation" r:id="rId7" imgW="1701720" imgH="571320" progId="Equation.DSMT4">
                  <p:embed/>
                </p:oleObj>
              </mc:Choice>
              <mc:Fallback>
                <p:oleObj name="Equation" r:id="rId7" imgW="170172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41999" y="2668060"/>
                        <a:ext cx="3171289" cy="1064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6477000" y="3124200"/>
            <a:ext cx="609600" cy="927615"/>
          </a:xfrm>
          <a:prstGeom prst="straightConnector1">
            <a:avLst/>
          </a:prstGeom>
          <a:ln w="60325">
            <a:solidFill>
              <a:srgbClr val="FF0000">
                <a:alpha val="3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18199" y="3880455"/>
            <a:ext cx="25714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characteristic phonon energy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6781800" y="3124200"/>
            <a:ext cx="1371600" cy="1815800"/>
          </a:xfrm>
          <a:prstGeom prst="straightConnector1">
            <a:avLst/>
          </a:prstGeom>
          <a:ln w="60325">
            <a:solidFill>
              <a:srgbClr val="FF0000">
                <a:alpha val="3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8400" y="4807803"/>
            <a:ext cx="2692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density of electron states at E</a:t>
            </a:r>
            <a:r>
              <a:rPr lang="en-US" sz="2400" baseline="-25000" dirty="0" smtClean="0">
                <a:solidFill>
                  <a:srgbClr val="FF0000"/>
                </a:solidFill>
                <a:latin typeface="+mj-lt"/>
              </a:rPr>
              <a:t>F</a:t>
            </a:r>
            <a:endParaRPr lang="en-US" sz="2400" dirty="0" smtClean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7343775" y="3124200"/>
            <a:ext cx="1403038" cy="2667000"/>
          </a:xfrm>
          <a:prstGeom prst="straightConnector1">
            <a:avLst/>
          </a:prstGeom>
          <a:ln w="60325">
            <a:solidFill>
              <a:srgbClr val="FF0000">
                <a:alpha val="31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400800" y="5638800"/>
            <a:ext cx="2692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attraction potential between electron pairs</a:t>
            </a:r>
          </a:p>
        </p:txBody>
      </p:sp>
    </p:spTree>
    <p:extLst>
      <p:ext uri="{BB962C8B-B14F-4D97-AF65-F5344CB8AC3E}">
        <p14:creationId xmlns:p14="http://schemas.microsoft.com/office/powerpoint/2010/main" val="31669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037" y="3375025"/>
            <a:ext cx="5105400" cy="30194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44192"/>
            <a:ext cx="6673874" cy="2895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479425"/>
            <a:ext cx="2750218" cy="990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2286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Type I superconductors:</a:t>
            </a:r>
          </a:p>
        </p:txBody>
      </p:sp>
    </p:spTree>
    <p:extLst>
      <p:ext uri="{BB962C8B-B14F-4D97-AF65-F5344CB8AC3E}">
        <p14:creationId xmlns:p14="http://schemas.microsoft.com/office/powerpoint/2010/main" val="15481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3962400"/>
            <a:ext cx="6010275" cy="2495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0"/>
            <a:ext cx="5867400" cy="43148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228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Type II superconductors</a:t>
            </a:r>
          </a:p>
        </p:txBody>
      </p:sp>
    </p:spTree>
    <p:extLst>
      <p:ext uri="{BB962C8B-B14F-4D97-AF65-F5344CB8AC3E}">
        <p14:creationId xmlns:p14="http://schemas.microsoft.com/office/powerpoint/2010/main" val="42144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Quantization of current flux associated with the superconducting state  (Ref:   Ashcroft and </a:t>
            </a:r>
            <a:r>
              <a:rPr lang="en-US" sz="2400" dirty="0" err="1" smtClean="0">
                <a:latin typeface="+mj-lt"/>
              </a:rPr>
              <a:t>Mermin</a:t>
            </a:r>
            <a:r>
              <a:rPr lang="en-US" sz="2400" dirty="0" smtClean="0">
                <a:latin typeface="+mj-lt"/>
              </a:rPr>
              <a:t>, </a:t>
            </a:r>
            <a:r>
              <a:rPr lang="en-US" sz="2400" b="1" i="1" dirty="0" smtClean="0">
                <a:latin typeface="+mj-lt"/>
              </a:rPr>
              <a:t>Solid State Physics</a:t>
            </a:r>
            <a:r>
              <a:rPr lang="en-US" sz="2400" dirty="0" smtClean="0">
                <a:latin typeface="+mj-lt"/>
              </a:rPr>
              <a:t>)</a:t>
            </a:r>
            <a:endParaRPr lang="en-US" sz="2400" b="1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866660"/>
              </p:ext>
            </p:extLst>
          </p:nvPr>
        </p:nvGraphicFramePr>
        <p:xfrm>
          <a:off x="328435" y="1193800"/>
          <a:ext cx="848713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4" name="Equation" r:id="rId3" imgW="4381200" imgH="1143000" progId="Equation.DSMT4">
                  <p:embed/>
                </p:oleObj>
              </mc:Choice>
              <mc:Fallback>
                <p:oleObj name="Equation" r:id="rId3" imgW="438120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435" y="1193800"/>
                        <a:ext cx="848713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464786"/>
              </p:ext>
            </p:extLst>
          </p:nvPr>
        </p:nvGraphicFramePr>
        <p:xfrm>
          <a:off x="457200" y="3563203"/>
          <a:ext cx="7924800" cy="2114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5" name="Equation" r:id="rId5" imgW="6235560" imgH="1663560" progId="Equation.DSMT4">
                  <p:embed/>
                </p:oleObj>
              </mc:Choice>
              <mc:Fallback>
                <p:oleObj name="Equation" r:id="rId5" imgW="62355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563203"/>
                        <a:ext cx="7924800" cy="2114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92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Quantization of current flux associated with the superconducting state  -- continued</a:t>
            </a:r>
            <a:endParaRPr lang="en-US" sz="2400" b="1" i="1" dirty="0" smtClean="0">
              <a:latin typeface="+mj-lt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2600" y="1143000"/>
            <a:ext cx="762000" cy="1386006"/>
            <a:chOff x="3429000" y="1059597"/>
            <a:chExt cx="762000" cy="1386006"/>
          </a:xfrm>
        </p:grpSpPr>
        <p:sp>
          <p:nvSpPr>
            <p:cNvPr id="8" name="Can 7"/>
            <p:cNvSpPr/>
            <p:nvPr/>
          </p:nvSpPr>
          <p:spPr>
            <a:xfrm>
              <a:off x="3429000" y="1676400"/>
              <a:ext cx="762000" cy="769203"/>
            </a:xfrm>
            <a:prstGeom prst="can">
              <a:avLst/>
            </a:prstGeom>
            <a:solidFill>
              <a:srgbClr val="F418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429000" y="1059597"/>
              <a:ext cx="762000" cy="769203"/>
            </a:xfrm>
            <a:prstGeom prst="can">
              <a:avLst/>
            </a:prstGeom>
            <a:solidFill>
              <a:srgbClr val="F418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35000" y="1763404"/>
            <a:ext cx="1219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dl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1222802"/>
            <a:ext cx="716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Suppose a superconducting material has a cylindrical void.  Evaluate the integral of the current in a closed path within the superconductor containing the void. </a:t>
            </a:r>
          </a:p>
        </p:txBody>
      </p:sp>
      <p:sp>
        <p:nvSpPr>
          <p:cNvPr id="13" name="Oval 12"/>
          <p:cNvSpPr/>
          <p:nvPr/>
        </p:nvSpPr>
        <p:spPr>
          <a:xfrm>
            <a:off x="787400" y="1184702"/>
            <a:ext cx="228600" cy="7259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endCxn id="13" idx="0"/>
          </p:cNvCxnSpPr>
          <p:nvPr/>
        </p:nvCxnSpPr>
        <p:spPr>
          <a:xfrm flipH="1" flipV="1">
            <a:off x="901700" y="1184702"/>
            <a:ext cx="850900" cy="7275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418436"/>
              </p:ext>
            </p:extLst>
          </p:nvPr>
        </p:nvGraphicFramePr>
        <p:xfrm>
          <a:off x="889000" y="2830562"/>
          <a:ext cx="7246938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77" name="Equation" r:id="rId3" imgW="5194080" imgH="2222280" progId="Equation.DSMT4">
                  <p:embed/>
                </p:oleObj>
              </mc:Choice>
              <mc:Fallback>
                <p:oleObj name="Equation" r:id="rId3" imgW="519408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0" y="2830562"/>
                        <a:ext cx="7246938" cy="310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44500" y="593412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Such “vortex” fields can exist within type II superconductors.</a:t>
            </a:r>
          </a:p>
        </p:txBody>
      </p:sp>
    </p:spTree>
    <p:extLst>
      <p:ext uri="{BB962C8B-B14F-4D97-AF65-F5344CB8AC3E}">
        <p14:creationId xmlns:p14="http://schemas.microsoft.com/office/powerpoint/2010/main" val="7407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-71438"/>
            <a:ext cx="6257925" cy="66103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9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6096000" cy="39528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381000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Crystal structure of one of the high temperature superconductors</a:t>
            </a:r>
          </a:p>
        </p:txBody>
      </p:sp>
    </p:spTree>
    <p:extLst>
      <p:ext uri="{BB962C8B-B14F-4D97-AF65-F5344CB8AC3E}">
        <p14:creationId xmlns:p14="http://schemas.microsoft.com/office/powerpoint/2010/main" val="49013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88319" y="3962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519" y="1485900"/>
            <a:ext cx="8076949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105474" name="Picture 2" descr="http://www.magnet.fsu.edu/education/tutorials/magnetacademy/superconductivity101/images/superconductivity-meiss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6667500" cy="371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6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topic:   Electromagnetic properties of superconductors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Ref:D</a:t>
            </a:r>
            <a:r>
              <a:rPr lang="en-US" sz="2400" dirty="0" smtClean="0">
                <a:latin typeface="+mj-lt"/>
              </a:rPr>
              <a:t>. </a:t>
            </a:r>
            <a:r>
              <a:rPr lang="en-US" sz="2400" dirty="0" err="1" smtClean="0">
                <a:latin typeface="+mj-lt"/>
              </a:rPr>
              <a:t>Teplitz</a:t>
            </a:r>
            <a:r>
              <a:rPr lang="en-US" sz="2400" dirty="0" smtClean="0">
                <a:latin typeface="+mj-lt"/>
              </a:rPr>
              <a:t>, editor, Electromagnetism – paths to research,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Plenum Press (1982); Chapter 1 written by Brian Schwartz and Sonia </a:t>
            </a:r>
            <a:r>
              <a:rPr lang="en-US" sz="2400" dirty="0" err="1" smtClean="0">
                <a:latin typeface="+mj-lt"/>
              </a:rPr>
              <a:t>Frota</a:t>
            </a:r>
            <a:r>
              <a:rPr lang="en-US" sz="2400" dirty="0" smtClean="0">
                <a:latin typeface="+mj-lt"/>
              </a:rPr>
              <a:t>-Pessoa</a:t>
            </a:r>
          </a:p>
        </p:txBody>
      </p:sp>
      <p:pic>
        <p:nvPicPr>
          <p:cNvPr id="97282" name="Picture 2" descr="http://hyperphysics.phy-astr.gsu.edu/hbase/solids/imgsol/mers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4038600"/>
            <a:ext cx="2466975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360" y="21336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History:</a:t>
            </a:r>
          </a:p>
          <a:p>
            <a:pPr lvl="1"/>
            <a:r>
              <a:rPr lang="en-US" sz="2400" dirty="0" smtClean="0">
                <a:latin typeface="+mj-lt"/>
              </a:rPr>
              <a:t>1908  H. </a:t>
            </a:r>
            <a:r>
              <a:rPr lang="en-US" sz="2400" dirty="0" err="1" smtClean="0">
                <a:latin typeface="+mj-lt"/>
              </a:rPr>
              <a:t>Kamerlingh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Onnes</a:t>
            </a:r>
            <a:r>
              <a:rPr lang="en-US" sz="2400" dirty="0" smtClean="0">
                <a:latin typeface="+mj-lt"/>
              </a:rPr>
              <a:t>  successfully </a:t>
            </a:r>
            <a:r>
              <a:rPr lang="en-US" sz="2400" dirty="0" err="1" smtClean="0">
                <a:latin typeface="+mj-lt"/>
              </a:rPr>
              <a:t>liquified</a:t>
            </a:r>
            <a:r>
              <a:rPr lang="en-US" sz="2400" dirty="0" smtClean="0">
                <a:latin typeface="+mj-lt"/>
              </a:rPr>
              <a:t> He</a:t>
            </a:r>
          </a:p>
          <a:p>
            <a:pPr lvl="1"/>
            <a:r>
              <a:rPr lang="en-US" sz="2400" dirty="0" smtClean="0">
                <a:latin typeface="+mj-lt"/>
              </a:rPr>
              <a:t>1911   H. </a:t>
            </a:r>
            <a:r>
              <a:rPr lang="en-US" sz="2400" dirty="0" err="1" smtClean="0">
                <a:latin typeface="+mj-lt"/>
              </a:rPr>
              <a:t>Kamerlingh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Onnes</a:t>
            </a:r>
            <a:r>
              <a:rPr lang="en-US" sz="2400" dirty="0" smtClean="0">
                <a:latin typeface="+mj-lt"/>
              </a:rPr>
              <a:t> discovered that Hg at 4.2 K has vanishing resistance</a:t>
            </a:r>
          </a:p>
          <a:p>
            <a:pPr lvl="1"/>
            <a:r>
              <a:rPr lang="en-US" sz="2400" dirty="0" smtClean="0">
                <a:latin typeface="+mj-lt"/>
              </a:rPr>
              <a:t>1957 Theory of superconductivity by Bardeen, Cooper, and Schrieffer</a:t>
            </a:r>
          </a:p>
        </p:txBody>
      </p:sp>
    </p:spTree>
    <p:extLst>
      <p:ext uri="{BB962C8B-B14F-4D97-AF65-F5344CB8AC3E}">
        <p14:creationId xmlns:p14="http://schemas.microsoft.com/office/powerpoint/2010/main" val="15937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52400"/>
            <a:ext cx="7858125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7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phenomenological theories &lt; 1957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850716"/>
              </p:ext>
            </p:extLst>
          </p:nvPr>
        </p:nvGraphicFramePr>
        <p:xfrm>
          <a:off x="914400" y="685800"/>
          <a:ext cx="5149850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758" name="Equation" r:id="rId3" imgW="3136680" imgH="1447560" progId="Equation.DSMT4">
                  <p:embed/>
                </p:oleObj>
              </mc:Choice>
              <mc:Fallback>
                <p:oleObj name="Equation" r:id="rId3" imgW="31366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85800"/>
                        <a:ext cx="5149850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9719712"/>
              </p:ext>
            </p:extLst>
          </p:nvPr>
        </p:nvGraphicFramePr>
        <p:xfrm>
          <a:off x="965200" y="3208337"/>
          <a:ext cx="6045200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0759" name="Equation" r:id="rId5" imgW="3682800" imgH="2082600" progId="Equation.DSMT4">
                  <p:embed/>
                </p:oleObj>
              </mc:Choice>
              <mc:Fallback>
                <p:oleObj name="Equation" r:id="rId5" imgW="3682800" imgH="20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3208337"/>
                        <a:ext cx="6045200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616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phenomenological theories &lt; 1957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896110"/>
              </p:ext>
            </p:extLst>
          </p:nvPr>
        </p:nvGraphicFramePr>
        <p:xfrm>
          <a:off x="685800" y="533400"/>
          <a:ext cx="60452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72" name="Equation" r:id="rId3" imgW="3682800" imgH="3479760" progId="Equation.DSMT4">
                  <p:embed/>
                </p:oleObj>
              </mc:Choice>
              <mc:Fallback>
                <p:oleObj name="Equation" r:id="rId3" imgW="3682800" imgH="3479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"/>
                        <a:ext cx="6045200" cy="571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639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673385"/>
              </p:ext>
            </p:extLst>
          </p:nvPr>
        </p:nvGraphicFramePr>
        <p:xfrm>
          <a:off x="838200" y="749299"/>
          <a:ext cx="6045200" cy="412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6" name="Equation" r:id="rId3" imgW="3682800" imgH="2514600" progId="Equation.DSMT4">
                  <p:embed/>
                </p:oleObj>
              </mc:Choice>
              <mc:Fallback>
                <p:oleObj name="Equation" r:id="rId3" imgW="3682800" imgH="2514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749299"/>
                        <a:ext cx="6045200" cy="4127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707333"/>
              </p:ext>
            </p:extLst>
          </p:nvPr>
        </p:nvGraphicFramePr>
        <p:xfrm>
          <a:off x="889000" y="5029200"/>
          <a:ext cx="77978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07" name="Equation" r:id="rId5" imgW="4749480" imgH="660240" progId="Equation.DSMT4">
                  <p:embed/>
                </p:oleObj>
              </mc:Choice>
              <mc:Fallback>
                <p:oleObj name="Equation" r:id="rId5" imgW="47494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5029200"/>
                        <a:ext cx="7797800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377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7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London model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281361"/>
              </p:ext>
            </p:extLst>
          </p:nvPr>
        </p:nvGraphicFramePr>
        <p:xfrm>
          <a:off x="990600" y="762000"/>
          <a:ext cx="5357813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30" name="Equation" r:id="rId3" imgW="3263760" imgH="1168200" progId="Equation.DSMT4">
                  <p:embed/>
                </p:oleObj>
              </mc:Choice>
              <mc:Fallback>
                <p:oleObj name="Equation" r:id="rId3" imgW="326376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762000"/>
                        <a:ext cx="5357813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708696"/>
              </p:ext>
            </p:extLst>
          </p:nvPr>
        </p:nvGraphicFramePr>
        <p:xfrm>
          <a:off x="955675" y="2768600"/>
          <a:ext cx="635952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831" name="Equation" r:id="rId5" imgW="3873240" imgH="1054080" progId="Equation.DSMT4">
                  <p:embed/>
                </p:oleObj>
              </mc:Choice>
              <mc:Fallback>
                <p:oleObj name="Equation" r:id="rId5" imgW="387324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768600"/>
                        <a:ext cx="6359525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087880" y="4724400"/>
            <a:ext cx="1143000" cy="1676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  <a:alpha val="29000"/>
                  <a:lumMod val="0"/>
                  <a:lumOff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0880" y="4724400"/>
            <a:ext cx="39624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8" idx="1"/>
          </p:cNvCxnSpPr>
          <p:nvPr/>
        </p:nvCxnSpPr>
        <p:spPr>
          <a:xfrm>
            <a:off x="2087880" y="556260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62600" y="51816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x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057400" y="5181600"/>
            <a:ext cx="117348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62200" y="4724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Symbol" pitchFamily="18" charset="2"/>
              </a:rPr>
              <a:t>l</a:t>
            </a:r>
            <a:r>
              <a:rPr lang="en-US" sz="2400" baseline="-25000" dirty="0" err="1" smtClean="0"/>
              <a:t>L</a:t>
            </a:r>
            <a:endParaRPr lang="en-US" sz="2400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3054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Behavior of magnetic field lines near superconductor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24000"/>
            <a:ext cx="5905500" cy="31432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7592" y="838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normal</a:t>
            </a:r>
          </a:p>
          <a:p>
            <a:r>
              <a:rPr lang="en-US" sz="2400" dirty="0" smtClean="0">
                <a:latin typeface="+mj-lt"/>
              </a:rPr>
              <a:t>state: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71950" y="914400"/>
            <a:ext cx="2609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superconducting state:</a:t>
            </a:r>
          </a:p>
        </p:txBody>
      </p:sp>
    </p:spTree>
    <p:extLst>
      <p:ext uri="{BB962C8B-B14F-4D97-AF65-F5344CB8AC3E}">
        <p14:creationId xmlns:p14="http://schemas.microsoft.com/office/powerpoint/2010/main" val="3938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24817</TotalTime>
  <Words>483</Words>
  <Application>Microsoft Office PowerPoint</Application>
  <PresentationFormat>On-screen Show (4:3)</PresentationFormat>
  <Paragraphs>119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1159</cp:revision>
  <cp:lastPrinted>2015-11-20T17:41:49Z</cp:lastPrinted>
  <dcterms:created xsi:type="dcterms:W3CDTF">2012-01-10T18:32:24Z</dcterms:created>
  <dcterms:modified xsi:type="dcterms:W3CDTF">2015-11-20T17:42:04Z</dcterms:modified>
</cp:coreProperties>
</file>