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4" d="100"/>
          <a:sy n="64" d="100"/>
        </p:scale>
        <p:origin x="9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23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4" Type="http://schemas.openxmlformats.org/officeDocument/2006/relationships/image" Target="../media/image11.wmf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629" y="5744"/>
            <a:ext cx="8458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36</a:t>
            </a:r>
          </a:p>
          <a:p>
            <a:pPr marL="0" lvl="1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Superconductivity (Chap. 18 in GGGPP)</a:t>
            </a:r>
          </a:p>
          <a:p>
            <a:pPr marL="0" lvl="1">
              <a:spcBef>
                <a:spcPct val="50000"/>
              </a:spcBef>
            </a:pPr>
            <a:r>
              <a:rPr lang="en-US" sz="2400" b="1" dirty="0" smtClean="0">
                <a:solidFill>
                  <a:schemeClr val="folHlink"/>
                </a:solidFill>
              </a:rPr>
              <a:t>Other references:  Schrieffer, Theory of Superconductivity, W. A. Benjamin, Inc. (1964)</a:t>
            </a:r>
          </a:p>
          <a:p>
            <a:pPr marL="0" lvl="1">
              <a:spcBef>
                <a:spcPct val="50000"/>
              </a:spcBef>
            </a:pPr>
            <a:r>
              <a:rPr lang="en-US" sz="2400" b="1" dirty="0" smtClean="0">
                <a:solidFill>
                  <a:schemeClr val="folHlink"/>
                </a:solidFill>
              </a:rPr>
              <a:t>Bardeen, Cooper, </a:t>
            </a:r>
            <a:r>
              <a:rPr lang="en-US" sz="2400" b="1" dirty="0" err="1" smtClean="0">
                <a:solidFill>
                  <a:schemeClr val="folHlink"/>
                </a:solidFill>
              </a:rPr>
              <a:t>Scrieffer</a:t>
            </a:r>
            <a:r>
              <a:rPr lang="en-US" sz="2400" b="1" dirty="0" smtClean="0">
                <a:solidFill>
                  <a:schemeClr val="folHlink"/>
                </a:solidFill>
              </a:rPr>
              <a:t>, Phys. Rev. 108, 1175 (1957) 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Cooper pairs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Gap equation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Estimate of </a:t>
            </a:r>
            <a:r>
              <a:rPr lang="en-US" sz="2400" b="1" dirty="0" err="1" smtClean="0">
                <a:solidFill>
                  <a:schemeClr val="folHlink"/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folHlink"/>
                </a:solidFill>
              </a:rPr>
              <a:t>c</a:t>
            </a:r>
            <a:endParaRPr lang="en-US" sz="2400" b="1" dirty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029" y="589468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slides contain materials from GGGPP text.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Cooper pair equations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2252"/>
          <a:stretch/>
        </p:blipFill>
        <p:spPr>
          <a:xfrm>
            <a:off x="1388165" y="1569995"/>
            <a:ext cx="4038600" cy="962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1143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Non-trivial solution for singlet state: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87" y="3409122"/>
            <a:ext cx="5838825" cy="885825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9725081">
            <a:off x="2347912" y="2252797"/>
            <a:ext cx="304800" cy="3239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70922" y="235132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E</a:t>
            </a:r>
            <a:r>
              <a:rPr lang="en-US" sz="2400" i="1" baseline="-25000" dirty="0" err="1" smtClean="0">
                <a:latin typeface="+mj-lt"/>
              </a:rPr>
              <a:t>pair</a:t>
            </a:r>
            <a:endParaRPr lang="en-US" sz="2400" i="1" baseline="-25000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84308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 to determine </a:t>
            </a:r>
            <a:r>
              <a:rPr lang="en-US" sz="2400" dirty="0" err="1" smtClean="0">
                <a:latin typeface="+mj-lt"/>
              </a:rPr>
              <a:t>eigenstate</a:t>
            </a:r>
            <a:r>
              <a:rPr lang="en-US" sz="2400" dirty="0" smtClean="0">
                <a:latin typeface="+mj-lt"/>
              </a:rPr>
              <a:t> energy: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306325"/>
            <a:ext cx="4705350" cy="895350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 rot="19725081">
            <a:off x="3900488" y="4856161"/>
            <a:ext cx="304800" cy="3239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05299" y="5213053"/>
            <a:ext cx="468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Density of states (one electron basis) </a:t>
            </a:r>
          </a:p>
        </p:txBody>
      </p:sp>
    </p:spTree>
    <p:extLst>
      <p:ext uri="{BB962C8B-B14F-4D97-AF65-F5344CB8AC3E}">
        <p14:creationId xmlns:p14="http://schemas.microsoft.com/office/powerpoint/2010/main" val="23308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Cooper pair equations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1865"/>
          <a:stretch/>
        </p:blipFill>
        <p:spPr>
          <a:xfrm>
            <a:off x="838200" y="990600"/>
            <a:ext cx="7315200" cy="9906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315889"/>
              </p:ext>
            </p:extLst>
          </p:nvPr>
        </p:nvGraphicFramePr>
        <p:xfrm>
          <a:off x="1130300" y="2077740"/>
          <a:ext cx="7394984" cy="104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8" name="Equation" r:id="rId4" imgW="6730920" imgH="952200" progId="Equation.DSMT4">
                  <p:embed/>
                </p:oleObj>
              </mc:Choice>
              <mc:Fallback>
                <p:oleObj name="Equation" r:id="rId4" imgW="673092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0300" y="2077740"/>
                        <a:ext cx="7394984" cy="1046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23" y="3327285"/>
            <a:ext cx="2377390" cy="747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3657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157" y="3220740"/>
            <a:ext cx="2526651" cy="1008581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335426"/>
              </p:ext>
            </p:extLst>
          </p:nvPr>
        </p:nvGraphicFramePr>
        <p:xfrm>
          <a:off x="5425390" y="3581400"/>
          <a:ext cx="393234" cy="36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9" name="Equation" r:id="rId8" imgW="164880" imgH="152280" progId="Equation.DSMT4">
                  <p:embed/>
                </p:oleObj>
              </mc:Choice>
              <mc:Fallback>
                <p:oleObj name="Equation" r:id="rId8" imgW="164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25390" y="3581400"/>
                        <a:ext cx="393234" cy="36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0707" y="3375715"/>
            <a:ext cx="2505662" cy="743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4572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Shows that a singlet Cooper pair is more stable than the independent particle system even for small </a:t>
            </a:r>
            <a:r>
              <a:rPr lang="en-US" sz="2400" i="1" dirty="0" smtClean="0">
                <a:latin typeface="+mj-lt"/>
              </a:rPr>
              <a:t>U</a:t>
            </a:r>
            <a:r>
              <a:rPr lang="en-US" sz="2400" i="1" baseline="-25000" dirty="0" smtClean="0">
                <a:latin typeface="+mj-lt"/>
              </a:rPr>
              <a:t>0.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85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determination of the ground-state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the BCS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Second quantization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12073"/>
            <a:ext cx="6381750" cy="857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3200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the Cooper pair singlet state can be written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3658752"/>
            <a:ext cx="8124825" cy="828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668282"/>
            <a:ext cx="25527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determination of the ground-state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the BCS model 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6791325" cy="981075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-5400000">
            <a:off x="2884991" y="1046667"/>
            <a:ext cx="478417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-5400000">
            <a:off x="6085391" y="1046114"/>
            <a:ext cx="478417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04899" y="2656923"/>
            <a:ext cx="403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independent particle states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498" y="2640358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Cooper-pair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" y="3540028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ground 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of the form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09" y="4130334"/>
            <a:ext cx="4517306" cy="1101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599" y="5232116"/>
            <a:ext cx="1830557" cy="5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determination of the ground-state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452" y="115733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Need to minimize the expectation value: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43" y="1546993"/>
            <a:ext cx="3772048" cy="1042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46" y="2448202"/>
            <a:ext cx="7999354" cy="1454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809208"/>
            <a:ext cx="5234109" cy="663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053" y="4633401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After some algebra: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061" y="5230694"/>
            <a:ext cx="7252938" cy="11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5660082"/>
            <a:ext cx="2457450" cy="8763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determination of the ground-state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Convenient transformation: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6506882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2971800"/>
            <a:ext cx="51435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962400"/>
            <a:ext cx="6372225" cy="1714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5867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Define:    </a:t>
            </a:r>
          </a:p>
        </p:txBody>
      </p:sp>
    </p:spTree>
    <p:extLst>
      <p:ext uri="{BB962C8B-B14F-4D97-AF65-F5344CB8AC3E}">
        <p14:creationId xmlns:p14="http://schemas.microsoft.com/office/powerpoint/2010/main" val="30102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determination of the ground-state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terms of the “gap parameter”   the </a:t>
            </a:r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 equations become: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78796"/>
            <a:ext cx="4000113" cy="1074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322982"/>
            <a:ext cx="6934200" cy="139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0135"/>
          <a:stretch/>
        </p:blipFill>
        <p:spPr>
          <a:xfrm>
            <a:off x="990600" y="4483799"/>
            <a:ext cx="4706565" cy="15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determination of the ground-state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Simplified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5286375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140075"/>
            <a:ext cx="3190875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4159250"/>
            <a:ext cx="6372225" cy="107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087" y="5207000"/>
            <a:ext cx="3305175" cy="1162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5562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Using DOS:</a:t>
            </a:r>
          </a:p>
        </p:txBody>
      </p:sp>
    </p:spTree>
    <p:extLst>
      <p:ext uri="{BB962C8B-B14F-4D97-AF65-F5344CB8AC3E}">
        <p14:creationId xmlns:p14="http://schemas.microsoft.com/office/powerpoint/2010/main" val="3138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determination of the ground-state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the BCS model 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0"/>
            <a:ext cx="3305175" cy="116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581493"/>
            <a:ext cx="2209800" cy="875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819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Solving for the gap parameter: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429000"/>
            <a:ext cx="2827106" cy="9906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60560"/>
              </p:ext>
            </p:extLst>
          </p:nvPr>
        </p:nvGraphicFramePr>
        <p:xfrm>
          <a:off x="3505200" y="3675615"/>
          <a:ext cx="393234" cy="36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32" name="Equation" r:id="rId6" imgW="164880" imgH="152280" progId="Equation.DSMT4">
                  <p:embed/>
                </p:oleObj>
              </mc:Choice>
              <mc:Fallback>
                <p:oleObj name="Equation" r:id="rId6" imgW="164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5200" y="3675615"/>
                        <a:ext cx="393234" cy="36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9412" t="-8824" b="-8824"/>
          <a:stretch/>
        </p:blipFill>
        <p:spPr>
          <a:xfrm>
            <a:off x="3898434" y="3686085"/>
            <a:ext cx="2756304" cy="4772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458006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Estimating the ground state energy of the superconducting state: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5241925"/>
            <a:ext cx="61626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Estimating the ground state energy of the superconducting state – continued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Using the </a:t>
            </a:r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solution and integrating the DOS: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98" y="2438400"/>
            <a:ext cx="7905750" cy="1038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609699"/>
            <a:ext cx="5562600" cy="86677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95494"/>
              </p:ext>
            </p:extLst>
          </p:nvPr>
        </p:nvGraphicFramePr>
        <p:xfrm>
          <a:off x="1828800" y="4437615"/>
          <a:ext cx="393234" cy="36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55" name="Equation" r:id="rId5" imgW="164880" imgH="152280" progId="Equation.DSMT4">
                  <p:embed/>
                </p:oleObj>
              </mc:Choice>
              <mc:Fallback>
                <p:oleObj name="Equation" r:id="rId5" imgW="164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4437615"/>
                        <a:ext cx="393234" cy="36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9337" y="4278312"/>
            <a:ext cx="1902040" cy="7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8319" y="4191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19" y="1485900"/>
            <a:ext cx="8076949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" y="914400"/>
            <a:ext cx="9063874" cy="40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Notion of a Cooper pair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Starting with a material with all the states filled up to the Fermi level, we focus attention on a pair of states which have a net attractive interaction </a:t>
            </a:r>
            <a:r>
              <a:rPr lang="en-US" sz="2400" i="1" dirty="0" smtClean="0">
                <a:latin typeface="+mj-lt"/>
              </a:rPr>
              <a:t>U(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,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i="1" baseline="-25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):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51393"/>
            <a:ext cx="6219825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10000"/>
            <a:ext cx="36480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457200"/>
            <a:ext cx="88106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200"/>
            <a:ext cx="3648075" cy="72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pair </a:t>
            </a:r>
            <a:r>
              <a:rPr lang="en-US" sz="2400" dirty="0" err="1" smtClean="0">
                <a:latin typeface="+mj-lt"/>
              </a:rPr>
              <a:t>wavefunction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621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Spin part: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23765"/>
            <a:ext cx="3819525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" y="3056930"/>
            <a:ext cx="4191000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74766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or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91142"/>
              </p:ext>
            </p:extLst>
          </p:nvPr>
        </p:nvGraphicFramePr>
        <p:xfrm>
          <a:off x="4572000" y="1906588"/>
          <a:ext cx="4471988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78" name="Equation" r:id="rId6" imgW="3085920" imgH="1028520" progId="Equation.DSMT4">
                  <p:embed/>
                </p:oleObj>
              </mc:Choice>
              <mc:Fallback>
                <p:oleObj name="Equation" r:id="rId6" imgW="308592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1906588"/>
                        <a:ext cx="4471988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390521"/>
              </p:ext>
            </p:extLst>
          </p:nvPr>
        </p:nvGraphicFramePr>
        <p:xfrm>
          <a:off x="4508500" y="3570288"/>
          <a:ext cx="460057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79" name="Equation" r:id="rId8" imgW="3174840" imgH="1028520" progId="Equation.DSMT4">
                  <p:embed/>
                </p:oleObj>
              </mc:Choice>
              <mc:Fallback>
                <p:oleObj name="Equation" r:id="rId8" imgW="317484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08500" y="3570288"/>
                        <a:ext cx="4600575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816816"/>
              </p:ext>
            </p:extLst>
          </p:nvPr>
        </p:nvGraphicFramePr>
        <p:xfrm>
          <a:off x="5486399" y="698202"/>
          <a:ext cx="2135293" cy="86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80" name="Equation" r:id="rId10" imgW="1663560" imgH="672840" progId="Equation.DSMT4">
                  <p:embed/>
                </p:oleObj>
              </mc:Choice>
              <mc:Fallback>
                <p:oleObj name="Equation" r:id="rId10" imgW="16635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86399" y="698202"/>
                        <a:ext cx="2135293" cy="863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1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pair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– continued</a:t>
            </a:r>
          </a:p>
          <a:p>
            <a:pPr lvl="1"/>
            <a:r>
              <a:rPr lang="en-US" sz="2400" dirty="0" smtClean="0">
                <a:latin typeface="+mj-lt"/>
              </a:rPr>
              <a:t>Assume that the electron pair can be represented by a linear combination of plane wave states of </a:t>
            </a:r>
            <a:r>
              <a:rPr lang="en-US" sz="2400" dirty="0" err="1" smtClean="0">
                <a:latin typeface="+mj-lt"/>
              </a:rPr>
              <a:t>wavevectors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k </a:t>
            </a:r>
            <a:r>
              <a:rPr lang="en-US" sz="2400" dirty="0" smtClean="0">
                <a:latin typeface="+mj-lt"/>
              </a:rPr>
              <a:t>and -</a:t>
            </a:r>
            <a:r>
              <a:rPr lang="en-US" sz="2400" b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512100"/>
              </p:ext>
            </p:extLst>
          </p:nvPr>
        </p:nvGraphicFramePr>
        <p:xfrm>
          <a:off x="1371600" y="1981200"/>
          <a:ext cx="130651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00" name="Equation" r:id="rId3" imgW="901440" imgH="291960" progId="Equation.DSMT4">
                  <p:embed/>
                </p:oleObj>
              </mc:Choice>
              <mc:Fallback>
                <p:oleObj name="Equation" r:id="rId3" imgW="9014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1981200"/>
                        <a:ext cx="1306512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364" y="1765130"/>
            <a:ext cx="2200275" cy="82867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818356"/>
              </p:ext>
            </p:extLst>
          </p:nvPr>
        </p:nvGraphicFramePr>
        <p:xfrm>
          <a:off x="1289049" y="2910680"/>
          <a:ext cx="27781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01" name="Equation" r:id="rId6" imgW="1917360" imgH="1015920" progId="Equation.DSMT4">
                  <p:embed/>
                </p:oleObj>
              </mc:Choice>
              <mc:Fallback>
                <p:oleObj name="Equation" r:id="rId6" imgW="19173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9049" y="2910680"/>
                        <a:ext cx="2778125" cy="147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6157"/>
              </p:ext>
            </p:extLst>
          </p:nvPr>
        </p:nvGraphicFramePr>
        <p:xfrm>
          <a:off x="634603" y="4704206"/>
          <a:ext cx="8509397" cy="94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02" name="Equation" r:id="rId8" imgW="5626080" imgH="622080" progId="Equation.DSMT4">
                  <p:embed/>
                </p:oleObj>
              </mc:Choice>
              <mc:Fallback>
                <p:oleObj name="Equation" r:id="rId8" imgW="56260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4603" y="4704206"/>
                        <a:ext cx="8509397" cy="941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0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Define Fourier transform of interaction potential: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5991225" cy="13239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616577"/>
              </p:ext>
            </p:extLst>
          </p:nvPr>
        </p:nvGraphicFramePr>
        <p:xfrm>
          <a:off x="1295399" y="2869510"/>
          <a:ext cx="5489463" cy="71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75" name="Equation" r:id="rId4" imgW="4406760" imgH="571320" progId="Equation.DSMT4">
                  <p:embed/>
                </p:oleObj>
              </mc:Choice>
              <mc:Fallback>
                <p:oleObj name="Equation" r:id="rId4" imgW="44067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399" y="2869510"/>
                        <a:ext cx="5489463" cy="711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3962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 satisfied by pair amplitude functions: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637" y="4619625"/>
            <a:ext cx="72485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Cooper pair equations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7248525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514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Simplified model for interaction: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12791"/>
          <a:stretch/>
        </p:blipFill>
        <p:spPr>
          <a:xfrm>
            <a:off x="1295400" y="3063724"/>
            <a:ext cx="2071986" cy="44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741737"/>
            <a:ext cx="8458200" cy="96202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23075"/>
              </p:ext>
            </p:extLst>
          </p:nvPr>
        </p:nvGraphicFramePr>
        <p:xfrm>
          <a:off x="1262270" y="4745037"/>
          <a:ext cx="6816578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99" name="Equation" r:id="rId6" imgW="4978080" imgH="825480" progId="Equation.DSMT4">
                  <p:embed/>
                </p:oleObj>
              </mc:Choice>
              <mc:Fallback>
                <p:oleObj name="Equation" r:id="rId6" imgW="49780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2270" y="4745037"/>
                        <a:ext cx="6816578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0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25151</TotalTime>
  <Words>572</Words>
  <Application>Microsoft Office PowerPoint</Application>
  <PresentationFormat>On-screen Show (4:3)</PresentationFormat>
  <Paragraphs>115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1188</cp:revision>
  <cp:lastPrinted>2015-11-23T17:51:53Z</cp:lastPrinted>
  <dcterms:created xsi:type="dcterms:W3CDTF">2012-01-10T18:32:24Z</dcterms:created>
  <dcterms:modified xsi:type="dcterms:W3CDTF">2015-11-23T17:52:04Z</dcterms:modified>
</cp:coreProperties>
</file>