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72" r:id="rId4"/>
    <p:sldId id="373" r:id="rId5"/>
    <p:sldId id="355" r:id="rId6"/>
    <p:sldId id="357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629" y="5744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37</a:t>
            </a:r>
            <a:endParaRPr lang="en-US" sz="3200" b="1" dirty="0" smtClean="0"/>
          </a:p>
          <a:p>
            <a:pPr marL="0" lvl="1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Superconductivity (Chap. 18 in GGGPP)</a:t>
            </a:r>
          </a:p>
          <a:p>
            <a:pPr marL="0" lvl="1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Other references:  Schrieffer, Theory of Superconductivity, W. A. Benjamin, Inc. (1964)</a:t>
            </a:r>
          </a:p>
          <a:p>
            <a:pPr marL="0" lvl="1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Bardeen, Cooper, </a:t>
            </a:r>
            <a:r>
              <a:rPr lang="en-US" sz="2400" b="1" dirty="0" err="1" smtClean="0">
                <a:solidFill>
                  <a:schemeClr val="folHlink"/>
                </a:solidFill>
              </a:rPr>
              <a:t>Scrieffer</a:t>
            </a:r>
            <a:r>
              <a:rPr lang="en-US" sz="2400" b="1" dirty="0" smtClean="0">
                <a:solidFill>
                  <a:schemeClr val="folHlink"/>
                </a:solidFill>
              </a:rPr>
              <a:t>, Phys. Rev. 108, 1175 (1957) 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Review of T=0 analysis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Temperature dependence of superconductivity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Course evaluation forms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029" y="58946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Slides </a:t>
            </a:r>
            <a:r>
              <a:rPr lang="en-US" sz="2400" dirty="0" smtClean="0">
                <a:latin typeface="+mj-lt"/>
              </a:rPr>
              <a:t>contain materials from GGGPP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the “gap parameter”   the </a:t>
            </a:r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 equations become: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78796"/>
            <a:ext cx="4000113" cy="10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22982"/>
            <a:ext cx="693420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135"/>
          <a:stretch/>
        </p:blipFill>
        <p:spPr>
          <a:xfrm>
            <a:off x="990600" y="4483799"/>
            <a:ext cx="4706565" cy="1597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7165" y="5029200"/>
            <a:ext cx="245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Gap equation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1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5286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40075"/>
            <a:ext cx="319087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4159250"/>
            <a:ext cx="63722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087" y="5207000"/>
            <a:ext cx="3305175" cy="1162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56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DOS:</a:t>
            </a:r>
          </a:p>
        </p:txBody>
      </p:sp>
    </p:spTree>
    <p:extLst>
      <p:ext uri="{BB962C8B-B14F-4D97-AF65-F5344CB8AC3E}">
        <p14:creationId xmlns:p14="http://schemas.microsoft.com/office/powerpoint/2010/main" val="313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330517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581493"/>
            <a:ext cx="2209800" cy="875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819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Solving for the gap parameter: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429000"/>
            <a:ext cx="2827106" cy="990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60560"/>
              </p:ext>
            </p:extLst>
          </p:nvPr>
        </p:nvGraphicFramePr>
        <p:xfrm>
          <a:off x="3505200" y="3675615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0" name="Equation" r:id="rId6" imgW="164880" imgH="152280" progId="Equation.DSMT4">
                  <p:embed/>
                </p:oleObj>
              </mc:Choice>
              <mc:Fallback>
                <p:oleObj name="Equation" r:id="rId6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5200" y="3675615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9412" t="-8824" b="-8824"/>
          <a:stretch/>
        </p:blipFill>
        <p:spPr>
          <a:xfrm>
            <a:off x="3898434" y="3686085"/>
            <a:ext cx="2756304" cy="477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458006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Estimating the ground state energy of the superconducting state: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5241925"/>
            <a:ext cx="6162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Estimating the ground state energy of the superconducting state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Using the </a:t>
            </a:r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solution and integrating the DOS: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98" y="2438400"/>
            <a:ext cx="7905750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09699"/>
            <a:ext cx="5562600" cy="8667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5494"/>
              </p:ext>
            </p:extLst>
          </p:nvPr>
        </p:nvGraphicFramePr>
        <p:xfrm>
          <a:off x="1828800" y="4437615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3" name="Equation" r:id="rId5" imgW="164880" imgH="152280" progId="Equation.DSMT4">
                  <p:embed/>
                </p:oleObj>
              </mc:Choice>
              <mc:Fallback>
                <p:oleObj name="Equation" r:id="rId5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437615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337" y="4278312"/>
            <a:ext cx="1902040" cy="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temperature: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Thermal average of Cooper pair operator: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20193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590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3047210"/>
            <a:ext cx="3676650" cy="74295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2390680">
            <a:off x="2169699" y="3616605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9572878">
            <a:off x="4068580" y="374712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5418" y="403737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average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8719" y="411480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fluctuations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87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406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Modified Gap relationship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838200"/>
            <a:ext cx="71818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8091"/>
            <a:ext cx="553402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80528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Fermi-Dirac distribution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61590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Modified Gap equation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88284"/>
            <a:ext cx="5619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5286375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199332"/>
            <a:ext cx="5038725" cy="9334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93536"/>
              </p:ext>
            </p:extLst>
          </p:nvPr>
        </p:nvGraphicFramePr>
        <p:xfrm>
          <a:off x="965199" y="3440584"/>
          <a:ext cx="5445465" cy="36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5" name="Equation" r:id="rId5" imgW="5054400" imgH="342720" progId="Equation.DSMT4">
                  <p:embed/>
                </p:oleObj>
              </mc:Choice>
              <mc:Fallback>
                <p:oleObj name="Equation" r:id="rId5" imgW="505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199" y="3440584"/>
                        <a:ext cx="5445465" cy="36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312" y="3961181"/>
            <a:ext cx="3533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2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the integral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8867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895600"/>
            <a:ext cx="6943725" cy="8477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08670"/>
              </p:ext>
            </p:extLst>
          </p:nvPr>
        </p:nvGraphicFramePr>
        <p:xfrm>
          <a:off x="685800" y="2312414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08" name="Equation" r:id="rId5" imgW="1422360" imgH="634680" progId="Equation.DSMT4">
                  <p:embed/>
                </p:oleObj>
              </mc:Choice>
              <mc:Fallback>
                <p:oleObj name="Equation" r:id="rId5" imgW="1422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312414"/>
                        <a:ext cx="142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" y="4041361"/>
            <a:ext cx="7581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Numerical evaluation of integral: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14600"/>
            <a:ext cx="91059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6600"/>
            <a:ext cx="4905375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1578713"/>
            <a:ext cx="3781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4557" y="3657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8076949" cy="438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797786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**Note: The final exam has the take-home form similar to that of the mid-term.  In order to accommodate your schedules, it will be available on 12/04 and will be due before 9 AM on 12/14.   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Estimation of critical magnetic field  (BCS paper)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9" y="990600"/>
            <a:ext cx="4849091" cy="16002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2390680">
            <a:off x="3465099" y="2196467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0076616">
            <a:off x="5395561" y="221610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300" y="283034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energy of normal state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19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energy of superconducting state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4274750"/>
            <a:ext cx="5895975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1730" y="4070350"/>
            <a:ext cx="4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approximations, etc.: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680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6353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" y="990600"/>
            <a:ext cx="8577470" cy="44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guidelines about the presentations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 your presentations, please make sure to acknowledge all of your sources.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We have allotted </a:t>
            </a:r>
            <a:r>
              <a:rPr lang="en-US" sz="2400" dirty="0" smtClean="0">
                <a:latin typeface="+mj-lt"/>
              </a:rPr>
              <a:t>25 </a:t>
            </a:r>
            <a:r>
              <a:rPr lang="en-US" sz="2400" dirty="0" smtClean="0">
                <a:latin typeface="+mj-lt"/>
              </a:rPr>
              <a:t>minutes including questions for each presentation.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 order to encourage participation, points will be awarded for questions from the audience.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For efficiency, you may wish to email me your talk an use my computer for the presentation.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At the end each session, please email me your presentations and any supplementary materials.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30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" y="914400"/>
            <a:ext cx="9063874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066800"/>
            <a:ext cx="8810625" cy="504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T=0 K, a pair  of electrons with a net attractive interaction are found to be stable: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7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</a:t>
            </a:r>
            <a:r>
              <a:rPr lang="en-US" sz="2400" dirty="0" smtClean="0">
                <a:latin typeface="+mj-lt"/>
              </a:rPr>
              <a:t>model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6791325" cy="98107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-5400000">
            <a:off x="2884991" y="1046667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-5400000">
            <a:off x="6085391" y="1046114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4899" y="2656923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independent particle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98" y="264035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Cooper-pair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" y="354002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ground 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of the form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9" y="4130334"/>
            <a:ext cx="4517306" cy="1101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5232116"/>
            <a:ext cx="1830557" cy="581805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 rot="19833174">
            <a:off x="4083175" y="4765960"/>
            <a:ext cx="401679" cy="591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85861" y="5162081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amplitude for forming Cooper pair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452" y="115733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minimize the expectation value: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3" y="1546993"/>
            <a:ext cx="3772048" cy="104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6" y="2448202"/>
            <a:ext cx="7999354" cy="1454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09208"/>
            <a:ext cx="5234109" cy="66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053" y="4633401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algebra: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61" y="5230694"/>
            <a:ext cx="7252938" cy="11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660082"/>
            <a:ext cx="2457450" cy="876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determination of the ground-state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Convenient transformation: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65068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971800"/>
            <a:ext cx="5143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2400"/>
            <a:ext cx="6372225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86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Define:    </a:t>
            </a:r>
          </a:p>
        </p:txBody>
      </p:sp>
    </p:spTree>
    <p:extLst>
      <p:ext uri="{BB962C8B-B14F-4D97-AF65-F5344CB8AC3E}">
        <p14:creationId xmlns:p14="http://schemas.microsoft.com/office/powerpoint/2010/main" val="30102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25258</TotalTime>
  <Words>628</Words>
  <Application>Microsoft Office PowerPoint</Application>
  <PresentationFormat>On-screen Show (4:3)</PresentationFormat>
  <Paragraphs>123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1203</cp:revision>
  <cp:lastPrinted>2015-11-30T04:31:34Z</cp:lastPrinted>
  <dcterms:created xsi:type="dcterms:W3CDTF">2012-01-10T18:32:24Z</dcterms:created>
  <dcterms:modified xsi:type="dcterms:W3CDTF">2015-11-30T04:31:56Z</dcterms:modified>
</cp:coreProperties>
</file>