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37" r:id="rId4"/>
    <p:sldId id="317" r:id="rId5"/>
    <p:sldId id="319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3" r:id="rId20"/>
    <p:sldId id="334" r:id="rId21"/>
    <p:sldId id="332" r:id="rId22"/>
    <p:sldId id="335" r:id="rId23"/>
    <p:sldId id="336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3210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</a:t>
            </a:r>
            <a:r>
              <a:rPr lang="en-US" sz="2800" b="1" dirty="0" smtClean="0">
                <a:solidFill>
                  <a:schemeClr val="folHlink"/>
                </a:solidFill>
              </a:rPr>
              <a:t>Chapter 1.6 &amp; 2.1 in GGGPP –electron dynamics in one dimension &amp; introduction to crystal structures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914400" lvl="5">
              <a:buFont typeface="+mj-lt"/>
              <a:buAutoNum type="arabicPeriod"/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 marL="914400" lvl="5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Brief discussion of electron dynamics in one dimension</a:t>
            </a:r>
          </a:p>
          <a:p>
            <a:pPr marL="914400" lvl="5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folHlink"/>
                </a:solidFill>
              </a:rPr>
              <a:t>Bravais</a:t>
            </a:r>
            <a:r>
              <a:rPr lang="en-US" sz="2800" b="1" dirty="0" smtClean="0">
                <a:solidFill>
                  <a:schemeClr val="folHlink"/>
                </a:solidFill>
              </a:rPr>
              <a:t> lattice structures</a:t>
            </a:r>
          </a:p>
          <a:p>
            <a:pPr marL="914400" lvl="5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Classification of crystal structures</a:t>
            </a:r>
          </a:p>
          <a:p>
            <a:pPr marL="914400" lvl="5">
              <a:buFont typeface="+mj-lt"/>
              <a:buAutoNum type="arabicPeriod"/>
            </a:pPr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4"/>
          <a:stretch/>
        </p:blipFill>
        <p:spPr>
          <a:xfrm>
            <a:off x="914400" y="1143000"/>
            <a:ext cx="4148137" cy="35082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72430" y="1600200"/>
            <a:ext cx="0" cy="2209800"/>
          </a:xfrm>
          <a:prstGeom prst="straightConnector1">
            <a:avLst/>
          </a:prstGeom>
          <a:ln w="1016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3810000"/>
            <a:ext cx="2057400" cy="0"/>
          </a:xfrm>
          <a:prstGeom prst="straightConnector1">
            <a:avLst/>
          </a:prstGeom>
          <a:ln w="1016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72430" y="1828800"/>
            <a:ext cx="2451970" cy="1981200"/>
          </a:xfrm>
          <a:prstGeom prst="straightConnector1">
            <a:avLst/>
          </a:prstGeom>
          <a:ln w="38100">
            <a:solidFill>
              <a:schemeClr val="tx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07596"/>
              </p:ext>
            </p:extLst>
          </p:nvPr>
        </p:nvGraphicFramePr>
        <p:xfrm>
          <a:off x="4724400" y="1472163"/>
          <a:ext cx="2708576" cy="54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4" imgW="1447560" imgH="291960" progId="Equation.DSMT4">
                  <p:embed/>
                </p:oleObj>
              </mc:Choice>
              <mc:Fallback>
                <p:oleObj name="Equation" r:id="rId4" imgW="1447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1472163"/>
                        <a:ext cx="2708576" cy="54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00131"/>
              </p:ext>
            </p:extLst>
          </p:nvPr>
        </p:nvGraphicFramePr>
        <p:xfrm>
          <a:off x="2209800" y="4876800"/>
          <a:ext cx="5195408" cy="6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6" imgW="2425680" imgH="291960" progId="Equation.DSMT4">
                  <p:embed/>
                </p:oleObj>
              </mc:Choice>
              <mc:Fallback>
                <p:oleObj name="Equation" r:id="rId6" imgW="2425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4876800"/>
                        <a:ext cx="5195408" cy="62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–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square lattice example</a:t>
            </a:r>
          </a:p>
        </p:txBody>
      </p:sp>
    </p:spTree>
    <p:extLst>
      <p:ext uri="{BB962C8B-B14F-4D97-AF65-F5344CB8AC3E}">
        <p14:creationId xmlns:p14="http://schemas.microsoft.com/office/powerpoint/2010/main" val="11637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594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Two-dimensional crystals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5570"/>
            <a:ext cx="4038600" cy="34462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47378" y="1752600"/>
            <a:ext cx="0" cy="2209800"/>
          </a:xfrm>
          <a:prstGeom prst="straightConnector1">
            <a:avLst/>
          </a:prstGeom>
          <a:ln w="1016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84748" y="3962400"/>
            <a:ext cx="2057400" cy="0"/>
          </a:xfrm>
          <a:prstGeom prst="straightConnector1">
            <a:avLst/>
          </a:prstGeom>
          <a:ln w="1016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47378" y="2057400"/>
            <a:ext cx="2451970" cy="1905000"/>
          </a:xfrm>
          <a:prstGeom prst="straightConnector1">
            <a:avLst/>
          </a:prstGeom>
          <a:ln w="38100">
            <a:solidFill>
              <a:schemeClr val="tx1"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76630"/>
              </p:ext>
            </p:extLst>
          </p:nvPr>
        </p:nvGraphicFramePr>
        <p:xfrm>
          <a:off x="4699348" y="1624563"/>
          <a:ext cx="2708576" cy="54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1447560" imgH="291960" progId="Equation.DSMT4">
                  <p:embed/>
                </p:oleObj>
              </mc:Choice>
              <mc:Fallback>
                <p:oleObj name="Equation" r:id="rId4" imgW="1447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348" y="1624563"/>
                        <a:ext cx="2708576" cy="54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554760"/>
              </p:ext>
            </p:extLst>
          </p:nvPr>
        </p:nvGraphicFramePr>
        <p:xfrm>
          <a:off x="1901595" y="4114800"/>
          <a:ext cx="5718405" cy="124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6" imgW="3314520" imgH="723600" progId="Equation.DSMT4">
                  <p:embed/>
                </p:oleObj>
              </mc:Choice>
              <mc:Fallback>
                <p:oleObj name="Equation" r:id="rId6" imgW="33145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1595" y="4114800"/>
                        <a:ext cx="5718405" cy="124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76337" y="152400"/>
            <a:ext cx="4691063" cy="4447774"/>
            <a:chOff x="1176337" y="838200"/>
            <a:chExt cx="4691063" cy="4447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1639"/>
            <a:stretch/>
          </p:blipFill>
          <p:spPr>
            <a:xfrm>
              <a:off x="1176337" y="838200"/>
              <a:ext cx="4691063" cy="4447774"/>
            </a:xfrm>
            <a:prstGeom prst="rect">
              <a:avLst/>
            </a:prstGeom>
          </p:spPr>
        </p:pic>
        <p:sp>
          <p:nvSpPr>
            <p:cNvPr id="7" name="Parallelogram 6"/>
            <p:cNvSpPr/>
            <p:nvPr/>
          </p:nvSpPr>
          <p:spPr>
            <a:xfrm>
              <a:off x="3200400" y="1981200"/>
              <a:ext cx="990600" cy="457200"/>
            </a:xfrm>
            <a:prstGeom prst="parallelogram">
              <a:avLst>
                <a:gd name="adj" fmla="val 70399"/>
              </a:avLst>
            </a:prstGeom>
            <a:solidFill>
              <a:srgbClr val="7030A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200" y="1981200"/>
              <a:ext cx="609600" cy="838200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2437" y="4552158"/>
            <a:ext cx="609600" cy="8382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1230"/>
              </p:ext>
            </p:extLst>
          </p:nvPr>
        </p:nvGraphicFramePr>
        <p:xfrm>
          <a:off x="1188114" y="4335555"/>
          <a:ext cx="1707486" cy="206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4" imgW="1333440" imgH="1612800" progId="Equation.DSMT4">
                  <p:embed/>
                </p:oleObj>
              </mc:Choice>
              <mc:Fallback>
                <p:oleObj name="Equation" r:id="rId4" imgW="133344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114" y="4335555"/>
                        <a:ext cx="1707486" cy="2065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rallelogram 10"/>
          <p:cNvSpPr/>
          <p:nvPr/>
        </p:nvSpPr>
        <p:spPr>
          <a:xfrm>
            <a:off x="4076700" y="4708485"/>
            <a:ext cx="990600" cy="457200"/>
          </a:xfrm>
          <a:prstGeom prst="parallelogram">
            <a:avLst>
              <a:gd name="adj" fmla="val 70399"/>
            </a:avLst>
          </a:prstGeom>
          <a:solidFill>
            <a:srgbClr val="7030A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83699"/>
              </p:ext>
            </p:extLst>
          </p:nvPr>
        </p:nvGraphicFramePr>
        <p:xfrm>
          <a:off x="5313418" y="4488030"/>
          <a:ext cx="1828800" cy="127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6" imgW="1295280" imgH="901440" progId="Equation.DSMT4">
                  <p:embed/>
                </p:oleObj>
              </mc:Choice>
              <mc:Fallback>
                <p:oleObj name="Equation" r:id="rId6" imgW="129528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3418" y="4488030"/>
                        <a:ext cx="1828800" cy="127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408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“Conventional” versus “Primitive” unit cell</a:t>
            </a:r>
          </a:p>
        </p:txBody>
      </p:sp>
    </p:spTree>
    <p:extLst>
      <p:ext uri="{BB962C8B-B14F-4D97-AF65-F5344CB8AC3E}">
        <p14:creationId xmlns:p14="http://schemas.microsoft.com/office/powerpoint/2010/main" val="30802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009" y="815009"/>
            <a:ext cx="75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Primitive translation vectors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76674"/>
            <a:ext cx="5983084" cy="1425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009" y="3429000"/>
            <a:ext cx="469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Volume of primitive unit cell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53" y="4138705"/>
            <a:ext cx="4277347" cy="1518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945" y="4469716"/>
            <a:ext cx="4658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|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42711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09" t="-891" r="409" b="40641"/>
          <a:stretch/>
        </p:blipFill>
        <p:spPr>
          <a:xfrm>
            <a:off x="161022" y="118994"/>
            <a:ext cx="4859555" cy="40311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8765"/>
          <a:stretch/>
        </p:blipFill>
        <p:spPr>
          <a:xfrm>
            <a:off x="4123422" y="3597413"/>
            <a:ext cx="4859555" cy="27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530" y="218660"/>
            <a:ext cx="587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Common examples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69" y="1028338"/>
            <a:ext cx="5309980" cy="509926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63681"/>
              </p:ext>
            </p:extLst>
          </p:nvPr>
        </p:nvGraphicFramePr>
        <p:xfrm>
          <a:off x="457200" y="4524314"/>
          <a:ext cx="323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4" imgW="3238200" imgH="672840" progId="Equation.DSMT4">
                  <p:embed/>
                </p:oleObj>
              </mc:Choice>
              <mc:Fallback>
                <p:oleObj name="Equation" r:id="rId4" imgW="32382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524314"/>
                        <a:ext cx="3238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" y="409336"/>
            <a:ext cx="9025352" cy="5590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493"/>
            <a:ext cx="853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</a:t>
            </a:r>
            <a:r>
              <a:rPr lang="en-US" sz="2400" dirty="0" smtClean="0">
                <a:latin typeface="+mj-lt"/>
              </a:rPr>
              <a:t>en.wikipedia.org/wiki/Periodic_table_(crystal_structure)%29</a:t>
            </a:r>
          </a:p>
        </p:txBody>
      </p:sp>
    </p:spTree>
    <p:extLst>
      <p:ext uri="{BB962C8B-B14F-4D97-AF65-F5344CB8AC3E}">
        <p14:creationId xmlns:p14="http://schemas.microsoft.com/office/powerpoint/2010/main" val="30921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275"/>
            <a:ext cx="7305675" cy="63150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67952"/>
              </p:ext>
            </p:extLst>
          </p:nvPr>
        </p:nvGraphicFramePr>
        <p:xfrm>
          <a:off x="457200" y="5318125"/>
          <a:ext cx="323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4" imgW="3238200" imgH="672840" progId="Equation.DSMT4">
                  <p:embed/>
                </p:oleObj>
              </mc:Choice>
              <mc:Fallback>
                <p:oleObj name="Equation" r:id="rId4" imgW="32382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318125"/>
                        <a:ext cx="3238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4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5" y="0"/>
            <a:ext cx="7248525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4" y="2919115"/>
            <a:ext cx="653415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524" y="3867364"/>
            <a:ext cx="800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84" y="4356852"/>
            <a:ext cx="44100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84" y="5175788"/>
            <a:ext cx="5543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932" y="135350"/>
            <a:ext cx="768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basis vectors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30" y="584136"/>
            <a:ext cx="6772275" cy="11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930" y="1568955"/>
            <a:ext cx="71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</a:t>
            </a:r>
            <a:r>
              <a:rPr lang="en-US" sz="2400" dirty="0" err="1" smtClean="0">
                <a:latin typeface="+mj-lt"/>
              </a:rPr>
              <a:t>NaCl</a:t>
            </a:r>
            <a:r>
              <a:rPr lang="en-US" sz="2400" dirty="0" smtClean="0">
                <a:latin typeface="+mj-lt"/>
              </a:rPr>
              <a:t> having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lattice with a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60440"/>
            <a:ext cx="4724400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880785"/>
            <a:ext cx="39528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15" y="607323"/>
            <a:ext cx="8046342" cy="5018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432462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8290"/>
            <a:ext cx="71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</a:t>
            </a:r>
            <a:r>
              <a:rPr lang="en-US" sz="2400" dirty="0" err="1" smtClean="0">
                <a:latin typeface="+mj-lt"/>
              </a:rPr>
              <a:t>CsCl</a:t>
            </a:r>
            <a:r>
              <a:rPr lang="en-US" sz="2400" dirty="0" smtClean="0">
                <a:latin typeface="+mj-lt"/>
              </a:rPr>
              <a:t> having </a:t>
            </a:r>
            <a:r>
              <a:rPr lang="en-US" sz="2400" dirty="0" err="1" smtClean="0">
                <a:latin typeface="+mj-lt"/>
              </a:rPr>
              <a:t>sc</a:t>
            </a:r>
            <a:r>
              <a:rPr lang="en-US" sz="2400" dirty="0" smtClean="0">
                <a:latin typeface="+mj-lt"/>
              </a:rPr>
              <a:t> lattice with a basis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14563"/>
            <a:ext cx="3714750" cy="3305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66" y="833931"/>
            <a:ext cx="5359859" cy="13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553" y="143916"/>
            <a:ext cx="71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diamond having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lattice with a basis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428"/>
            <a:ext cx="4724400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13" y="2341047"/>
            <a:ext cx="40957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7506"/>
            <a:ext cx="771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Two-dimensional </a:t>
            </a:r>
            <a:r>
              <a:rPr lang="en-US" sz="2400" dirty="0" err="1" smtClean="0">
                <a:latin typeface="+mj-lt"/>
              </a:rPr>
              <a:t>graphene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39" y="2790702"/>
            <a:ext cx="5670724" cy="308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77" y="1037668"/>
            <a:ext cx="43338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17" y="1821007"/>
            <a:ext cx="4352925" cy="4838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005" y="249382"/>
            <a:ext cx="82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Graphite lattice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17" y="113743"/>
            <a:ext cx="6524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0360"/>
            <a:ext cx="8391525" cy="58497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72200" y="2209800"/>
            <a:ext cx="25146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391" y="327259"/>
            <a:ext cx="821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comment on electron dynamics as described by electronic band structure --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3410"/>
            <a:ext cx="3200400" cy="81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147" y="1337912"/>
            <a:ext cx="251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velocity: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07071"/>
            <a:ext cx="4381500" cy="828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22669"/>
            <a:ext cx="5133975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4421" y="5014762"/>
            <a:ext cx="555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Band dispersion is related to electron velocity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7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23" y="1039619"/>
            <a:ext cx="5905500" cy="375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424" y="356839"/>
            <a:ext cx="754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electron band dispersion in one dimension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02927" y="3735659"/>
            <a:ext cx="1282390" cy="11151"/>
          </a:xfrm>
          <a:prstGeom prst="line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94195" y="1713571"/>
            <a:ext cx="1282390" cy="11151"/>
          </a:xfrm>
          <a:prstGeom prst="line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656076"/>
              </p:ext>
            </p:extLst>
          </p:nvPr>
        </p:nvGraphicFramePr>
        <p:xfrm>
          <a:off x="4905375" y="3370534"/>
          <a:ext cx="11144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4" imgW="685800" imgH="571320" progId="Equation.DSMT4">
                  <p:embed/>
                </p:oleObj>
              </mc:Choice>
              <mc:Fallback>
                <p:oleObj name="Equation" r:id="rId4" imgW="6858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5375" y="3370534"/>
                        <a:ext cx="1114425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86476"/>
              </p:ext>
            </p:extLst>
          </p:nvPr>
        </p:nvGraphicFramePr>
        <p:xfrm>
          <a:off x="6998089" y="1370749"/>
          <a:ext cx="11144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6" imgW="685800" imgH="571320" progId="Equation.DSMT4">
                  <p:embed/>
                </p:oleObj>
              </mc:Choice>
              <mc:Fallback>
                <p:oleObj name="Equation" r:id="rId6" imgW="6858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8089" y="1370749"/>
                        <a:ext cx="1114425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124200" y="1865972"/>
            <a:ext cx="770014" cy="1267521"/>
          </a:xfrm>
          <a:prstGeom prst="line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88170"/>
              </p:ext>
            </p:extLst>
          </p:nvPr>
        </p:nvGraphicFramePr>
        <p:xfrm>
          <a:off x="3340485" y="1593774"/>
          <a:ext cx="11144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7" imgW="685800" imgH="571320" progId="Equation.DSMT4">
                  <p:embed/>
                </p:oleObj>
              </mc:Choice>
              <mc:Fallback>
                <p:oleObj name="Equation" r:id="rId7" imgW="6858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0485" y="1593774"/>
                        <a:ext cx="1114425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5050" y="4950173"/>
            <a:ext cx="781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practice, electron transport can be well approximated by the Boltzmann equation with the main contributions coming near the Fermi level.</a:t>
            </a:r>
          </a:p>
        </p:txBody>
      </p:sp>
    </p:spTree>
    <p:extLst>
      <p:ext uri="{BB962C8B-B14F-4D97-AF65-F5344CB8AC3E}">
        <p14:creationId xmlns:p14="http://schemas.microsoft.com/office/powerpoint/2010/main" val="7338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6" y="2447428"/>
            <a:ext cx="6229350" cy="1028700"/>
          </a:xfrm>
          <a:prstGeom prst="rect">
            <a:avLst/>
          </a:prstGeom>
          <a:ln w="25400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509" y="346509"/>
            <a:ext cx="807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effective mass from semi-classical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72163"/>
            <a:ext cx="2190750" cy="1171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3221" y="1443789"/>
            <a:ext cx="33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applied force </a:t>
            </a:r>
            <a:r>
              <a:rPr lang="en-US" sz="2400" i="1" dirty="0" smtClean="0">
                <a:latin typeface="+mj-lt"/>
              </a:rPr>
              <a:t>F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2257" y="2407376"/>
            <a:ext cx="1049154" cy="10687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729" y="3237764"/>
            <a:ext cx="96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1/m*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079" y="4018102"/>
            <a:ext cx="23241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063" y="211873"/>
            <a:ext cx="4753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Classification of crystal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14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230 space groups</a:t>
            </a:r>
          </a:p>
        </p:txBody>
      </p:sp>
      <p:pic>
        <p:nvPicPr>
          <p:cNvPr id="21506" name="Picture 2" descr="A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50" y="1790710"/>
            <a:ext cx="3323120" cy="41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16" y="460045"/>
            <a:ext cx="8082584" cy="502821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8296" y="3429000"/>
            <a:ext cx="655982" cy="506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1865" y="4784105"/>
            <a:ext cx="655982" cy="506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Two-dimensional crystals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74"/>
          <a:stretch/>
        </p:blipFill>
        <p:spPr>
          <a:xfrm>
            <a:off x="762000" y="914400"/>
            <a:ext cx="2486025" cy="499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48" t="15382"/>
          <a:stretch/>
        </p:blipFill>
        <p:spPr>
          <a:xfrm>
            <a:off x="3962400" y="1066800"/>
            <a:ext cx="3209925" cy="2071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3352800"/>
            <a:ext cx="27717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17616</TotalTime>
  <Words>414</Words>
  <Application>Microsoft Office PowerPoint</Application>
  <PresentationFormat>On-screen Show (4:3)</PresentationFormat>
  <Paragraphs>108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950</cp:revision>
  <cp:lastPrinted>2015-09-02T12:20:33Z</cp:lastPrinted>
  <dcterms:created xsi:type="dcterms:W3CDTF">2012-01-10T18:32:24Z</dcterms:created>
  <dcterms:modified xsi:type="dcterms:W3CDTF">2015-09-02T16:00:38Z</dcterms:modified>
</cp:coreProperties>
</file>