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6" r:id="rId2"/>
    <p:sldId id="304" r:id="rId3"/>
    <p:sldId id="313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7" d="100"/>
          <a:sy n="57" d="100"/>
        </p:scale>
        <p:origin x="74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57200"/>
            <a:ext cx="8763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6: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Reading: Chapter 2 in GGGPP;</a:t>
            </a: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Continued brief introduction to group theory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Group multiplication tables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Representations of groups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The “great” </a:t>
            </a:r>
            <a:r>
              <a:rPr lang="en-US" sz="2800" b="1" dirty="0" err="1" smtClean="0">
                <a:solidFill>
                  <a:schemeClr val="folHlink"/>
                </a:solidFill>
              </a:rPr>
              <a:t>orthogonality</a:t>
            </a:r>
            <a:r>
              <a:rPr lang="en-US" sz="2800" b="1" dirty="0" smtClean="0">
                <a:solidFill>
                  <a:schemeClr val="folHlink"/>
                </a:solidFill>
              </a:rPr>
              <a:t> theorem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28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about representation matrices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063810"/>
              </p:ext>
            </p:extLst>
          </p:nvPr>
        </p:nvGraphicFramePr>
        <p:xfrm>
          <a:off x="908076" y="740420"/>
          <a:ext cx="5111724" cy="278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3" imgW="4431960" imgH="2412720" progId="Equation.DSMT4">
                  <p:embed/>
                </p:oleObj>
              </mc:Choice>
              <mc:Fallback>
                <p:oleObj name="Equation" r:id="rId3" imgW="4431960" imgH="241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8076" y="740420"/>
                        <a:ext cx="5111724" cy="2782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08076" y="3573462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Typically, unitary matrices are chosen for representations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Typically representations are reduced to block diagonal form and the irreducible blocks are considered in the representation theory</a:t>
            </a:r>
          </a:p>
        </p:txBody>
      </p:sp>
    </p:spTree>
    <p:extLst>
      <p:ext uri="{BB962C8B-B14F-4D97-AF65-F5344CB8AC3E}">
        <p14:creationId xmlns:p14="http://schemas.microsoft.com/office/powerpoint/2010/main" val="322274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38770"/>
              </p:ext>
            </p:extLst>
          </p:nvPr>
        </p:nvGraphicFramePr>
        <p:xfrm>
          <a:off x="876300" y="1096963"/>
          <a:ext cx="7035800" cy="332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3" imgW="4330440" imgH="2044440" progId="Equation.DSMT4">
                  <p:embed/>
                </p:oleObj>
              </mc:Choice>
              <mc:Fallback>
                <p:oleObj name="Equation" r:id="rId3" imgW="433044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6300" y="1096963"/>
                        <a:ext cx="7035800" cy="332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285287"/>
              </p:ext>
            </p:extLst>
          </p:nvPr>
        </p:nvGraphicFramePr>
        <p:xfrm>
          <a:off x="1161548" y="4473574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Equation" r:id="rId5" imgW="3187440" imgH="634680" progId="Equation.DSMT4">
                  <p:embed/>
                </p:oleObj>
              </mc:Choice>
              <mc:Fallback>
                <p:oleObj name="Equation" r:id="rId5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61548" y="4473574"/>
                        <a:ext cx="6502908" cy="1295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289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674342"/>
              </p:ext>
            </p:extLst>
          </p:nvPr>
        </p:nvGraphicFramePr>
        <p:xfrm>
          <a:off x="1320546" y="1066800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3" imgW="3187440" imgH="634680" progId="Equation.DSMT4">
                  <p:embed/>
                </p:oleObj>
              </mc:Choice>
              <mc:Fallback>
                <p:oleObj name="Equation" r:id="rId3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0546" y="1066800"/>
                        <a:ext cx="6502908" cy="1295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963742"/>
              </p:ext>
            </p:extLst>
          </p:nvPr>
        </p:nvGraphicFramePr>
        <p:xfrm>
          <a:off x="1905000" y="2812106"/>
          <a:ext cx="3807736" cy="1683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5" imgW="1866600" imgH="825480" progId="Equation.DSMT4">
                  <p:embed/>
                </p:oleObj>
              </mc:Choice>
              <mc:Fallback>
                <p:oleObj name="Equation" r:id="rId5" imgW="186660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5000" y="2812106"/>
                        <a:ext cx="3807736" cy="16836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56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Simplified analysis in terms of the “characters” of the representations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524542"/>
              </p:ext>
            </p:extLst>
          </p:nvPr>
        </p:nvGraphicFramePr>
        <p:xfrm>
          <a:off x="1981200" y="1288197"/>
          <a:ext cx="3043236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Equation" r:id="rId3" imgW="1803240" imgH="685800" progId="Equation.DSMT4">
                  <p:embed/>
                </p:oleObj>
              </mc:Choice>
              <mc:Fallback>
                <p:oleObj name="Equation" r:id="rId3" imgW="180324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1288197"/>
                        <a:ext cx="3043236" cy="1157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2584081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Character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234837"/>
              </p:ext>
            </p:extLst>
          </p:nvPr>
        </p:nvGraphicFramePr>
        <p:xfrm>
          <a:off x="2139950" y="3226247"/>
          <a:ext cx="448310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Equation" r:id="rId5" imgW="2197080" imgH="558720" progId="Equation.DSMT4">
                  <p:embed/>
                </p:oleObj>
              </mc:Choice>
              <mc:Fallback>
                <p:oleObj name="Equation" r:id="rId5" imgW="21970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39950" y="3226247"/>
                        <a:ext cx="4483100" cy="11398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51054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all members of a class have the same</a:t>
            </a:r>
          </a:p>
          <a:p>
            <a:r>
              <a:rPr lang="en-US" sz="2400" dirty="0">
                <a:latin typeface="+mj-lt"/>
              </a:rPr>
              <a:t>c</a:t>
            </a:r>
            <a:r>
              <a:rPr lang="en-US" sz="2400" dirty="0" smtClean="0">
                <a:latin typeface="+mj-lt"/>
              </a:rPr>
              <a:t>haracter for any given representation </a:t>
            </a:r>
            <a:r>
              <a:rPr lang="en-US" sz="2400" i="1" dirty="0" err="1" smtClean="0">
                <a:latin typeface="+mj-lt"/>
              </a:rPr>
              <a:t>i</a:t>
            </a:r>
            <a:r>
              <a:rPr lang="en-US" sz="2400" i="1" dirty="0" smtClean="0">
                <a:latin typeface="+mj-lt"/>
              </a:rPr>
              <a:t>.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058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" y="312651"/>
            <a:ext cx="8329613" cy="582996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699" y="4724400"/>
            <a:ext cx="8610600" cy="1524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5428" y="0"/>
            <a:ext cx="6570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Short digression on abstract group theory</a:t>
            </a:r>
          </a:p>
          <a:p>
            <a:pPr lvl="1"/>
            <a:r>
              <a:rPr lang="en-US" sz="2400" b="1" dirty="0" smtClean="0">
                <a:latin typeface="+mj-lt"/>
              </a:rPr>
              <a:t>     </a:t>
            </a:r>
            <a:r>
              <a:rPr lang="en-US" sz="2400" dirty="0" smtClean="0">
                <a:latin typeface="+mj-lt"/>
              </a:rPr>
              <a:t>What is group theory 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53027"/>
            <a:ext cx="8215313" cy="520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36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225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a 6-member group </a:t>
            </a:r>
            <a:r>
              <a:rPr lang="en-US" sz="2400" i="1" dirty="0" smtClean="0">
                <a:latin typeface="+mj-lt"/>
              </a:rPr>
              <a:t>E,A,B,C,D,F,G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6459"/>
          <a:stretch/>
        </p:blipFill>
        <p:spPr>
          <a:xfrm>
            <a:off x="152400" y="1143000"/>
            <a:ext cx="5124450" cy="4610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551" y="581135"/>
            <a:ext cx="36195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54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52900" y="152400"/>
            <a:ext cx="480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Check on group properties: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Closed; multiplication table uniquely generates group members.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Unit element included.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Each element has inverse.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Multiplication process is associative.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6460" t="28099" r="22671"/>
          <a:stretch/>
        </p:blipFill>
        <p:spPr>
          <a:xfrm>
            <a:off x="304800" y="152400"/>
            <a:ext cx="3733800" cy="33147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14400" y="3482876"/>
            <a:ext cx="701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Definitions</a:t>
            </a:r>
            <a:endParaRPr lang="en-US" sz="2400" dirty="0">
              <a:latin typeface="+mj-lt"/>
            </a:endParaRPr>
          </a:p>
          <a:p>
            <a:pPr lvl="1"/>
            <a:r>
              <a:rPr lang="en-US" sz="2400" b="1" dirty="0" smtClean="0">
                <a:latin typeface="+mj-lt"/>
              </a:rPr>
              <a:t>Subgroup</a:t>
            </a:r>
            <a:r>
              <a:rPr lang="en-US" sz="2400" dirty="0" smtClean="0">
                <a:latin typeface="+mj-lt"/>
              </a:rPr>
              <a:t>: members of larger group which have the property of a group</a:t>
            </a:r>
          </a:p>
          <a:p>
            <a:pPr lvl="1"/>
            <a:r>
              <a:rPr lang="en-US" sz="2400" b="1" dirty="0" smtClean="0">
                <a:latin typeface="+mj-lt"/>
              </a:rPr>
              <a:t>Class: </a:t>
            </a:r>
            <a:r>
              <a:rPr lang="en-US" sz="2400" dirty="0" smtClean="0">
                <a:latin typeface="+mj-lt"/>
              </a:rPr>
              <a:t>members of a group which are generated by the construction 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167409"/>
              </p:ext>
            </p:extLst>
          </p:nvPr>
        </p:nvGraphicFramePr>
        <p:xfrm>
          <a:off x="1676400" y="5365044"/>
          <a:ext cx="6781800" cy="502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4" imgW="4457520" imgH="330120" progId="Equation.DSMT4">
                  <p:embed/>
                </p:oleObj>
              </mc:Choice>
              <mc:Fallback>
                <p:oleObj name="Equation" r:id="rId4" imgW="445752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6400" y="5365044"/>
                        <a:ext cx="6781800" cy="5023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113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Group theory – some comments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The elements of the group may be abstract; in general, we will use them to describe symmetry properties of our system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7432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Representations of a group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60489"/>
              </p:ext>
            </p:extLst>
          </p:nvPr>
        </p:nvGraphicFramePr>
        <p:xfrm>
          <a:off x="627063" y="3373437"/>
          <a:ext cx="8104187" cy="272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3" imgW="4876560" imgH="1638000" progId="Equation.DSMT4">
                  <p:embed/>
                </p:oleObj>
              </mc:Choice>
              <mc:Fallback>
                <p:oleObj name="Equation" r:id="rId3" imgW="487656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7063" y="3373437"/>
                        <a:ext cx="8104187" cy="2722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29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6460" t="28099" r="22671"/>
          <a:stretch/>
        </p:blipFill>
        <p:spPr>
          <a:xfrm>
            <a:off x="464389" y="533400"/>
            <a:ext cx="3733800" cy="3314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1524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453949"/>
              </p:ext>
            </p:extLst>
          </p:nvPr>
        </p:nvGraphicFramePr>
        <p:xfrm>
          <a:off x="127000" y="4031554"/>
          <a:ext cx="8255000" cy="832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4" imgW="6426000" imgH="647640" progId="Equation.DSMT4">
                  <p:embed/>
                </p:oleObj>
              </mc:Choice>
              <mc:Fallback>
                <p:oleObj name="Equation" r:id="rId4" imgW="64260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7000" y="4031554"/>
                        <a:ext cx="8255000" cy="832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4280"/>
              </p:ext>
            </p:extLst>
          </p:nvPr>
        </p:nvGraphicFramePr>
        <p:xfrm>
          <a:off x="685800" y="4929188"/>
          <a:ext cx="5638800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6" imgW="3974760" imgH="1015920" progId="Equation.DSMT4">
                  <p:embed/>
                </p:oleObj>
              </mc:Choice>
              <mc:Fallback>
                <p:oleObj name="Equation" r:id="rId6" imgW="397476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5800" y="4929188"/>
                        <a:ext cx="5638800" cy="1441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083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6460" t="28099" r="22671"/>
          <a:stretch/>
        </p:blipFill>
        <p:spPr>
          <a:xfrm>
            <a:off x="228600" y="695506"/>
            <a:ext cx="3733800" cy="3314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1524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711789"/>
              </p:ext>
            </p:extLst>
          </p:nvPr>
        </p:nvGraphicFramePr>
        <p:xfrm>
          <a:off x="3917950" y="914400"/>
          <a:ext cx="5265738" cy="351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4" imgW="4051080" imgH="2705040" progId="Equation.DSMT4">
                  <p:embed/>
                </p:oleObj>
              </mc:Choice>
              <mc:Fallback>
                <p:oleObj name="Equation" r:id="rId4" imgW="4051080" imgH="2705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17950" y="914400"/>
                        <a:ext cx="5265738" cy="351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552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703397"/>
              </p:ext>
            </p:extLst>
          </p:nvPr>
        </p:nvGraphicFramePr>
        <p:xfrm>
          <a:off x="349096" y="1785722"/>
          <a:ext cx="8261504" cy="2862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3" imgW="6781680" imgH="2349360" progId="Equation.DSMT4">
                  <p:embed/>
                </p:oleObj>
              </mc:Choice>
              <mc:Fallback>
                <p:oleObj name="Equation" r:id="rId3" imgW="6781680" imgH="234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096" y="1785722"/>
                        <a:ext cx="8261504" cy="28624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23728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What about 3 or 4 dimensional representations for this group?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5525353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only “irreducible” representations for this group are 2 one-dimensional and 1 two-dimensional</a:t>
            </a:r>
          </a:p>
        </p:txBody>
      </p:sp>
    </p:spTree>
    <p:extLst>
      <p:ext uri="{BB962C8B-B14F-4D97-AF65-F5344CB8AC3E}">
        <p14:creationId xmlns:p14="http://schemas.microsoft.com/office/powerpoint/2010/main" val="227338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12533</TotalTime>
  <Words>363</Words>
  <Application>Microsoft Office PowerPoint</Application>
  <PresentationFormat>On-screen Show (4:3)</PresentationFormat>
  <Paragraphs>77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710</cp:revision>
  <cp:lastPrinted>2015-09-07T01:50:49Z</cp:lastPrinted>
  <dcterms:created xsi:type="dcterms:W3CDTF">2012-01-10T18:32:24Z</dcterms:created>
  <dcterms:modified xsi:type="dcterms:W3CDTF">2015-09-07T01:51:02Z</dcterms:modified>
</cp:coreProperties>
</file>