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6" r:id="rId2"/>
    <p:sldId id="299" r:id="rId3"/>
    <p:sldId id="317" r:id="rId4"/>
    <p:sldId id="318" r:id="rId5"/>
    <p:sldId id="300" r:id="rId6"/>
    <p:sldId id="301" r:id="rId7"/>
    <p:sldId id="302" r:id="rId8"/>
    <p:sldId id="319" r:id="rId9"/>
    <p:sldId id="303" r:id="rId10"/>
    <p:sldId id="304" r:id="rId11"/>
    <p:sldId id="305" r:id="rId12"/>
    <p:sldId id="306" r:id="rId13"/>
    <p:sldId id="307" r:id="rId14"/>
    <p:sldId id="308" r:id="rId15"/>
    <p:sldId id="316" r:id="rId16"/>
    <p:sldId id="309" r:id="rId17"/>
    <p:sldId id="310" r:id="rId18"/>
    <p:sldId id="311" r:id="rId19"/>
    <p:sldId id="315" r:id="rId20"/>
    <p:sldId id="312" r:id="rId21"/>
    <p:sldId id="313" r:id="rId22"/>
    <p:sldId id="314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7" d="100"/>
          <a:sy n="57" d="100"/>
        </p:scale>
        <p:origin x="16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13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6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88392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752 Solid State Physics</a:t>
            </a:r>
          </a:p>
          <a:p>
            <a:pPr algn="ctr"/>
            <a:r>
              <a:rPr lang="en-US" sz="3200" b="1" dirty="0" smtClean="0"/>
              <a:t>11-11:50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7: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Reading: Chapter </a:t>
            </a:r>
            <a:r>
              <a:rPr lang="en-US" sz="2800" b="1" dirty="0" smtClean="0">
                <a:solidFill>
                  <a:schemeClr val="folHlink"/>
                </a:solidFill>
              </a:rPr>
              <a:t> </a:t>
            </a:r>
            <a:r>
              <a:rPr lang="en-US" sz="2800" b="1" dirty="0">
                <a:solidFill>
                  <a:schemeClr val="folHlink"/>
                </a:solidFill>
              </a:rPr>
              <a:t>2 in </a:t>
            </a:r>
            <a:r>
              <a:rPr lang="en-US" sz="2800" b="1" dirty="0" smtClean="0">
                <a:solidFill>
                  <a:schemeClr val="folHlink"/>
                </a:solidFill>
              </a:rPr>
              <a:t>GGGPP;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2800" b="1" dirty="0">
                <a:solidFill>
                  <a:schemeClr val="folHlink"/>
                </a:solidFill>
              </a:rPr>
              <a:t>Continued brief introduction to group </a:t>
            </a:r>
            <a:r>
              <a:rPr lang="en-US" sz="2800" b="1" dirty="0" smtClean="0">
                <a:solidFill>
                  <a:schemeClr val="folHlink"/>
                </a:solidFill>
              </a:rPr>
              <a:t>theory*</a:t>
            </a:r>
            <a:endParaRPr lang="en-US" sz="2800" b="1" dirty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The </a:t>
            </a:r>
            <a:r>
              <a:rPr lang="en-US" sz="2800" b="1" dirty="0">
                <a:solidFill>
                  <a:schemeClr val="folHlink"/>
                </a:solidFill>
              </a:rPr>
              <a:t>“great” </a:t>
            </a:r>
            <a:r>
              <a:rPr lang="en-US" sz="2800" b="1" dirty="0" err="1">
                <a:solidFill>
                  <a:schemeClr val="folHlink"/>
                </a:solidFill>
              </a:rPr>
              <a:t>orthogonality</a:t>
            </a:r>
            <a:r>
              <a:rPr lang="en-US" sz="2800" b="1" dirty="0">
                <a:solidFill>
                  <a:schemeClr val="folHlink"/>
                </a:solidFill>
              </a:rPr>
              <a:t> </a:t>
            </a:r>
            <a:r>
              <a:rPr lang="en-US" sz="2800" b="1" dirty="0" smtClean="0">
                <a:solidFill>
                  <a:schemeClr val="folHlink"/>
                </a:solidFill>
              </a:rPr>
              <a:t>theorem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Character tables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800" b="1" dirty="0" smtClean="0">
                <a:solidFill>
                  <a:schemeClr val="folHlink"/>
                </a:solidFill>
              </a:rPr>
              <a:t>Examples</a:t>
            </a:r>
          </a:p>
          <a:p>
            <a:pPr marL="457200" lvl="2">
              <a:spcBef>
                <a:spcPct val="50000"/>
              </a:spcBef>
            </a:pPr>
            <a:r>
              <a:rPr lang="en-US" b="1" dirty="0" smtClean="0">
                <a:solidFill>
                  <a:schemeClr val="folHlink"/>
                </a:solidFill>
              </a:rPr>
              <a:t>References:  </a:t>
            </a:r>
            <a:r>
              <a:rPr lang="en-US" b="1" dirty="0" err="1" smtClean="0">
                <a:solidFill>
                  <a:schemeClr val="folHlink"/>
                </a:solidFill>
              </a:rPr>
              <a:t>Tinkham</a:t>
            </a:r>
            <a:r>
              <a:rPr lang="en-US" b="1" dirty="0" smtClean="0">
                <a:solidFill>
                  <a:schemeClr val="folHlink"/>
                </a:solidFill>
              </a:rPr>
              <a:t>, “Group Theory and Quantum Mechanics”  (1964)</a:t>
            </a:r>
          </a:p>
          <a:p>
            <a:pPr marL="457200" lvl="2">
              <a:spcBef>
                <a:spcPct val="50000"/>
              </a:spcBef>
            </a:pPr>
            <a:r>
              <a:rPr lang="en-US" b="1" dirty="0" err="1" smtClean="0">
                <a:solidFill>
                  <a:schemeClr val="folHlink"/>
                </a:solidFill>
              </a:rPr>
              <a:t>Dresselhaus</a:t>
            </a:r>
            <a:r>
              <a:rPr lang="en-US" b="1" dirty="0" smtClean="0">
                <a:solidFill>
                  <a:schemeClr val="folHlink"/>
                </a:solidFill>
              </a:rPr>
              <a:t>, </a:t>
            </a:r>
            <a:r>
              <a:rPr lang="en-US" b="1" dirty="0" err="1" smtClean="0">
                <a:solidFill>
                  <a:schemeClr val="folHlink"/>
                </a:solidFill>
              </a:rPr>
              <a:t>Dresselhaus</a:t>
            </a:r>
            <a:r>
              <a:rPr lang="en-US" b="1" dirty="0" smtClean="0">
                <a:solidFill>
                  <a:schemeClr val="folHlink"/>
                </a:solidFill>
              </a:rPr>
              <a:t>, </a:t>
            </a:r>
            <a:r>
              <a:rPr lang="en-US" b="1" dirty="0" err="1" smtClean="0">
                <a:solidFill>
                  <a:schemeClr val="folHlink"/>
                </a:solidFill>
              </a:rPr>
              <a:t>Jorio</a:t>
            </a:r>
            <a:r>
              <a:rPr lang="en-US" b="1" dirty="0" smtClean="0">
                <a:solidFill>
                  <a:schemeClr val="folHlink"/>
                </a:solidFill>
              </a:rPr>
              <a:t>, “Group Theory – Application to the Physics of Condensed Matter” (2008)</a:t>
            </a:r>
            <a:endParaRPr lang="en-US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Matrix element 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80615"/>
              </p:ext>
            </p:extLst>
          </p:nvPr>
        </p:nvGraphicFramePr>
        <p:xfrm>
          <a:off x="2374900" y="12954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0" name="Equation" r:id="rId3" imgW="914400" imgH="250560" progId="Equation.DSMT4">
                  <p:embed/>
                </p:oleObj>
              </mc:Choice>
              <mc:Fallback>
                <p:oleObj name="Equation" r:id="rId3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4900" y="12954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753728"/>
              </p:ext>
            </p:extLst>
          </p:nvPr>
        </p:nvGraphicFramePr>
        <p:xfrm>
          <a:off x="762000" y="762111"/>
          <a:ext cx="6938962" cy="254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1" name="Equation" r:id="rId5" imgW="4394160" imgH="1612800" progId="Equation.DSMT4">
                  <p:embed/>
                </p:oleObj>
              </mc:Choice>
              <mc:Fallback>
                <p:oleObj name="Equation" r:id="rId5" imgW="4394160" imgH="16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2000" y="762111"/>
                        <a:ext cx="6938962" cy="254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own Arrow 8"/>
          <p:cNvSpPr/>
          <p:nvPr/>
        </p:nvSpPr>
        <p:spPr>
          <a:xfrm>
            <a:off x="3962400" y="3308461"/>
            <a:ext cx="381000" cy="577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5257800" y="3200400"/>
            <a:ext cx="381000" cy="577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400800" y="3200400"/>
            <a:ext cx="381000" cy="5777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698081" y="4121506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Initial</a:t>
            </a:r>
          </a:p>
          <a:p>
            <a:r>
              <a:rPr lang="en-US" sz="2400" dirty="0" smtClean="0">
                <a:latin typeface="+mj-lt"/>
              </a:rPr>
              <a:t>state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4122003"/>
            <a:ext cx="106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Final</a:t>
            </a:r>
          </a:p>
          <a:p>
            <a:r>
              <a:rPr lang="en-US" sz="2400" dirty="0" smtClean="0">
                <a:latin typeface="+mj-lt"/>
              </a:rPr>
              <a:t>state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64881" y="4122003"/>
            <a:ext cx="140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Operator</a:t>
            </a:r>
          </a:p>
        </p:txBody>
      </p:sp>
    </p:spTree>
    <p:extLst>
      <p:ext uri="{BB962C8B-B14F-4D97-AF65-F5344CB8AC3E}">
        <p14:creationId xmlns:p14="http://schemas.microsoft.com/office/powerpoint/2010/main" val="2917694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601426"/>
              </p:ext>
            </p:extLst>
          </p:nvPr>
        </p:nvGraphicFramePr>
        <p:xfrm>
          <a:off x="1295400" y="914400"/>
          <a:ext cx="60960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A,B,C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D,F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i="1" baseline="30000" dirty="0" smtClean="0">
                          <a:latin typeface="Symbol" panose="05050102010706020507" pitchFamily="18" charset="2"/>
                        </a:rPr>
                        <a:t>1</a:t>
                      </a:r>
                      <a:endParaRPr lang="en-US" i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i="1" baseline="30000" dirty="0" smtClean="0">
                          <a:latin typeface="Symbol" panose="05050102010706020507" pitchFamily="18" charset="2"/>
                        </a:rPr>
                        <a:t>2</a:t>
                      </a:r>
                      <a:endParaRPr lang="en-US" i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i="1" baseline="30000" dirty="0" smtClean="0">
                          <a:latin typeface="Symbol" panose="05050102010706020507" pitchFamily="18" charset="2"/>
                        </a:rPr>
                        <a:t>3</a:t>
                      </a:r>
                      <a:endParaRPr lang="en-US" i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Matrix element example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396044"/>
              </p:ext>
            </p:extLst>
          </p:nvPr>
        </p:nvGraphicFramePr>
        <p:xfrm>
          <a:off x="1752600" y="2895599"/>
          <a:ext cx="5486400" cy="2946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0" name="Equation" r:id="rId3" imgW="3949560" imgH="2120760" progId="Equation.DSMT4">
                  <p:embed/>
                </p:oleObj>
              </mc:Choice>
              <mc:Fallback>
                <p:oleObj name="Equation" r:id="rId3" imgW="3949560" imgH="2120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2895599"/>
                        <a:ext cx="5486400" cy="2946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4877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851" y="152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crystal symmetries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575" y="428625"/>
            <a:ext cx="522922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4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0851" y="152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crystal symmetries  -- cubic symmetry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341396"/>
              </p:ext>
            </p:extLst>
          </p:nvPr>
        </p:nvGraphicFramePr>
        <p:xfrm>
          <a:off x="1143000" y="990600"/>
          <a:ext cx="6963867" cy="153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" name="Equation" r:id="rId3" imgW="4254480" imgH="939600" progId="Equation.DSMT4">
                  <p:embed/>
                </p:oleObj>
              </mc:Choice>
              <mc:Fallback>
                <p:oleObj name="Equation" r:id="rId3" imgW="425448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990600"/>
                        <a:ext cx="6963867" cy="1538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30480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Point groups  -- 32 in all</a:t>
            </a:r>
          </a:p>
          <a:p>
            <a:r>
              <a:rPr lang="en-US" sz="2400" dirty="0" smtClean="0">
                <a:latin typeface="+mj-lt"/>
              </a:rPr>
              <a:t>Space groups (point groups + translations) – 230 in all</a:t>
            </a:r>
          </a:p>
          <a:p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5873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Bravais</a:t>
            </a:r>
            <a:r>
              <a:rPr lang="en-US" sz="2400" dirty="0" smtClean="0">
                <a:latin typeface="+mj-lt"/>
              </a:rPr>
              <a:t> lattice               </a:t>
            </a:r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                Reciprocal lattice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3" y="990600"/>
            <a:ext cx="4314825" cy="382905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387339"/>
              </p:ext>
            </p:extLst>
          </p:nvPr>
        </p:nvGraphicFramePr>
        <p:xfrm>
          <a:off x="1344974" y="4806586"/>
          <a:ext cx="2084025" cy="1683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0" name="Equation" r:id="rId4" imgW="1650960" imgH="1333440" progId="Equation.DSMT4">
                  <p:embed/>
                </p:oleObj>
              </mc:Choice>
              <mc:Fallback>
                <p:oleObj name="Equation" r:id="rId4" imgW="165096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4974" y="4806586"/>
                        <a:ext cx="2084025" cy="1683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8371767"/>
              </p:ext>
            </p:extLst>
          </p:nvPr>
        </p:nvGraphicFramePr>
        <p:xfrm>
          <a:off x="5800725" y="1368425"/>
          <a:ext cx="2470150" cy="182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91" name="Equation" r:id="rId6" imgW="1955520" imgH="1447560" progId="Equation.DSMT4">
                  <p:embed/>
                </p:oleObj>
              </mc:Choice>
              <mc:Fallback>
                <p:oleObj name="Equation" r:id="rId6" imgW="1955520" imgH="1447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0725" y="1368425"/>
                        <a:ext cx="2470150" cy="182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126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Symmetry associated with </a:t>
            </a:r>
            <a:r>
              <a:rPr lang="en-US" sz="2400" dirty="0" err="1" smtClean="0">
                <a:latin typeface="+mj-lt"/>
              </a:rPr>
              <a:t>wavevector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k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556610"/>
              </p:ext>
            </p:extLst>
          </p:nvPr>
        </p:nvGraphicFramePr>
        <p:xfrm>
          <a:off x="1752600" y="838200"/>
          <a:ext cx="3816691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3" name="Equation" r:id="rId3" imgW="2273040" imgH="647640" progId="Equation.DSMT4">
                  <p:embed/>
                </p:oleObj>
              </mc:Choice>
              <mc:Fallback>
                <p:oleObj name="Equation" r:id="rId3" imgW="22730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838200"/>
                        <a:ext cx="3816691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://upload.wikimedia.org/wikipedia/en/c/cb/Face-Centered_Cubic_Lattice_%28Brillouin_zone%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758576"/>
            <a:ext cx="3105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2718379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Wigner-Seitz cell of the reciprocal lattice exhibits the symmetry of the </a:t>
            </a:r>
            <a:r>
              <a:rPr lang="en-US" sz="2400" dirty="0" err="1" smtClean="0">
                <a:latin typeface="+mj-lt"/>
              </a:rPr>
              <a:t>wavevectors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48006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Brillouin</a:t>
            </a:r>
            <a:r>
              <a:rPr lang="en-US" sz="2400" dirty="0" smtClean="0">
                <a:latin typeface="+mj-lt"/>
              </a:rPr>
              <a:t> zone for </a:t>
            </a:r>
            <a:r>
              <a:rPr lang="en-US" sz="2400" dirty="0" err="1" smtClean="0">
                <a:latin typeface="+mj-lt"/>
              </a:rPr>
              <a:t>fcc</a:t>
            </a:r>
            <a:r>
              <a:rPr lang="en-US" sz="2400" dirty="0" smtClean="0">
                <a:latin typeface="+mj-lt"/>
              </a:rPr>
              <a:t> lattice</a:t>
            </a:r>
          </a:p>
        </p:txBody>
      </p:sp>
    </p:spTree>
    <p:extLst>
      <p:ext uri="{BB962C8B-B14F-4D97-AF65-F5344CB8AC3E}">
        <p14:creationId xmlns:p14="http://schemas.microsoft.com/office/powerpoint/2010/main" val="164170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pic>
        <p:nvPicPr>
          <p:cNvPr id="54274" name="Picture 2" descr="http://upload.wikimedia.org/wikipedia/en/c/cb/Face-Centered_Cubic_Lattice_%28Brillouin_zone%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31051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http://upload.wikimedia.org/wikipedia/en/4/4d/Body-Centered_Cubic_Lattice_%28Brillouin_zone%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3718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383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5298" name="Picture 2" descr="http://upload.wikimedia.org/wikipedia/en/3/3a/Brillouin_zone_in_hexagonal_latti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019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http://upload.wikimedia.org/wikipedia/en/thumb/c/c4/Body-Centered_Tetragonal_Lattice_type_2_%28Brillouin_zone%29.png/754px-Body-Centered_Tetragonal_Lattice_type_2_%28Brillouin_zone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6766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286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40" y="914400"/>
            <a:ext cx="834272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82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" y="381000"/>
            <a:ext cx="8882063" cy="616078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68" y="381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Band structure diagram for </a:t>
            </a:r>
            <a:r>
              <a:rPr lang="en-US" sz="2000" dirty="0" err="1" smtClean="0">
                <a:latin typeface="+mj-lt"/>
              </a:rPr>
              <a:t>fcc</a:t>
            </a:r>
            <a:r>
              <a:rPr lang="en-US" sz="2000" dirty="0" smtClean="0">
                <a:latin typeface="+mj-lt"/>
              </a:rPr>
              <a:t> Cu (Burdick, PR </a:t>
            </a:r>
            <a:r>
              <a:rPr lang="en-US" sz="2000" b="1" dirty="0" smtClean="0">
                <a:latin typeface="+mj-lt"/>
              </a:rPr>
              <a:t>129</a:t>
            </a:r>
            <a:r>
              <a:rPr lang="en-US" sz="2000" dirty="0" smtClean="0">
                <a:latin typeface="+mj-lt"/>
              </a:rPr>
              <a:t> 138-159 (1963))</a:t>
            </a:r>
          </a:p>
        </p:txBody>
      </p:sp>
    </p:spTree>
    <p:extLst>
      <p:ext uri="{BB962C8B-B14F-4D97-AF65-F5344CB8AC3E}">
        <p14:creationId xmlns:p14="http://schemas.microsoft.com/office/powerpoint/2010/main" val="1150211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75" y="36576"/>
            <a:ext cx="8958263" cy="631022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6700" y="49530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Brillouin</a:t>
            </a:r>
            <a:r>
              <a:rPr lang="en-US" sz="2400" dirty="0" smtClean="0">
                <a:latin typeface="+mj-lt"/>
              </a:rPr>
              <a:t> zone for simple cubic lattice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90600"/>
            <a:ext cx="56197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52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09" y="0"/>
            <a:ext cx="6779673" cy="41658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09" y="4165823"/>
            <a:ext cx="5515791" cy="230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56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2" y="304800"/>
            <a:ext cx="768667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53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2" y="480329"/>
            <a:ext cx="8767763" cy="587602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24600" y="2057400"/>
            <a:ext cx="2362200" cy="2286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62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78" y="762000"/>
            <a:ext cx="8692043" cy="44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0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great </a:t>
            </a:r>
            <a:r>
              <a:rPr lang="en-US" sz="2400" dirty="0" err="1" smtClean="0">
                <a:latin typeface="+mj-lt"/>
              </a:rPr>
              <a:t>orthogonality</a:t>
            </a:r>
            <a:r>
              <a:rPr lang="en-US" sz="2400" dirty="0" smtClean="0">
                <a:latin typeface="+mj-lt"/>
              </a:rPr>
              <a:t> theorem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584455"/>
              </p:ext>
            </p:extLst>
          </p:nvPr>
        </p:nvGraphicFramePr>
        <p:xfrm>
          <a:off x="876300" y="1096963"/>
          <a:ext cx="7035800" cy="332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8" name="Equation" r:id="rId3" imgW="4330440" imgH="2044440" progId="Equation.DSMT4">
                  <p:embed/>
                </p:oleObj>
              </mc:Choice>
              <mc:Fallback>
                <p:oleObj name="Equation" r:id="rId3" imgW="4330440" imgH="2044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6300" y="1096963"/>
                        <a:ext cx="7035800" cy="332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506600"/>
              </p:ext>
            </p:extLst>
          </p:nvPr>
        </p:nvGraphicFramePr>
        <p:xfrm>
          <a:off x="1524000" y="4092575"/>
          <a:ext cx="6502908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69" name="Equation" r:id="rId5" imgW="3187440" imgH="634680" progId="Equation.DSMT4">
                  <p:embed/>
                </p:oleObj>
              </mc:Choice>
              <mc:Fallback>
                <p:oleObj name="Equation" r:id="rId5" imgW="31874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0" y="4092575"/>
                        <a:ext cx="6502908" cy="1295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524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Results from last time --</a:t>
            </a:r>
          </a:p>
        </p:txBody>
      </p:sp>
    </p:spTree>
    <p:extLst>
      <p:ext uri="{BB962C8B-B14F-4D97-AF65-F5344CB8AC3E}">
        <p14:creationId xmlns:p14="http://schemas.microsoft.com/office/powerpoint/2010/main" val="243509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879007"/>
              </p:ext>
            </p:extLst>
          </p:nvPr>
        </p:nvGraphicFramePr>
        <p:xfrm>
          <a:off x="1219200" y="990600"/>
          <a:ext cx="168275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8" name="Equation" r:id="rId3" imgW="825480" imgH="495000" progId="Equation.DSMT4">
                  <p:embed/>
                </p:oleObj>
              </mc:Choice>
              <mc:Fallback>
                <p:oleObj name="Equation" r:id="rId3" imgW="8254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990600"/>
                        <a:ext cx="168275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3810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Results from last time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630175"/>
              </p:ext>
            </p:extLst>
          </p:nvPr>
        </p:nvGraphicFramePr>
        <p:xfrm>
          <a:off x="504915" y="2572269"/>
          <a:ext cx="44831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9" name="Equation" r:id="rId5" imgW="2197080" imgH="558720" progId="Equation.DSMT4">
                  <p:embed/>
                </p:oleObj>
              </mc:Choice>
              <mc:Fallback>
                <p:oleObj name="Equation" r:id="rId5" imgW="21970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4915" y="2572269"/>
                        <a:ext cx="4483100" cy="11398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3731" y="2010065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Character </a:t>
            </a:r>
            <a:r>
              <a:rPr lang="en-US" sz="2400" dirty="0" err="1" smtClean="0">
                <a:latin typeface="+mj-lt"/>
              </a:rPr>
              <a:t>orthogonality</a:t>
            </a:r>
            <a:r>
              <a:rPr lang="en-US" sz="2400" dirty="0" smtClean="0">
                <a:latin typeface="+mj-lt"/>
              </a:rPr>
              <a:t> theorem: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517460"/>
              </p:ext>
            </p:extLst>
          </p:nvPr>
        </p:nvGraphicFramePr>
        <p:xfrm>
          <a:off x="5414964" y="1421606"/>
          <a:ext cx="3043236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0" name="Equation" r:id="rId7" imgW="1803240" imgH="685800" progId="Equation.DSMT4">
                  <p:embed/>
                </p:oleObj>
              </mc:Choice>
              <mc:Fallback>
                <p:oleObj name="Equation" r:id="rId7" imgW="180324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4964" y="1421606"/>
                        <a:ext cx="3043236" cy="115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992222"/>
              </p:ext>
            </p:extLst>
          </p:nvPr>
        </p:nvGraphicFramePr>
        <p:xfrm>
          <a:off x="609600" y="3817734"/>
          <a:ext cx="6802438" cy="2433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81" name="Equation" r:id="rId9" imgW="5892480" imgH="2108160" progId="Equation.DSMT4">
                  <p:embed/>
                </p:oleObj>
              </mc:Choice>
              <mc:Fallback>
                <p:oleObj name="Equation" r:id="rId9" imgW="5892480" imgH="2108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9600" y="3817734"/>
                        <a:ext cx="6802438" cy="2433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2264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6460" t="28099" r="22671"/>
          <a:stretch/>
        </p:blipFill>
        <p:spPr>
          <a:xfrm>
            <a:off x="228600" y="695506"/>
            <a:ext cx="3733800" cy="331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2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982644"/>
              </p:ext>
            </p:extLst>
          </p:nvPr>
        </p:nvGraphicFramePr>
        <p:xfrm>
          <a:off x="3920331" y="2573201"/>
          <a:ext cx="5265738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3" name="Equation" r:id="rId4" imgW="4051080" imgH="2705040" progId="Equation.DSMT4">
                  <p:embed/>
                </p:oleObj>
              </mc:Choice>
              <mc:Fallback>
                <p:oleObj name="Equation" r:id="rId4" imgW="4051080" imgH="2705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0331" y="2573201"/>
                        <a:ext cx="5265738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467270"/>
              </p:ext>
            </p:extLst>
          </p:nvPr>
        </p:nvGraphicFramePr>
        <p:xfrm>
          <a:off x="4407693" y="341015"/>
          <a:ext cx="383381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4" name="Equation" r:id="rId6" imgW="2984400" imgH="698400" progId="Equation.DSMT4">
                  <p:embed/>
                </p:oleObj>
              </mc:Choice>
              <mc:Fallback>
                <p:oleObj name="Equation" r:id="rId6" imgW="29844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07693" y="341015"/>
                        <a:ext cx="3833813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84747"/>
              </p:ext>
            </p:extLst>
          </p:nvPr>
        </p:nvGraphicFramePr>
        <p:xfrm>
          <a:off x="4407693" y="1394243"/>
          <a:ext cx="3817937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55" name="Equation" r:id="rId8" imgW="2692080" imgH="698400" progId="Equation.DSMT4">
                  <p:embed/>
                </p:oleObj>
              </mc:Choice>
              <mc:Fallback>
                <p:oleObj name="Equation" r:id="rId8" imgW="26920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07693" y="1394243"/>
                        <a:ext cx="3817937" cy="992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96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666876"/>
              </p:ext>
            </p:extLst>
          </p:nvPr>
        </p:nvGraphicFramePr>
        <p:xfrm>
          <a:off x="2832100" y="17780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Equation" r:id="rId3" imgW="914400" imgH="250560" progId="Equation.DSMT4">
                  <p:embed/>
                </p:oleObj>
              </mc:Choice>
              <mc:Fallback>
                <p:oleObj name="Equation" r:id="rId3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2100" y="17780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218963"/>
              </p:ext>
            </p:extLst>
          </p:nvPr>
        </p:nvGraphicFramePr>
        <p:xfrm>
          <a:off x="1371600" y="503254"/>
          <a:ext cx="60960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A,B,C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D,F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i="1" baseline="30000" dirty="0" smtClean="0">
                          <a:latin typeface="Symbol" panose="05050102010706020507" pitchFamily="18" charset="2"/>
                        </a:rPr>
                        <a:t>1</a:t>
                      </a:r>
                      <a:endParaRPr lang="en-US" i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i="1" baseline="30000" dirty="0" smtClean="0">
                          <a:latin typeface="Symbol" panose="05050102010706020507" pitchFamily="18" charset="2"/>
                        </a:rPr>
                        <a:t>2</a:t>
                      </a:r>
                      <a:endParaRPr lang="en-US" i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i="1" baseline="30000" dirty="0" smtClean="0">
                          <a:latin typeface="Symbol" panose="05050102010706020507" pitchFamily="18" charset="2"/>
                        </a:rPr>
                        <a:t>3</a:t>
                      </a:r>
                      <a:endParaRPr lang="en-US" i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65745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Character table for this group: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384383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Using the class structure</a:t>
            </a:r>
          </a:p>
          <a:p>
            <a:pPr lvl="1"/>
            <a:r>
              <a:rPr lang="en-US" sz="2400" dirty="0" smtClean="0">
                <a:latin typeface="+mj-lt"/>
              </a:rPr>
              <a:t>Let </a:t>
            </a:r>
            <a:r>
              <a:rPr lang="en-US" sz="2400" dirty="0" smtClean="0">
                <a:latin typeface="Script MT Bold" panose="03040602040607080904" pitchFamily="66" charset="0"/>
              </a:rPr>
              <a:t>C</a:t>
            </a:r>
            <a:r>
              <a:rPr lang="en-US" sz="2400" dirty="0" smtClean="0">
                <a:latin typeface="+mj-lt"/>
              </a:rPr>
              <a:t> denote a class in the group with </a:t>
            </a:r>
            <a:r>
              <a:rPr lang="en-US" sz="2400" i="1" dirty="0" err="1" smtClean="0">
                <a:latin typeface="+mj-lt"/>
              </a:rPr>
              <a:t>N</a:t>
            </a:r>
            <a:r>
              <a:rPr lang="en-US" sz="2400" baseline="-25000" dirty="0" err="1" smtClean="0">
                <a:latin typeface="Script MT Bold" panose="03040602040607080904" pitchFamily="66" charset="0"/>
              </a:rPr>
              <a:t>c</a:t>
            </a:r>
            <a:r>
              <a:rPr lang="en-US" sz="2400" dirty="0" smtClean="0">
                <a:latin typeface="+mj-lt"/>
              </a:rPr>
              <a:t> members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344000"/>
              </p:ext>
            </p:extLst>
          </p:nvPr>
        </p:nvGraphicFramePr>
        <p:xfrm>
          <a:off x="4419600" y="3279415"/>
          <a:ext cx="4552950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Equation" r:id="rId5" imgW="2552400" imgH="558720" progId="Equation.DSMT4">
                  <p:embed/>
                </p:oleObj>
              </mc:Choice>
              <mc:Fallback>
                <p:oleObj name="Equation" r:id="rId5" imgW="25524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19600" y="3279415"/>
                        <a:ext cx="4552950" cy="995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215997"/>
              </p:ext>
            </p:extLst>
          </p:nvPr>
        </p:nvGraphicFramePr>
        <p:xfrm>
          <a:off x="152400" y="3324311"/>
          <a:ext cx="3505200" cy="89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3" name="Equation" r:id="rId7" imgW="2197080" imgH="558720" progId="Equation.DSMT4">
                  <p:embed/>
                </p:oleObj>
              </mc:Choice>
              <mc:Fallback>
                <p:oleObj name="Equation" r:id="rId7" imgW="21970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" y="3324311"/>
                        <a:ext cx="3505200" cy="8911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>
            <a:off x="3886200" y="3581400"/>
            <a:ext cx="533400" cy="4095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0961906"/>
              </p:ext>
            </p:extLst>
          </p:nvPr>
        </p:nvGraphicFramePr>
        <p:xfrm>
          <a:off x="457200" y="4719984"/>
          <a:ext cx="4689475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4" name="Equation" r:id="rId9" imgW="2628720" imgH="634680" progId="Equation.DSMT4">
                  <p:embed/>
                </p:oleObj>
              </mc:Choice>
              <mc:Fallback>
                <p:oleObj name="Equation" r:id="rId9" imgW="26287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57200" y="4719984"/>
                        <a:ext cx="4689475" cy="1131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58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9/9/2015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666876"/>
              </p:ext>
            </p:extLst>
          </p:nvPr>
        </p:nvGraphicFramePr>
        <p:xfrm>
          <a:off x="2832100" y="17780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0" name="Equation" r:id="rId3" imgW="914400" imgH="250560" progId="Equation.DSMT4">
                  <p:embed/>
                </p:oleObj>
              </mc:Choice>
              <mc:Fallback>
                <p:oleObj name="Equation" r:id="rId3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2100" y="1778000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498069"/>
              </p:ext>
            </p:extLst>
          </p:nvPr>
        </p:nvGraphicFramePr>
        <p:xfrm>
          <a:off x="1524000" y="1397000"/>
          <a:ext cx="6096000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A,B,C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D,F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i="1" baseline="30000" dirty="0" smtClean="0">
                          <a:latin typeface="Symbol" panose="05050102010706020507" pitchFamily="18" charset="2"/>
                        </a:rPr>
                        <a:t>1</a:t>
                      </a:r>
                      <a:endParaRPr lang="en-US" i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i="1" baseline="30000" dirty="0" smtClean="0">
                          <a:latin typeface="Symbol" panose="05050102010706020507" pitchFamily="18" charset="2"/>
                        </a:rPr>
                        <a:t>2</a:t>
                      </a:r>
                      <a:endParaRPr lang="en-US" i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>
                          <a:latin typeface="Symbol" panose="05050102010706020507" pitchFamily="18" charset="2"/>
                        </a:rPr>
                        <a:t>c</a:t>
                      </a:r>
                      <a:r>
                        <a:rPr lang="en-US" i="1" baseline="30000" dirty="0" smtClean="0">
                          <a:latin typeface="Symbol" panose="05050102010706020507" pitchFamily="18" charset="2"/>
                        </a:rPr>
                        <a:t>3</a:t>
                      </a:r>
                      <a:endParaRPr lang="en-US" i="1" dirty="0" smtClean="0">
                        <a:latin typeface="Symbol" panose="05050102010706020507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457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Character table for this group: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141365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Use of character table for analyzing matrix elements: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002608"/>
              </p:ext>
            </p:extLst>
          </p:nvPr>
        </p:nvGraphicFramePr>
        <p:xfrm>
          <a:off x="457200" y="3729632"/>
          <a:ext cx="8161337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31" name="Equation" r:id="rId5" imgW="5168880" imgH="1333440" progId="Equation.DSMT4">
                  <p:embed/>
                </p:oleObj>
              </mc:Choice>
              <mc:Fallback>
                <p:oleObj name="Equation" r:id="rId5" imgW="5168880" imgH="1333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729632"/>
                        <a:ext cx="8161337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>
            <a:off x="3352800" y="4724400"/>
            <a:ext cx="685800" cy="3810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67200" y="4648200"/>
            <a:ext cx="1143000" cy="4572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029200" y="4648200"/>
            <a:ext cx="1371600" cy="45720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260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12396</TotalTime>
  <Words>481</Words>
  <Application>Microsoft Office PowerPoint</Application>
  <PresentationFormat>On-screen Show (4:3)</PresentationFormat>
  <Paragraphs>151</Paragraphs>
  <Slides>22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Script MT Bold</vt:lpstr>
      <vt:lpstr>Symbol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759</cp:revision>
  <cp:lastPrinted>2015-01-21T04:35:18Z</cp:lastPrinted>
  <dcterms:created xsi:type="dcterms:W3CDTF">2012-01-10T18:32:24Z</dcterms:created>
  <dcterms:modified xsi:type="dcterms:W3CDTF">2015-09-09T12:20:36Z</dcterms:modified>
</cp:coreProperties>
</file>