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6" r:id="rId16"/>
    <p:sldId id="312" r:id="rId17"/>
    <p:sldId id="313" r:id="rId18"/>
    <p:sldId id="314" r:id="rId19"/>
    <p:sldId id="31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7E5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64" d="100"/>
          <a:sy n="64" d="100"/>
        </p:scale>
        <p:origin x="5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mbo-code.org/tutorials/GW/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ee.colorado.edu/~bart/book/effmas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839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</a:t>
            </a:r>
            <a:r>
              <a:rPr lang="en-US" sz="2800" b="1" dirty="0" smtClean="0">
                <a:solidFill>
                  <a:schemeClr val="folHlink"/>
                </a:solidFill>
              </a:rPr>
              <a:t>Chap. 2.4-2.7 in GGGPP;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err="1" smtClean="0">
                <a:solidFill>
                  <a:schemeClr val="folHlink"/>
                </a:solidFill>
              </a:rPr>
              <a:t>Brillouin</a:t>
            </a:r>
            <a:r>
              <a:rPr lang="en-US" sz="2800" b="1" dirty="0" smtClean="0">
                <a:solidFill>
                  <a:schemeClr val="folHlink"/>
                </a:solidFill>
              </a:rPr>
              <a:t> zones and densities of states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Reciprocal lattices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7030A0"/>
                </a:solidFill>
              </a:rPr>
              <a:t>k</a:t>
            </a:r>
            <a:r>
              <a:rPr lang="en-US" sz="2800" dirty="0" err="1" smtClean="0">
                <a:solidFill>
                  <a:srgbClr val="7030A0"/>
                </a:solidFill>
              </a:rPr>
              <a:t>·</a:t>
            </a:r>
            <a:r>
              <a:rPr lang="en-US" sz="2800" b="1" dirty="0" err="1" smtClean="0">
                <a:solidFill>
                  <a:srgbClr val="7030A0"/>
                </a:solidFill>
              </a:rPr>
              <a:t>p</a:t>
            </a:r>
            <a:r>
              <a:rPr lang="en-US" sz="2800" b="1" dirty="0" smtClean="0">
                <a:solidFill>
                  <a:srgbClr val="7030A0"/>
                </a:solidFill>
              </a:rPr>
              <a:t> perturbation theory</a:t>
            </a:r>
            <a:endParaRPr lang="en-US" sz="2800" b="1" dirty="0">
              <a:solidFill>
                <a:srgbClr val="7030A0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Densities of </a:t>
            </a:r>
            <a:r>
              <a:rPr lang="en-US" sz="2800" b="1" dirty="0" smtClean="0">
                <a:solidFill>
                  <a:srgbClr val="7030A0"/>
                </a:solidFill>
              </a:rPr>
              <a:t>states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wave vector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Consider the </a:t>
            </a:r>
            <a:r>
              <a:rPr lang="en-US" sz="2400" dirty="0" err="1" smtClean="0">
                <a:latin typeface="+mj-lt"/>
              </a:rPr>
              <a:t>Schroedinger</a:t>
            </a:r>
            <a:r>
              <a:rPr lang="en-US" sz="2400" dirty="0" smtClean="0">
                <a:latin typeface="+mj-lt"/>
              </a:rPr>
              <a:t> equation for an electron in a periodic solid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6315075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248"/>
          <a:stretch/>
        </p:blipFill>
        <p:spPr>
          <a:xfrm>
            <a:off x="866384" y="3087531"/>
            <a:ext cx="2933700" cy="759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260458"/>
            <a:ext cx="66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Wavefunctions</a:t>
            </a:r>
            <a:r>
              <a:rPr lang="en-US" sz="2400" dirty="0" smtClean="0">
                <a:latin typeface="+mj-lt"/>
              </a:rPr>
              <a:t> with Bloch symmetry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84" y="4829160"/>
            <a:ext cx="2667000" cy="657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05" y="5480120"/>
            <a:ext cx="56007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the significance of the Bloch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;</a:t>
            </a:r>
          </a:p>
          <a:p>
            <a:r>
              <a:rPr lang="en-US" sz="2400" dirty="0" err="1" smtClean="0">
                <a:latin typeface="+mj-lt"/>
              </a:rPr>
              <a:t>Schoedinger</a:t>
            </a:r>
            <a:r>
              <a:rPr lang="en-US" sz="2400" dirty="0" smtClean="0">
                <a:latin typeface="+mj-lt"/>
              </a:rPr>
              <a:t> equation in terms of periodic part of </a:t>
            </a:r>
            <a:r>
              <a:rPr lang="en-US" sz="2400" dirty="0" err="1" smtClean="0">
                <a:latin typeface="+mj-lt"/>
              </a:rPr>
              <a:t>wavefunction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05129"/>
            <a:ext cx="5305425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9" y="2390954"/>
            <a:ext cx="5353050" cy="97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466738"/>
            <a:ext cx="337185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73" y="4140172"/>
            <a:ext cx="67437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82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Taking the </a:t>
            </a:r>
            <a:r>
              <a:rPr lang="en-US" sz="2400" b="1" dirty="0" smtClean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 derivative of the equation: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54578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5950"/>
            <a:ext cx="8020050" cy="676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048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Diagonal matrix element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3718447"/>
            <a:ext cx="4457700" cy="87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16" y="4361160"/>
            <a:ext cx="40195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useful identity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990600"/>
            <a:ext cx="3943350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00250"/>
            <a:ext cx="7486650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1" y="3162300"/>
            <a:ext cx="6524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4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125" y="159371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</a:t>
            </a:r>
            <a:r>
              <a:rPr lang="en-US" sz="2400" dirty="0" err="1" smtClean="0"/>
              <a:t>·p</a:t>
            </a:r>
            <a:r>
              <a:rPr lang="en-US" sz="2400" dirty="0" smtClean="0"/>
              <a:t> perturbation theory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8" y="576030"/>
            <a:ext cx="3371850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2" y="1025857"/>
            <a:ext cx="6276975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38" y="3197391"/>
            <a:ext cx="5829300" cy="1009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569" y="4207041"/>
            <a:ext cx="472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Second order expansion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22583"/>
            <a:ext cx="5705475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389" y="4932133"/>
            <a:ext cx="34385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26" name="Picture 2" descr="Silicon Band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96" y="1033462"/>
            <a:ext cx="61626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3"/>
              </a:rPr>
              <a:t>http://www.yambo-code.org/tutorials/GW/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10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Effective mass tensor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17613"/>
            <a:ext cx="5895975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0" y="2590800"/>
            <a:ext cx="88044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923107"/>
            <a:ext cx="8534400" cy="4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Results from </a:t>
            </a:r>
            <a:r>
              <a:rPr lang="en-US" sz="2400" dirty="0">
                <a:latin typeface="+mj-lt"/>
                <a:hlinkClick r:id="rId4"/>
              </a:rPr>
              <a:t>http://ecee.colorado.edu/~bart/book/effmass.htm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756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Averaging over states; integrating over the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67" y="914400"/>
            <a:ext cx="3733800" cy="1038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438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in general each band is doubly occupied due to electron spin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740" y="342636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Densities of states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5" y="4086674"/>
            <a:ext cx="6838950" cy="95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0" y="5057305"/>
            <a:ext cx="4229100" cy="1190625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20416081">
            <a:off x="1658039" y="4004102"/>
            <a:ext cx="897865" cy="362870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448" y="3723872"/>
            <a:ext cx="318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electron spin</a:t>
            </a:r>
          </a:p>
        </p:txBody>
      </p:sp>
    </p:spTree>
    <p:extLst>
      <p:ext uri="{BB962C8B-B14F-4D97-AF65-F5344CB8AC3E}">
        <p14:creationId xmlns:p14="http://schemas.microsoft.com/office/powerpoint/2010/main" val="307428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-730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ensity of states analysis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647700"/>
            <a:ext cx="77533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9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delta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95692"/>
            <a:ext cx="5476875" cy="1885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5257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in one dimension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796"/>
          <a:stretch/>
        </p:blipFill>
        <p:spPr>
          <a:xfrm>
            <a:off x="702365" y="3422374"/>
            <a:ext cx="8248650" cy="849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652"/>
            <a:ext cx="4495800" cy="78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325002"/>
            <a:ext cx="2057400" cy="2057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3700" y="620453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E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42386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D(E)</a:t>
            </a:r>
            <a:endParaRPr lang="en-US" sz="2400" b="1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195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8600" y="5257800"/>
            <a:ext cx="457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7741"/>
            <a:ext cx="8272463" cy="59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Reciprocal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2790"/>
          <a:stretch/>
        </p:blipFill>
        <p:spPr>
          <a:xfrm>
            <a:off x="1988771" y="2178188"/>
            <a:ext cx="195262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real lattice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1270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reciprocal lattice</a:t>
            </a:r>
          </a:p>
        </p:txBody>
      </p:sp>
      <p:sp>
        <p:nvSpPr>
          <p:cNvPr id="9" name="Right Arrow 8"/>
          <p:cNvSpPr/>
          <p:nvPr/>
        </p:nvSpPr>
        <p:spPr>
          <a:xfrm rot="19457249">
            <a:off x="1526239" y="2809874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3416781">
            <a:off x="2644692" y="2844835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" y="5230674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reciprocal lattice vector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687734"/>
            <a:ext cx="2895600" cy="485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3886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vectors of the reciprocal lattice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" y="4373354"/>
            <a:ext cx="8001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Useful relationships between lattice vectors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362200"/>
            <a:ext cx="7439025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243560"/>
            <a:ext cx="2419350" cy="41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950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that:</a:t>
            </a:r>
          </a:p>
          <a:p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900554"/>
            <a:ext cx="43815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3962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 This implies that the distance between successive lattice planes is given by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6112" y="3247727"/>
            <a:ext cx="2771775" cy="447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4769817"/>
            <a:ext cx="1200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6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67830"/>
            <a:ext cx="8448675" cy="6188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533400"/>
            <a:ext cx="12001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 cells of reciprocal space – </a:t>
            </a:r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281112"/>
            <a:ext cx="88201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619125"/>
            <a:ext cx="85725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8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3816"/>
            <a:ext cx="90392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4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7" y="304800"/>
            <a:ext cx="89058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3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14635</TotalTime>
  <Words>375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822</cp:revision>
  <cp:lastPrinted>2015-09-11T07:27:14Z</cp:lastPrinted>
  <dcterms:created xsi:type="dcterms:W3CDTF">2012-01-10T18:32:24Z</dcterms:created>
  <dcterms:modified xsi:type="dcterms:W3CDTF">2015-09-14T13:23:43Z</dcterms:modified>
</cp:coreProperties>
</file>