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54" r:id="rId3"/>
    <p:sldId id="418" r:id="rId4"/>
    <p:sldId id="419" r:id="rId5"/>
    <p:sldId id="400" r:id="rId6"/>
    <p:sldId id="401" r:id="rId7"/>
    <p:sldId id="402" r:id="rId8"/>
    <p:sldId id="404" r:id="rId9"/>
    <p:sldId id="405" r:id="rId10"/>
    <p:sldId id="406" r:id="rId11"/>
    <p:sldId id="408" r:id="rId12"/>
    <p:sldId id="420" r:id="rId13"/>
    <p:sldId id="409" r:id="rId14"/>
    <p:sldId id="412" r:id="rId15"/>
    <p:sldId id="413" r:id="rId16"/>
    <p:sldId id="414" r:id="rId17"/>
    <p:sldId id="415" r:id="rId18"/>
    <p:sldId id="416" r:id="rId19"/>
    <p:sldId id="417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>
        <p:scale>
          <a:sx n="60" d="100"/>
          <a:sy n="60" d="100"/>
        </p:scale>
        <p:origin x="107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2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0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11-11:50 </a:t>
            </a:r>
            <a:r>
              <a:rPr lang="en-US" sz="3200" b="1" dirty="0" smtClean="0"/>
              <a:t>AM  MWF  Olin </a:t>
            </a:r>
            <a:r>
              <a:rPr lang="en-US" sz="3200" b="1" dirty="0" smtClean="0"/>
              <a:t>107</a:t>
            </a:r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9: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3 &amp; 6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Constants of the motion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Conserved </a:t>
            </a:r>
            <a:r>
              <a:rPr lang="en-US" sz="3200" b="1" dirty="0" smtClean="0">
                <a:solidFill>
                  <a:schemeClr val="folHlink"/>
                </a:solidFill>
              </a:rPr>
              <a:t>quantities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smtClean="0">
                <a:solidFill>
                  <a:schemeClr val="folHlink"/>
                </a:solidFill>
              </a:rPr>
              <a:t>Legendre transformations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constant of the motion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77154"/>
              </p:ext>
            </p:extLst>
          </p:nvPr>
        </p:nvGraphicFramePr>
        <p:xfrm>
          <a:off x="838200" y="381000"/>
          <a:ext cx="4791075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0" name="数式" r:id="rId3" imgW="2476440" imgH="1333440" progId="Equation.3">
                  <p:embed/>
                </p:oleObj>
              </mc:Choice>
              <mc:Fallback>
                <p:oleObj name="数式" r:id="rId3" imgW="247644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"/>
                        <a:ext cx="4791075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306607"/>
              </p:ext>
            </p:extLst>
          </p:nvPr>
        </p:nvGraphicFramePr>
        <p:xfrm>
          <a:off x="1295400" y="3048000"/>
          <a:ext cx="5943600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1" name="数式" r:id="rId5" imgW="3073320" imgH="1143000" progId="Equation.3">
                  <p:embed/>
                </p:oleObj>
              </mc:Choice>
              <mc:Fallback>
                <p:oleObj name="数式" r:id="rId5" imgW="307332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5943600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860347"/>
              </p:ext>
            </p:extLst>
          </p:nvPr>
        </p:nvGraphicFramePr>
        <p:xfrm>
          <a:off x="2209800" y="5165725"/>
          <a:ext cx="44354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2" name="Equation" r:id="rId7" imgW="3530520" imgH="1028520" progId="Equation.DSMT4">
                  <p:embed/>
                </p:oleObj>
              </mc:Choice>
              <mc:Fallback>
                <p:oleObj name="Equation" r:id="rId7" imgW="353052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165725"/>
                        <a:ext cx="44354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2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324098"/>
              </p:ext>
            </p:extLst>
          </p:nvPr>
        </p:nvGraphicFramePr>
        <p:xfrm>
          <a:off x="913872" y="381000"/>
          <a:ext cx="7316255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0" name="Equation" r:id="rId3" imgW="4444920" imgH="3720960" progId="Equation.DSMT4">
                  <p:embed/>
                </p:oleObj>
              </mc:Choice>
              <mc:Fallback>
                <p:oleObj name="Equation" r:id="rId3" imgW="4444920" imgH="3720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872" y="381000"/>
                        <a:ext cx="7316255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927" y="63653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3419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083889"/>
              </p:ext>
            </p:extLst>
          </p:nvPr>
        </p:nvGraphicFramePr>
        <p:xfrm>
          <a:off x="1329814" y="526465"/>
          <a:ext cx="5223386" cy="5829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9" name="Equation" r:id="rId3" imgW="3860640" imgH="4343400" progId="Equation.DSMT4">
                  <p:embed/>
                </p:oleObj>
              </mc:Choice>
              <mc:Fallback>
                <p:oleObj name="Equation" r:id="rId3" imgW="3860640" imgH="434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814" y="526465"/>
                        <a:ext cx="5223386" cy="5829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1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19713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829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990124"/>
              </p:ext>
            </p:extLst>
          </p:nvPr>
        </p:nvGraphicFramePr>
        <p:xfrm>
          <a:off x="1183481" y="698500"/>
          <a:ext cx="6091238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0" name="数式" r:id="rId3" imgW="3149280" imgH="1143000" progId="Equation.3">
                  <p:embed/>
                </p:oleObj>
              </mc:Choice>
              <mc:Fallback>
                <p:oleObj name="数式" r:id="rId3" imgW="3149280" imgH="1143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481" y="698500"/>
                        <a:ext cx="6091238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895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Switching variables – Legendre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666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137368"/>
              </p:ext>
            </p:extLst>
          </p:nvPr>
        </p:nvGraphicFramePr>
        <p:xfrm>
          <a:off x="623887" y="1143000"/>
          <a:ext cx="49720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0" name="数式" r:id="rId3" imgW="1473120" imgH="203040" progId="Equation.3">
                  <p:embed/>
                </p:oleObj>
              </mc:Choice>
              <mc:Fallback>
                <p:oleObj name="数式" r:id="rId3" imgW="1473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7" y="1143000"/>
                        <a:ext cx="49720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017811"/>
              </p:ext>
            </p:extLst>
          </p:nvPr>
        </p:nvGraphicFramePr>
        <p:xfrm>
          <a:off x="609600" y="1652155"/>
          <a:ext cx="7467600" cy="322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1" name="数式" r:id="rId5" imgW="2234880" imgH="965160" progId="Equation.3">
                  <p:embed/>
                </p:oleObj>
              </mc:Choice>
              <mc:Fallback>
                <p:oleObj name="数式" r:id="rId5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52155"/>
                        <a:ext cx="7467600" cy="3224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02134"/>
              </p:ext>
            </p:extLst>
          </p:nvPr>
        </p:nvGraphicFramePr>
        <p:xfrm>
          <a:off x="1876425" y="4572000"/>
          <a:ext cx="5557837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2" name="数式" r:id="rId7" imgW="1663560" imgH="469800" progId="Equation.3">
                  <p:embed/>
                </p:oleObj>
              </mc:Choice>
              <mc:Fallback>
                <p:oleObj name="数式" r:id="rId7" imgW="1663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4572000"/>
                        <a:ext cx="5557837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52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transformations for continuous functions of several variables &amp; Legendre transforms:</a:t>
            </a:r>
          </a:p>
        </p:txBody>
      </p:sp>
    </p:spTree>
    <p:extLst>
      <p:ext uri="{BB962C8B-B14F-4D97-AF65-F5344CB8AC3E}">
        <p14:creationId xmlns:p14="http://schemas.microsoft.com/office/powerpoint/2010/main" val="13249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92651"/>
              </p:ext>
            </p:extLst>
          </p:nvPr>
        </p:nvGraphicFramePr>
        <p:xfrm>
          <a:off x="381000" y="3240236"/>
          <a:ext cx="8398330" cy="232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5" name="Equation" r:id="rId3" imgW="6108480" imgH="1688760" progId="Equation.DSMT4">
                  <p:embed/>
                </p:oleObj>
              </mc:Choice>
              <mc:Fallback>
                <p:oleObj name="Equation" r:id="rId3" imgW="610848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40236"/>
                        <a:ext cx="8398330" cy="2322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transformations for continuous functions of several variables &amp; Legendre transforms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52728"/>
              </p:ext>
            </p:extLst>
          </p:nvPr>
        </p:nvGraphicFramePr>
        <p:xfrm>
          <a:off x="609600" y="685802"/>
          <a:ext cx="4953000" cy="213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6" name="数式" r:id="rId5" imgW="2234880" imgH="965160" progId="Equation.3">
                  <p:embed/>
                </p:oleObj>
              </mc:Choice>
              <mc:Fallback>
                <p:oleObj name="数式" r:id="rId5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2"/>
                        <a:ext cx="4953000" cy="2138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6019800" y="4267200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43800" y="4267200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71600" y="3962400"/>
            <a:ext cx="1371600" cy="137160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57400" y="4000500"/>
            <a:ext cx="2209800" cy="137160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994967"/>
              </p:ext>
            </p:extLst>
          </p:nvPr>
        </p:nvGraphicFramePr>
        <p:xfrm>
          <a:off x="2972083" y="5426295"/>
          <a:ext cx="518103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7" name="Equation" r:id="rId7" imgW="3746160" imgH="685800" progId="Equation.DSMT4">
                  <p:embed/>
                </p:oleObj>
              </mc:Choice>
              <mc:Fallback>
                <p:oleObj name="Equation" r:id="rId7" imgW="37461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083" y="5426295"/>
                        <a:ext cx="518103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5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30553"/>
              </p:ext>
            </p:extLst>
          </p:nvPr>
        </p:nvGraphicFramePr>
        <p:xfrm>
          <a:off x="1260641" y="914400"/>
          <a:ext cx="7415019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6" name="数式" r:id="rId3" imgW="3746160" imgH="2501640" progId="Equation.3">
                  <p:embed/>
                </p:oleObj>
              </mc:Choice>
              <mc:Fallback>
                <p:oleObj name="数式" r:id="rId3" imgW="3746160" imgH="250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641" y="914400"/>
                        <a:ext cx="7415019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28600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thermodynamic functions:</a:t>
            </a:r>
          </a:p>
        </p:txBody>
      </p:sp>
    </p:spTree>
    <p:extLst>
      <p:ext uri="{BB962C8B-B14F-4D97-AF65-F5344CB8AC3E}">
        <p14:creationId xmlns:p14="http://schemas.microsoft.com/office/powerpoint/2010/main" val="29741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45281" r="15435" b="18050"/>
          <a:stretch/>
        </p:blipFill>
        <p:spPr bwMode="auto">
          <a:xfrm>
            <a:off x="166969" y="609600"/>
            <a:ext cx="8824631" cy="285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6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829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339604"/>
              </p:ext>
            </p:extLst>
          </p:nvPr>
        </p:nvGraphicFramePr>
        <p:xfrm>
          <a:off x="990600" y="457200"/>
          <a:ext cx="60198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3" name="数式" r:id="rId3" imgW="3149280" imgH="1143000" progId="Equation.3">
                  <p:embed/>
                </p:oleObj>
              </mc:Choice>
              <mc:Fallback>
                <p:oleObj name="数式" r:id="rId3" imgW="31492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60198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895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Switching variables – Legendre transformation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74433"/>
              </p:ext>
            </p:extLst>
          </p:nvPr>
        </p:nvGraphicFramePr>
        <p:xfrm>
          <a:off x="833438" y="3333750"/>
          <a:ext cx="6557962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4" name="数式" r:id="rId5" imgW="3390840" imgH="1168200" progId="Equation.3">
                  <p:embed/>
                </p:oleObj>
              </mc:Choice>
              <mc:Fallback>
                <p:oleObj name="数式" r:id="rId5" imgW="3390840" imgH="116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3333750"/>
                        <a:ext cx="6557962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3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Hamiltonian picture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374004"/>
              </p:ext>
            </p:extLst>
          </p:nvPr>
        </p:nvGraphicFramePr>
        <p:xfrm>
          <a:off x="936625" y="1295400"/>
          <a:ext cx="7369175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0" name="数式" r:id="rId3" imgW="3809880" imgH="2095200" progId="Equation.3">
                  <p:embed/>
                </p:oleObj>
              </mc:Choice>
              <mc:Fallback>
                <p:oleObj name="数式" r:id="rId3" imgW="3809880" imgH="2095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295400"/>
                        <a:ext cx="7369175" cy="402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3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7" y="228600"/>
            <a:ext cx="8944303" cy="545306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0" y="4114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5" y="457200"/>
            <a:ext cx="7981950" cy="52783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867399" y="1676400"/>
            <a:ext cx="2527005" cy="405918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1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5" y="255588"/>
            <a:ext cx="9046225" cy="61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7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19124"/>
              </p:ext>
            </p:extLst>
          </p:nvPr>
        </p:nvGraphicFramePr>
        <p:xfrm>
          <a:off x="1436687" y="1524000"/>
          <a:ext cx="5421313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0" name="数式" r:id="rId3" imgW="2920680" imgH="1790640" progId="Equation.3">
                  <p:embed/>
                </p:oleObj>
              </mc:Choice>
              <mc:Fallback>
                <p:oleObj name="数式" r:id="rId3" imgW="2920680" imgH="1790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7" y="1524000"/>
                        <a:ext cx="5421313" cy="344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 </a:t>
            </a:r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 smtClean="0">
                <a:latin typeface="+mj-lt"/>
              </a:rPr>
              <a:t> formalism (without constraints)</a:t>
            </a:r>
          </a:p>
        </p:txBody>
      </p:sp>
    </p:spTree>
    <p:extLst>
      <p:ext uri="{BB962C8B-B14F-4D97-AF65-F5344CB8AC3E}">
        <p14:creationId xmlns:p14="http://schemas.microsoft.com/office/powerpoint/2010/main" val="25786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constants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257960"/>
              </p:ext>
            </p:extLst>
          </p:nvPr>
        </p:nvGraphicFramePr>
        <p:xfrm>
          <a:off x="1855788" y="1608138"/>
          <a:ext cx="4813300" cy="327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5" name="数式" r:id="rId3" imgW="2489040" imgH="1701720" progId="Equation.3">
                  <p:embed/>
                </p:oleObj>
              </mc:Choice>
              <mc:Fallback>
                <p:oleObj name="数式" r:id="rId3" imgW="2489040" imgH="1701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1608138"/>
                        <a:ext cx="4813300" cy="327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5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constants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63498"/>
              </p:ext>
            </p:extLst>
          </p:nvPr>
        </p:nvGraphicFramePr>
        <p:xfrm>
          <a:off x="284163" y="1303338"/>
          <a:ext cx="79581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7" name="Equation" r:id="rId3" imgW="4114800" imgH="2019240" progId="Equation.DSMT4">
                  <p:embed/>
                </p:oleObj>
              </mc:Choice>
              <mc:Fallback>
                <p:oleObj name="Equation" r:id="rId3" imgW="4114800" imgH="2019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303338"/>
                        <a:ext cx="79581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7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2800" y="4648200"/>
            <a:ext cx="2971800" cy="8191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819428"/>
              </p:ext>
            </p:extLst>
          </p:nvPr>
        </p:nvGraphicFramePr>
        <p:xfrm>
          <a:off x="1387475" y="1023938"/>
          <a:ext cx="5749925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3" name="数式" r:id="rId3" imgW="2971800" imgH="2311200" progId="Equation.3">
                  <p:embed/>
                </p:oleObj>
              </mc:Choice>
              <mc:Fallback>
                <p:oleObj name="数式" r:id="rId3" imgW="2971800" imgH="23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1023938"/>
                        <a:ext cx="5749925" cy="444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3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Recall alternative form of Euler-Lagrange equations:</a:t>
            </a:r>
          </a:p>
        </p:txBody>
      </p:sp>
    </p:spTree>
    <p:extLst>
      <p:ext uri="{BB962C8B-B14F-4D97-AF65-F5344CB8AC3E}">
        <p14:creationId xmlns:p14="http://schemas.microsoft.com/office/powerpoint/2010/main" val="31263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constant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672848"/>
              </p:ext>
            </p:extLst>
          </p:nvPr>
        </p:nvGraphicFramePr>
        <p:xfrm>
          <a:off x="1191828" y="450850"/>
          <a:ext cx="4791075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2" name="数式" r:id="rId3" imgW="2476440" imgH="1333440" progId="Equation.3">
                  <p:embed/>
                </p:oleObj>
              </mc:Choice>
              <mc:Fallback>
                <p:oleObj name="数式" r:id="rId3" imgW="2476440" imgH="1333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828" y="450850"/>
                        <a:ext cx="4791075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97951"/>
              </p:ext>
            </p:extLst>
          </p:nvPr>
        </p:nvGraphicFramePr>
        <p:xfrm>
          <a:off x="1424781" y="3069008"/>
          <a:ext cx="6827838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3" name="数式" r:id="rId5" imgW="3530520" imgH="1117440" progId="Equation.3">
                  <p:embed/>
                </p:oleObj>
              </mc:Choice>
              <mc:Fallback>
                <p:oleObj name="数式" r:id="rId5" imgW="3530520" imgH="1117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781" y="3069008"/>
                        <a:ext cx="6827838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507457"/>
              </p:ext>
            </p:extLst>
          </p:nvPr>
        </p:nvGraphicFramePr>
        <p:xfrm>
          <a:off x="2289159" y="5181600"/>
          <a:ext cx="5711841" cy="125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4" name="Equation" r:id="rId7" imgW="4546440" imgH="1002960" progId="Equation.DSMT4">
                  <p:embed/>
                </p:oleObj>
              </mc:Choice>
              <mc:Fallback>
                <p:oleObj name="Equation" r:id="rId7" imgW="454644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59" y="5181600"/>
                        <a:ext cx="5711841" cy="1254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1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8853</TotalTime>
  <Words>298</Words>
  <Application>Microsoft Office PowerPoint</Application>
  <PresentationFormat>On-screen Show (4:3)</PresentationFormat>
  <Paragraphs>82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473</cp:revision>
  <cp:lastPrinted>2016-09-21T00:46:57Z</cp:lastPrinted>
  <dcterms:created xsi:type="dcterms:W3CDTF">2012-01-10T18:32:24Z</dcterms:created>
  <dcterms:modified xsi:type="dcterms:W3CDTF">2016-09-21T00:47:15Z</dcterms:modified>
</cp:coreProperties>
</file>