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6" r:id="rId2"/>
    <p:sldId id="354" r:id="rId3"/>
    <p:sldId id="379" r:id="rId4"/>
    <p:sldId id="380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9" r:id="rId14"/>
    <p:sldId id="370" r:id="rId15"/>
    <p:sldId id="364" r:id="rId16"/>
    <p:sldId id="366" r:id="rId17"/>
    <p:sldId id="367" r:id="rId18"/>
    <p:sldId id="368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66" d="100"/>
          <a:sy n="66" d="100"/>
        </p:scale>
        <p:origin x="12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9/26/2017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127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9/27/2017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2017 -- Lecture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12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image" Target="../media/image34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1.wmf"/><Relationship Id="rId11" Type="http://schemas.openxmlformats.org/officeDocument/2006/relationships/image" Target="../media/image33.wmf"/><Relationship Id="rId5" Type="http://schemas.openxmlformats.org/officeDocument/2006/relationships/oleObject" Target="../embeddings/oleObject25.bin"/><Relationship Id="rId10" Type="http://schemas.openxmlformats.org/officeDocument/2006/relationships/oleObject" Target="../embeddings/oleObject27.bin"/><Relationship Id="rId4" Type="http://schemas.openxmlformats.org/officeDocument/2006/relationships/image" Target="../media/image30.wmf"/><Relationship Id="rId9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9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oleObject" Target="../embeddings/oleObject34.bin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3.png"/><Relationship Id="rId4" Type="http://schemas.openxmlformats.org/officeDocument/2006/relationships/image" Target="../media/image40.wmf"/><Relationship Id="rId9" Type="http://schemas.openxmlformats.org/officeDocument/2006/relationships/image" Target="../media/image4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1.wmf"/><Relationship Id="rId5" Type="http://schemas.openxmlformats.org/officeDocument/2006/relationships/image" Target="../media/image12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8.wmf"/><Relationship Id="rId9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822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9-9:50 </a:t>
            </a:r>
            <a:r>
              <a:rPr lang="en-US" sz="3200" b="1" dirty="0" smtClean="0"/>
              <a:t>AM  MWF  Olin 107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</a:t>
            </a:r>
            <a:r>
              <a:rPr lang="en-US" sz="3200" b="1" dirty="0" smtClean="0"/>
              <a:t>14: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Start reading Chapter 4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Small oscillations about equilibrium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Normal modes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997221"/>
              </p:ext>
            </p:extLst>
          </p:nvPr>
        </p:nvGraphicFramePr>
        <p:xfrm>
          <a:off x="1455738" y="831850"/>
          <a:ext cx="6269037" cy="457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24" name="数式" r:id="rId3" imgW="2768400" imgH="1955520" progId="Equation.3">
                  <p:embed/>
                </p:oleObj>
              </mc:Choice>
              <mc:Fallback>
                <p:oleObj name="数式" r:id="rId3" imgW="2768400" imgH="19555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738" y="831850"/>
                        <a:ext cx="6269037" cy="457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35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319509"/>
              </p:ext>
            </p:extLst>
          </p:nvPr>
        </p:nvGraphicFramePr>
        <p:xfrm>
          <a:off x="852488" y="174625"/>
          <a:ext cx="7477125" cy="636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51" name="数式" r:id="rId3" imgW="3301920" imgH="2717640" progId="Equation.3">
                  <p:embed/>
                </p:oleObj>
              </mc:Choice>
              <mc:Fallback>
                <p:oleObj name="数式" r:id="rId3" imgW="3301920" imgH="271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174625"/>
                        <a:ext cx="7477125" cy="636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730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4572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Digression: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456889"/>
              </p:ext>
            </p:extLst>
          </p:nvPr>
        </p:nvGraphicFramePr>
        <p:xfrm>
          <a:off x="1038225" y="1601788"/>
          <a:ext cx="7724775" cy="350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74" name="数式" r:id="rId3" imgW="3136680" imgH="1498320" progId="Equation.3">
                  <p:embed/>
                </p:oleObj>
              </mc:Choice>
              <mc:Fallback>
                <p:oleObj name="数式" r:id="rId3" imgW="3136680" imgH="14983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1601788"/>
                        <a:ext cx="7724775" cy="350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443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Digression on matrices -- continued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8382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Eigenvalues of a matrix are “invariant” under a similarity transformation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77079"/>
              </p:ext>
            </p:extLst>
          </p:nvPr>
        </p:nvGraphicFramePr>
        <p:xfrm>
          <a:off x="920393" y="1981200"/>
          <a:ext cx="7925710" cy="266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22" name="Equation" r:id="rId3" imgW="6070320" imgH="2145960" progId="Equation.DSMT4">
                  <p:embed/>
                </p:oleObj>
              </mc:Choice>
              <mc:Fallback>
                <p:oleObj name="Equation" r:id="rId3" imgW="6070320" imgH="2145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393" y="1981200"/>
                        <a:ext cx="7925710" cy="266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499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891570"/>
              </p:ext>
            </p:extLst>
          </p:nvPr>
        </p:nvGraphicFramePr>
        <p:xfrm>
          <a:off x="890587" y="762000"/>
          <a:ext cx="6729413" cy="5653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43" name="Equation" r:id="rId3" imgW="6019560" imgH="4889160" progId="Equation.DSMT4">
                  <p:embed/>
                </p:oleObj>
              </mc:Choice>
              <mc:Fallback>
                <p:oleObj name="Equation" r:id="rId3" imgW="6019560" imgH="4889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7" y="762000"/>
                        <a:ext cx="6729413" cy="56533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228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of transformation:</a:t>
            </a:r>
          </a:p>
        </p:txBody>
      </p:sp>
    </p:spTree>
    <p:extLst>
      <p:ext uri="{BB962C8B-B14F-4D97-AF65-F5344CB8AC3E}">
        <p14:creationId xmlns:p14="http://schemas.microsoft.com/office/powerpoint/2010/main" val="16432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537095"/>
              </p:ext>
            </p:extLst>
          </p:nvPr>
        </p:nvGraphicFramePr>
        <p:xfrm>
          <a:off x="746125" y="581025"/>
          <a:ext cx="5926138" cy="459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18" name="Equation" r:id="rId3" imgW="2476440" imgH="1942920" progId="Equation.DSMT4">
                  <p:embed/>
                </p:oleObj>
              </mc:Choice>
              <mc:Fallback>
                <p:oleObj name="Equation" r:id="rId3" imgW="2476440" imgH="19429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581025"/>
                        <a:ext cx="5926138" cy="459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196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552482"/>
              </p:ext>
            </p:extLst>
          </p:nvPr>
        </p:nvGraphicFramePr>
        <p:xfrm>
          <a:off x="461963" y="381000"/>
          <a:ext cx="8088312" cy="581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60" name="数式" r:id="rId3" imgW="3492360" imgH="2539800" progId="Equation.3">
                  <p:embed/>
                </p:oleObj>
              </mc:Choice>
              <mc:Fallback>
                <p:oleObj name="数式" r:id="rId3" imgW="3492360" imgH="253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3" y="381000"/>
                        <a:ext cx="8088312" cy="581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531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755184" y="1054863"/>
            <a:ext cx="5655200" cy="1189028"/>
            <a:chOff x="939508" y="1054863"/>
            <a:chExt cx="5655200" cy="1189028"/>
          </a:xfrm>
        </p:grpSpPr>
        <p:grpSp>
          <p:nvGrpSpPr>
            <p:cNvPr id="24" name="Group 23"/>
            <p:cNvGrpSpPr/>
            <p:nvPr/>
          </p:nvGrpSpPr>
          <p:grpSpPr>
            <a:xfrm>
              <a:off x="939508" y="1054863"/>
              <a:ext cx="5655200" cy="1189028"/>
              <a:chOff x="939508" y="1054863"/>
              <a:chExt cx="5655200" cy="1189028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2022274" y="114309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Oval 19"/>
              <p:cNvSpPr/>
              <p:nvPr/>
            </p:nvSpPr>
            <p:spPr>
              <a:xfrm>
                <a:off x="5497428" y="1123806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939508" y="1143096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325949" y="1282012"/>
                <a:ext cx="822960" cy="82296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4148909" y="1054863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1223988" y="144337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 smtClean="0">
                  <a:solidFill>
                    <a:srgbClr val="FFFF00"/>
                  </a:solidFill>
                  <a:latin typeface="+mj-lt"/>
                </a:rPr>
                <a:t>1</a:t>
              </a:r>
              <a:endParaRPr lang="en-US" sz="2400" b="1" i="1" dirty="0" smtClean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29000" y="14478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 smtClean="0">
                  <a:solidFill>
                    <a:srgbClr val="FFFF00"/>
                  </a:solidFill>
                  <a:latin typeface="+mj-lt"/>
                </a:rPr>
                <a:t>2</a:t>
              </a:r>
              <a:endParaRPr lang="en-US" sz="2400" b="1" i="1" dirty="0" smtClean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91200" y="1462659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 smtClean="0">
                  <a:solidFill>
                    <a:srgbClr val="FFFF00"/>
                  </a:solidFill>
                  <a:latin typeface="+mj-lt"/>
                </a:rPr>
                <a:t>3</a:t>
              </a:r>
              <a:endParaRPr lang="en-US" sz="2400" b="1" i="1" dirty="0" smtClean="0">
                <a:solidFill>
                  <a:srgbClr val="FFFF00"/>
                </a:solidFill>
                <a:latin typeface="+mj-lt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39584" y="2743200"/>
            <a:ext cx="5655200" cy="1189028"/>
            <a:chOff x="939508" y="1054863"/>
            <a:chExt cx="5655200" cy="1189028"/>
          </a:xfrm>
        </p:grpSpPr>
        <p:grpSp>
          <p:nvGrpSpPr>
            <p:cNvPr id="39" name="Group 38"/>
            <p:cNvGrpSpPr/>
            <p:nvPr/>
          </p:nvGrpSpPr>
          <p:grpSpPr>
            <a:xfrm>
              <a:off x="939508" y="1054863"/>
              <a:ext cx="5655200" cy="1189028"/>
              <a:chOff x="939508" y="1054863"/>
              <a:chExt cx="5655200" cy="1189028"/>
            </a:xfrm>
          </p:grpSpPr>
          <p:pic>
            <p:nvPicPr>
              <p:cNvPr id="43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2022274" y="114309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4" name="Oval 43"/>
              <p:cNvSpPr/>
              <p:nvPr/>
            </p:nvSpPr>
            <p:spPr>
              <a:xfrm>
                <a:off x="5497428" y="1123806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939508" y="1143096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325949" y="1282012"/>
                <a:ext cx="822960" cy="82296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7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4148909" y="1054863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0" name="TextBox 39"/>
            <p:cNvSpPr txBox="1"/>
            <p:nvPr/>
          </p:nvSpPr>
          <p:spPr>
            <a:xfrm>
              <a:off x="1223988" y="144337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 smtClean="0">
                  <a:solidFill>
                    <a:srgbClr val="FFFF00"/>
                  </a:solidFill>
                  <a:latin typeface="+mj-lt"/>
                </a:rPr>
                <a:t>1</a:t>
              </a:r>
              <a:endParaRPr lang="en-US" sz="2400" b="1" i="1" dirty="0" smtClean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429000" y="14478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 smtClean="0">
                  <a:solidFill>
                    <a:srgbClr val="FFFF00"/>
                  </a:solidFill>
                  <a:latin typeface="+mj-lt"/>
                </a:rPr>
                <a:t>2</a:t>
              </a:r>
              <a:endParaRPr lang="en-US" sz="2400" b="1" i="1" dirty="0" smtClean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91200" y="1462659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 smtClean="0">
                  <a:solidFill>
                    <a:srgbClr val="FFFF00"/>
                  </a:solidFill>
                  <a:latin typeface="+mj-lt"/>
                </a:rPr>
                <a:t>3</a:t>
              </a:r>
              <a:endParaRPr lang="en-US" sz="2400" b="1" i="1" dirty="0" smtClean="0">
                <a:solidFill>
                  <a:srgbClr val="FFFF00"/>
                </a:solidFill>
                <a:latin typeface="+mj-lt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96692" y="4570549"/>
            <a:ext cx="5655200" cy="1189028"/>
            <a:chOff x="939508" y="1054863"/>
            <a:chExt cx="5655200" cy="1189028"/>
          </a:xfrm>
        </p:grpSpPr>
        <p:grpSp>
          <p:nvGrpSpPr>
            <p:cNvPr id="49" name="Group 48"/>
            <p:cNvGrpSpPr/>
            <p:nvPr/>
          </p:nvGrpSpPr>
          <p:grpSpPr>
            <a:xfrm>
              <a:off x="939508" y="1054863"/>
              <a:ext cx="5655200" cy="1189028"/>
              <a:chOff x="939508" y="1054863"/>
              <a:chExt cx="5655200" cy="1189028"/>
            </a:xfrm>
          </p:grpSpPr>
          <p:pic>
            <p:nvPicPr>
              <p:cNvPr id="53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2022274" y="114309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4" name="Oval 53"/>
              <p:cNvSpPr/>
              <p:nvPr/>
            </p:nvSpPr>
            <p:spPr>
              <a:xfrm>
                <a:off x="5497428" y="1123806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939508" y="1143096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325949" y="1282012"/>
                <a:ext cx="822960" cy="82296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7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4148909" y="1054863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0" name="TextBox 49"/>
            <p:cNvSpPr txBox="1"/>
            <p:nvPr/>
          </p:nvSpPr>
          <p:spPr>
            <a:xfrm>
              <a:off x="1223988" y="144337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 smtClean="0">
                  <a:solidFill>
                    <a:srgbClr val="FFFF00"/>
                  </a:solidFill>
                  <a:latin typeface="+mj-lt"/>
                </a:rPr>
                <a:t>1</a:t>
              </a:r>
              <a:endParaRPr lang="en-US" sz="2400" b="1" i="1" dirty="0" smtClean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429000" y="14478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 smtClean="0">
                  <a:solidFill>
                    <a:srgbClr val="FFFF00"/>
                  </a:solidFill>
                  <a:latin typeface="+mj-lt"/>
                </a:rPr>
                <a:t>2</a:t>
              </a:r>
              <a:endParaRPr lang="en-US" sz="2400" b="1" i="1" dirty="0" smtClean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791200" y="1462659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 smtClean="0">
                  <a:solidFill>
                    <a:srgbClr val="FFFF00"/>
                  </a:solidFill>
                  <a:latin typeface="+mj-lt"/>
                </a:rPr>
                <a:t>3</a:t>
              </a:r>
              <a:endParaRPr lang="en-US" sz="2400" b="1" i="1" dirty="0" smtClean="0">
                <a:solidFill>
                  <a:srgbClr val="FFFF00"/>
                </a:solidFill>
                <a:latin typeface="+mj-lt"/>
              </a:endParaRPr>
            </a:p>
          </p:txBody>
        </p:sp>
      </p:grp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654616"/>
              </p:ext>
            </p:extLst>
          </p:nvPr>
        </p:nvGraphicFramePr>
        <p:xfrm>
          <a:off x="7121525" y="1447800"/>
          <a:ext cx="103187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5" name="数式" r:id="rId4" imgW="419040" imgH="215640" progId="Equation.3">
                  <p:embed/>
                </p:oleObj>
              </mc:Choice>
              <mc:Fallback>
                <p:oleObj name="数式" r:id="rId4" imgW="41904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1525" y="1447800"/>
                        <a:ext cx="1031875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" name="Straight Arrow Connector 59"/>
          <p:cNvCxnSpPr/>
          <p:nvPr/>
        </p:nvCxnSpPr>
        <p:spPr>
          <a:xfrm>
            <a:off x="1345332" y="2514600"/>
            <a:ext cx="405217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764323"/>
              </p:ext>
            </p:extLst>
          </p:nvPr>
        </p:nvGraphicFramePr>
        <p:xfrm>
          <a:off x="6759575" y="2686050"/>
          <a:ext cx="1687513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6" name="数式" r:id="rId6" imgW="685800" imgH="482400" progId="Equation.3">
                  <p:embed/>
                </p:oleObj>
              </mc:Choice>
              <mc:Fallback>
                <p:oleObj name="数式" r:id="rId6" imgW="685800" imgH="482400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9575" y="2686050"/>
                        <a:ext cx="1687513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067671"/>
              </p:ext>
            </p:extLst>
          </p:nvPr>
        </p:nvGraphicFramePr>
        <p:xfrm>
          <a:off x="6421438" y="4657725"/>
          <a:ext cx="256222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7" name="数式" r:id="rId8" imgW="1041120" imgH="482400" progId="Equation.3">
                  <p:embed/>
                </p:oleObj>
              </mc:Choice>
              <mc:Fallback>
                <p:oleObj name="数式" r:id="rId8" imgW="1041120" imgH="482400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4657725"/>
                        <a:ext cx="256222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4" name="Straight Arrow Connector 63"/>
          <p:cNvCxnSpPr/>
          <p:nvPr/>
        </p:nvCxnSpPr>
        <p:spPr>
          <a:xfrm>
            <a:off x="1388224" y="4191000"/>
            <a:ext cx="74537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5294961" y="4191000"/>
            <a:ext cx="65118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2544646" y="5943600"/>
            <a:ext cx="9259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1235824" y="6019800"/>
            <a:ext cx="74537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5884024" y="6019800"/>
            <a:ext cx="74537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97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403478"/>
              </p:ext>
            </p:extLst>
          </p:nvPr>
        </p:nvGraphicFramePr>
        <p:xfrm>
          <a:off x="609600" y="1676400"/>
          <a:ext cx="8034338" cy="262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05" name="数式" r:id="rId3" imgW="3263760" imgH="1117440" progId="Equation.3">
                  <p:embed/>
                </p:oleObj>
              </mc:Choice>
              <mc:Fallback>
                <p:oleObj name="数式" r:id="rId3" imgW="3263760" imgH="111744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76400"/>
                        <a:ext cx="8034338" cy="2624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139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Additional digression on matrix properties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Singular value decomposition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986201"/>
              </p:ext>
            </p:extLst>
          </p:nvPr>
        </p:nvGraphicFramePr>
        <p:xfrm>
          <a:off x="1449388" y="1231900"/>
          <a:ext cx="7021512" cy="524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68" name="数式" r:id="rId3" imgW="2450880" imgH="1854000" progId="Equation.3">
                  <p:embed/>
                </p:oleObj>
              </mc:Choice>
              <mc:Fallback>
                <p:oleObj name="数式" r:id="rId3" imgW="2450880" imgH="18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1231900"/>
                        <a:ext cx="7021512" cy="524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3266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24589" y="45720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96095"/>
            <a:ext cx="8382000" cy="531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Singular value decomposition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610400"/>
              </p:ext>
            </p:extLst>
          </p:nvPr>
        </p:nvGraphicFramePr>
        <p:xfrm>
          <a:off x="957263" y="1889125"/>
          <a:ext cx="7240587" cy="344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90" name="数式" r:id="rId3" imgW="2527200" imgH="1218960" progId="Equation.3">
                  <p:embed/>
                </p:oleObj>
              </mc:Choice>
              <mc:Fallback>
                <p:oleObj name="数式" r:id="rId3" imgW="252720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3" y="1889125"/>
                        <a:ext cx="7240587" cy="344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7337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0" y="762000"/>
            <a:ext cx="9127375" cy="2215138"/>
            <a:chOff x="0" y="762000"/>
            <a:chExt cx="9127375" cy="2215138"/>
          </a:xfrm>
        </p:grpSpPr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9655059"/>
                </p:ext>
              </p:extLst>
            </p:nvPr>
          </p:nvGraphicFramePr>
          <p:xfrm>
            <a:off x="1889125" y="2363788"/>
            <a:ext cx="544513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066" name="数式" r:id="rId3" imgW="241200" imgH="241200" progId="Equation.3">
                    <p:embed/>
                  </p:oleObj>
                </mc:Choice>
                <mc:Fallback>
                  <p:oleObj name="数式" r:id="rId3" imgW="2412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9125" y="2363788"/>
                          <a:ext cx="544513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5417295"/>
                </p:ext>
              </p:extLst>
            </p:nvPr>
          </p:nvGraphicFramePr>
          <p:xfrm>
            <a:off x="4358350" y="2431038"/>
            <a:ext cx="401638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067" name="数式" r:id="rId5" imgW="177480" imgH="241200" progId="Equation.3">
                    <p:embed/>
                  </p:oleObj>
                </mc:Choice>
                <mc:Fallback>
                  <p:oleObj name="数式" r:id="rId5" imgW="1774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8350" y="2431038"/>
                          <a:ext cx="401638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3994082"/>
                </p:ext>
              </p:extLst>
            </p:nvPr>
          </p:nvGraphicFramePr>
          <p:xfrm>
            <a:off x="6689725" y="2298700"/>
            <a:ext cx="544513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068" name="数式" r:id="rId7" imgW="241200" imgH="241200" progId="Equation.3">
                    <p:embed/>
                  </p:oleObj>
                </mc:Choice>
                <mc:Fallback>
                  <p:oleObj name="数式" r:id="rId7" imgW="2412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9725" y="2298700"/>
                          <a:ext cx="544513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8" name="Group 27"/>
            <p:cNvGrpSpPr/>
            <p:nvPr/>
          </p:nvGrpSpPr>
          <p:grpSpPr>
            <a:xfrm>
              <a:off x="228600" y="1032805"/>
              <a:ext cx="8645576" cy="1329269"/>
              <a:chOff x="-381000" y="1032805"/>
              <a:chExt cx="8645576" cy="1329269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2057400" y="1125877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Oval 20"/>
              <p:cNvSpPr/>
              <p:nvPr/>
            </p:nvSpPr>
            <p:spPr>
              <a:xfrm>
                <a:off x="965054" y="1125878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351495" y="1264794"/>
                <a:ext cx="1097280" cy="109728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249534" y="1426152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FFFF00"/>
                    </a:solidFill>
                    <a:latin typeface="+mj-lt"/>
                  </a:rPr>
                  <a:t>m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657600" y="1519535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FFFF00"/>
                    </a:solidFill>
                    <a:latin typeface="+mj-lt"/>
                  </a:rPr>
                  <a:t>m</a:t>
                </a: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4455151" y="1037645"/>
                <a:ext cx="2445799" cy="1169738"/>
                <a:chOff x="4174455" y="1037645"/>
                <a:chExt cx="2445799" cy="1169738"/>
              </a:xfrm>
            </p:grpSpPr>
            <p:pic>
              <p:nvPicPr>
                <p:cNvPr id="23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968" t="48570" r="24303" b="37991"/>
                <a:stretch/>
              </p:blipFill>
              <p:spPr bwMode="auto">
                <a:xfrm>
                  <a:off x="4174455" y="1037645"/>
                  <a:ext cx="1330376" cy="11007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4" name="Group 23"/>
                <p:cNvGrpSpPr/>
                <p:nvPr/>
              </p:nvGrpSpPr>
              <p:grpSpPr>
                <a:xfrm>
                  <a:off x="5522974" y="1106588"/>
                  <a:ext cx="1097280" cy="1100795"/>
                  <a:chOff x="5522974" y="1106588"/>
                  <a:chExt cx="1097280" cy="1100795"/>
                </a:xfrm>
              </p:grpSpPr>
              <p:sp>
                <p:nvSpPr>
                  <p:cNvPr id="20" name="Oval 19"/>
                  <p:cNvSpPr/>
                  <p:nvPr/>
                </p:nvSpPr>
                <p:spPr>
                  <a:xfrm>
                    <a:off x="5522974" y="1106588"/>
                    <a:ext cx="1097280" cy="110079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5816746" y="1445441"/>
                    <a:ext cx="762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i="1" dirty="0" smtClean="0">
                        <a:solidFill>
                          <a:srgbClr val="FFFF00"/>
                        </a:solidFill>
                        <a:latin typeface="+mj-lt"/>
                      </a:rPr>
                      <a:t>m</a:t>
                    </a:r>
                  </a:p>
                </p:txBody>
              </p:sp>
            </p:grpSp>
          </p:grpSp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6934200" y="103280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-381000" y="118520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9" name="Rectangle 28"/>
            <p:cNvSpPr/>
            <p:nvPr/>
          </p:nvSpPr>
          <p:spPr>
            <a:xfrm>
              <a:off x="0" y="762000"/>
              <a:ext cx="228600" cy="2057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898775" y="762000"/>
              <a:ext cx="228600" cy="2057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14300" y="228600"/>
            <a:ext cx="788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Consider an extended system of masses and springs: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838911"/>
              </p:ext>
            </p:extLst>
          </p:nvPr>
        </p:nvGraphicFramePr>
        <p:xfrm>
          <a:off x="704850" y="3200400"/>
          <a:ext cx="67056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69" name="数式" r:id="rId10" imgW="2971800" imgH="457200" progId="Equation.3">
                  <p:embed/>
                </p:oleObj>
              </mc:Choice>
              <mc:Fallback>
                <p:oleObj name="数式" r:id="rId10" imgW="2971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3200400"/>
                        <a:ext cx="670560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706235"/>
              </p:ext>
            </p:extLst>
          </p:nvPr>
        </p:nvGraphicFramePr>
        <p:xfrm>
          <a:off x="769938" y="4391025"/>
          <a:ext cx="6819900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70" name="数式" r:id="rId12" imgW="3022560" imgH="888840" progId="Equation.3">
                  <p:embed/>
                </p:oleObj>
              </mc:Choice>
              <mc:Fallback>
                <p:oleObj name="数式" r:id="rId12" imgW="302256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4391025"/>
                        <a:ext cx="6819900" cy="200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545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392486"/>
              </p:ext>
            </p:extLst>
          </p:nvPr>
        </p:nvGraphicFramePr>
        <p:xfrm>
          <a:off x="1287463" y="485775"/>
          <a:ext cx="5616575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42" name="数式" r:id="rId3" imgW="2489040" imgH="863280" progId="Equation.3">
                  <p:embed/>
                </p:oleObj>
              </mc:Choice>
              <mc:Fallback>
                <p:oleObj name="数式" r:id="rId3" imgW="248904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463" y="485775"/>
                        <a:ext cx="5616575" cy="195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5149"/>
              </p:ext>
            </p:extLst>
          </p:nvPr>
        </p:nvGraphicFramePr>
        <p:xfrm>
          <a:off x="762000" y="2438400"/>
          <a:ext cx="4670425" cy="402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43" name="数式" r:id="rId5" imgW="2070000" imgH="1777680" progId="Equation.3">
                  <p:embed/>
                </p:oleObj>
              </mc:Choice>
              <mc:Fallback>
                <p:oleObj name="数式" r:id="rId5" imgW="2070000" imgH="1777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438400"/>
                        <a:ext cx="4670425" cy="402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925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47800" y="4419600"/>
            <a:ext cx="26670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903313"/>
              </p:ext>
            </p:extLst>
          </p:nvPr>
        </p:nvGraphicFramePr>
        <p:xfrm>
          <a:off x="1049337" y="927100"/>
          <a:ext cx="6646863" cy="494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50" name="数式" r:id="rId3" imgW="2946240" imgH="2184120" progId="Equation.3">
                  <p:embed/>
                </p:oleObj>
              </mc:Choice>
              <mc:Fallback>
                <p:oleObj name="数式" r:id="rId3" imgW="2946240" imgH="2184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7" y="927100"/>
                        <a:ext cx="6646863" cy="494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10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720929"/>
              </p:ext>
            </p:extLst>
          </p:nvPr>
        </p:nvGraphicFramePr>
        <p:xfrm>
          <a:off x="952190" y="304800"/>
          <a:ext cx="7239619" cy="571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5" name="Equation" r:id="rId3" imgW="5270400" imgH="4152600" progId="Equation.DSMT4">
                  <p:embed/>
                </p:oleObj>
              </mc:Choice>
              <mc:Fallback>
                <p:oleObj name="Equation" r:id="rId3" imgW="5270400" imgH="415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190" y="304800"/>
                        <a:ext cx="7239619" cy="571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879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900429"/>
              </p:ext>
            </p:extLst>
          </p:nvPr>
        </p:nvGraphicFramePr>
        <p:xfrm>
          <a:off x="472440" y="381000"/>
          <a:ext cx="7836309" cy="597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9" name="Equation" r:id="rId3" imgW="4622760" imgH="3517560" progId="Equation.DSMT4">
                  <p:embed/>
                </p:oleObj>
              </mc:Choice>
              <mc:Fallback>
                <p:oleObj name="Equation" r:id="rId3" imgW="4622760" imgH="3517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" y="381000"/>
                        <a:ext cx="7836309" cy="597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7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670940"/>
              </p:ext>
            </p:extLst>
          </p:nvPr>
        </p:nvGraphicFramePr>
        <p:xfrm>
          <a:off x="227806" y="381000"/>
          <a:ext cx="8688388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55" name="Equation" r:id="rId3" imgW="5410080" imgH="1384200" progId="Equation.DSMT4">
                  <p:embed/>
                </p:oleObj>
              </mc:Choice>
              <mc:Fallback>
                <p:oleObj name="Equation" r:id="rId3" imgW="5410080" imgH="138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06" y="381000"/>
                        <a:ext cx="8688388" cy="222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220" y="2893218"/>
            <a:ext cx="6591300" cy="2905125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372956"/>
              </p:ext>
            </p:extLst>
          </p:nvPr>
        </p:nvGraphicFramePr>
        <p:xfrm>
          <a:off x="533400" y="4119563"/>
          <a:ext cx="517071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56" name="Equation" r:id="rId6" imgW="203040" imgH="177480" progId="Equation.DSMT4">
                  <p:embed/>
                </p:oleObj>
              </mc:Choice>
              <mc:Fallback>
                <p:oleObj name="Equation" r:id="rId6" imgW="2030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3400" y="4119563"/>
                        <a:ext cx="517071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236840"/>
              </p:ext>
            </p:extLst>
          </p:nvPr>
        </p:nvGraphicFramePr>
        <p:xfrm>
          <a:off x="4406900" y="5718175"/>
          <a:ext cx="42068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57" name="Equation" r:id="rId8" imgW="164880" imgH="177480" progId="Equation.DSMT4">
                  <p:embed/>
                </p:oleObj>
              </mc:Choice>
              <mc:Fallback>
                <p:oleObj name="Equation" r:id="rId8" imgW="1648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06900" y="5718175"/>
                        <a:ext cx="420688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730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15" y="1291947"/>
            <a:ext cx="7792393" cy="427410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393236" y="2338578"/>
            <a:ext cx="2976372" cy="19202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384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932688"/>
            <a:ext cx="4938940" cy="36135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151" y="2874540"/>
            <a:ext cx="5458397" cy="301648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572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Motivation for studying small oscillations – many interacting systems have stable and meta-stable configurations which are well approximated by:</a:t>
            </a: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82105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360755"/>
              </p:ext>
            </p:extLst>
          </p:nvPr>
        </p:nvGraphicFramePr>
        <p:xfrm>
          <a:off x="638174" y="1336675"/>
          <a:ext cx="7820026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08" name="数式" r:id="rId4" imgW="3454200" imgH="520560" progId="Equation.3">
                  <p:embed/>
                </p:oleObj>
              </mc:Choice>
              <mc:Fallback>
                <p:oleObj name="数式" r:id="rId4" imgW="3454200" imgH="520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8174" y="1336675"/>
                        <a:ext cx="7820026" cy="117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334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212795"/>
              </p:ext>
            </p:extLst>
          </p:nvPr>
        </p:nvGraphicFramePr>
        <p:xfrm>
          <a:off x="155575" y="762000"/>
          <a:ext cx="8912225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31" name="Equation" r:id="rId3" imgW="3936960" imgH="2222280" progId="Equation.DSMT4">
                  <p:embed/>
                </p:oleObj>
              </mc:Choice>
              <mc:Fallback>
                <p:oleObj name="Equation" r:id="rId3" imgW="3936960" imgH="2222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762000"/>
                        <a:ext cx="8912225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271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91994"/>
              </p:ext>
            </p:extLst>
          </p:nvPr>
        </p:nvGraphicFramePr>
        <p:xfrm>
          <a:off x="1010774" y="3581400"/>
          <a:ext cx="7188200" cy="183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0" name="数式" r:id="rId3" imgW="3174840" imgH="812520" progId="Equation.3">
                  <p:embed/>
                </p:oleObj>
              </mc:Choice>
              <mc:Fallback>
                <p:oleObj name="数式" r:id="rId3" imgW="3174840" imgH="8125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0774" y="3581400"/>
                        <a:ext cx="7188200" cy="183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533400" y="457200"/>
            <a:ext cx="6096000" cy="2833688"/>
            <a:chOff x="533400" y="457200"/>
            <a:chExt cx="6096000" cy="2833688"/>
          </a:xfrm>
        </p:grpSpPr>
        <p:grpSp>
          <p:nvGrpSpPr>
            <p:cNvPr id="23" name="Group 22"/>
            <p:cNvGrpSpPr/>
            <p:nvPr/>
          </p:nvGrpSpPr>
          <p:grpSpPr>
            <a:xfrm>
              <a:off x="533400" y="457200"/>
              <a:ext cx="6096000" cy="2833688"/>
              <a:chOff x="533400" y="457200"/>
              <a:chExt cx="6096000" cy="283368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33400" y="457200"/>
                <a:ext cx="533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Example – linear molecule</a:t>
                </a: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939508" y="1054863"/>
                <a:ext cx="5655200" cy="1189028"/>
                <a:chOff x="939508" y="1054863"/>
                <a:chExt cx="5655200" cy="1189028"/>
              </a:xfrm>
            </p:grpSpPr>
            <p:pic>
              <p:nvPicPr>
                <p:cNvPr id="153602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968" t="48570" r="24303" b="37991"/>
                <a:stretch/>
              </p:blipFill>
              <p:spPr bwMode="auto">
                <a:xfrm>
                  <a:off x="2022274" y="1143095"/>
                  <a:ext cx="1330376" cy="11007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6" name="Oval 5"/>
                <p:cNvSpPr/>
                <p:nvPr/>
              </p:nvSpPr>
              <p:spPr>
                <a:xfrm>
                  <a:off x="5497428" y="1123806"/>
                  <a:ext cx="1097280" cy="110079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939508" y="1143096"/>
                  <a:ext cx="1097280" cy="110079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3325949" y="1282012"/>
                  <a:ext cx="822960" cy="82296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968" t="48570" r="24303" b="37991"/>
                <a:stretch/>
              </p:blipFill>
              <p:spPr bwMode="auto">
                <a:xfrm>
                  <a:off x="4148909" y="1054863"/>
                  <a:ext cx="1330376" cy="11007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12" name="Straight Connector 11"/>
              <p:cNvCxnSpPr/>
              <p:nvPr/>
            </p:nvCxnSpPr>
            <p:spPr>
              <a:xfrm>
                <a:off x="533400" y="1143096"/>
                <a:ext cx="0" cy="213350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533400" y="2590800"/>
                <a:ext cx="954748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533400" y="2819400"/>
                <a:ext cx="3204029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533400" y="3048000"/>
                <a:ext cx="5512668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9" name="Object 1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49104443"/>
                  </p:ext>
                </p:extLst>
              </p:nvPr>
            </p:nvGraphicFramePr>
            <p:xfrm>
              <a:off x="1579562" y="2292350"/>
              <a:ext cx="401638" cy="517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821" name="数式" r:id="rId6" imgW="177480" imgH="228600" progId="Equation.3">
                      <p:embed/>
                    </p:oleObj>
                  </mc:Choice>
                  <mc:Fallback>
                    <p:oleObj name="数式" r:id="rId6" imgW="177480" imgH="228600" progId="Equation.3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79562" y="2292350"/>
                            <a:ext cx="401638" cy="5175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" name="Object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18875417"/>
                  </p:ext>
                </p:extLst>
              </p:nvPr>
            </p:nvGraphicFramePr>
            <p:xfrm>
              <a:off x="3865563" y="2444750"/>
              <a:ext cx="401637" cy="517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822" name="数式" r:id="rId8" imgW="177480" imgH="228600" progId="Equation.3">
                      <p:embed/>
                    </p:oleObj>
                  </mc:Choice>
                  <mc:Fallback>
                    <p:oleObj name="数式" r:id="rId8" imgW="177480" imgH="228600" progId="Equation.3">
                      <p:embed/>
                      <p:pic>
                        <p:nvPicPr>
                          <p:cNvPr id="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65563" y="2444750"/>
                            <a:ext cx="401637" cy="5175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" name="Object 2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12073481"/>
                  </p:ext>
                </p:extLst>
              </p:nvPr>
            </p:nvGraphicFramePr>
            <p:xfrm>
              <a:off x="6227763" y="2744788"/>
              <a:ext cx="401637" cy="546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823" name="数式" r:id="rId10" imgW="177480" imgH="241200" progId="Equation.3">
                      <p:embed/>
                    </p:oleObj>
                  </mc:Choice>
                  <mc:Fallback>
                    <p:oleObj name="数式" r:id="rId10" imgW="177480" imgH="241200" progId="Equation.3">
                      <p:embed/>
                      <p:pic>
                        <p:nvPicPr>
                          <p:cNvPr id="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27763" y="2744788"/>
                            <a:ext cx="401637" cy="5461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5" name="TextBox 24"/>
            <p:cNvSpPr txBox="1"/>
            <p:nvPr/>
          </p:nvSpPr>
          <p:spPr>
            <a:xfrm>
              <a:off x="1223988" y="144337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 smtClean="0">
                  <a:solidFill>
                    <a:srgbClr val="FFFF00"/>
                  </a:solidFill>
                  <a:latin typeface="+mj-lt"/>
                </a:rPr>
                <a:t>1</a:t>
              </a:r>
              <a:endParaRPr lang="en-US" sz="2400" b="1" i="1" dirty="0" smtClean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29000" y="14478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 smtClean="0">
                  <a:solidFill>
                    <a:srgbClr val="FFFF00"/>
                  </a:solidFill>
                  <a:latin typeface="+mj-lt"/>
                </a:rPr>
                <a:t>2</a:t>
              </a:r>
              <a:endParaRPr lang="en-US" sz="2400" b="1" i="1" dirty="0" smtClean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91200" y="1462659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 smtClean="0">
                  <a:solidFill>
                    <a:srgbClr val="FFFF00"/>
                  </a:solidFill>
                  <a:latin typeface="+mj-lt"/>
                </a:rPr>
                <a:t>3</a:t>
              </a:r>
              <a:endParaRPr lang="en-US" sz="2400" b="1" i="1" dirty="0" smtClean="0">
                <a:solidFill>
                  <a:srgbClr val="FFFF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579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932683"/>
              </p:ext>
            </p:extLst>
          </p:nvPr>
        </p:nvGraphicFramePr>
        <p:xfrm>
          <a:off x="82550" y="703262"/>
          <a:ext cx="8999538" cy="333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28" name="数式" r:id="rId3" imgW="3974760" imgH="1473120" progId="Equation.3">
                  <p:embed/>
                </p:oleObj>
              </mc:Choice>
              <mc:Fallback>
                <p:oleObj name="数式" r:id="rId3" imgW="3974760" imgH="147312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" y="703262"/>
                        <a:ext cx="8999538" cy="333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188814"/>
              </p:ext>
            </p:extLst>
          </p:nvPr>
        </p:nvGraphicFramePr>
        <p:xfrm>
          <a:off x="930275" y="4267200"/>
          <a:ext cx="6613525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29" name="数式" r:id="rId5" imgW="2920680" imgH="888840" progId="Equation.3">
                  <p:embed/>
                </p:oleObj>
              </mc:Choice>
              <mc:Fallback>
                <p:oleObj name="数式" r:id="rId5" imgW="2920680" imgH="8888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4267200"/>
                        <a:ext cx="6613525" cy="201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602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667087"/>
              </p:ext>
            </p:extLst>
          </p:nvPr>
        </p:nvGraphicFramePr>
        <p:xfrm>
          <a:off x="533400" y="457200"/>
          <a:ext cx="6613525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54" name="数式" r:id="rId3" imgW="2920680" imgH="888840" progId="Equation.3">
                  <p:embed/>
                </p:oleObj>
              </mc:Choice>
              <mc:Fallback>
                <p:oleObj name="数式" r:id="rId3" imgW="2920680" imgH="8888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57200"/>
                        <a:ext cx="6613525" cy="201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39118"/>
              </p:ext>
            </p:extLst>
          </p:nvPr>
        </p:nvGraphicFramePr>
        <p:xfrm>
          <a:off x="633413" y="2743200"/>
          <a:ext cx="4514850" cy="231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55" name="数式" r:id="rId5" imgW="1993680" imgH="990360" progId="Equation.3">
                  <p:embed/>
                </p:oleObj>
              </mc:Choice>
              <mc:Fallback>
                <p:oleObj name="数式" r:id="rId5" imgW="1993680" imgH="9903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2743200"/>
                        <a:ext cx="4514850" cy="231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00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10529</TotalTime>
  <Words>348</Words>
  <Application>Microsoft Office PowerPoint</Application>
  <PresentationFormat>On-screen Show (4:3)</PresentationFormat>
  <Paragraphs>112</Paragraphs>
  <Slides>26</Slides>
  <Notes>2</Notes>
  <HiddenSlides>2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Office Theme</vt:lpstr>
      <vt:lpstr>数式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575</cp:revision>
  <cp:lastPrinted>2016-09-30T17:31:26Z</cp:lastPrinted>
  <dcterms:created xsi:type="dcterms:W3CDTF">2012-01-10T18:32:24Z</dcterms:created>
  <dcterms:modified xsi:type="dcterms:W3CDTF">2017-09-26T22:50:29Z</dcterms:modified>
</cp:coreProperties>
</file>