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6" r:id="rId2"/>
    <p:sldId id="354" r:id="rId3"/>
    <p:sldId id="397" r:id="rId4"/>
    <p:sldId id="381" r:id="rId5"/>
    <p:sldId id="380" r:id="rId6"/>
    <p:sldId id="383" r:id="rId7"/>
    <p:sldId id="391" r:id="rId8"/>
    <p:sldId id="392" r:id="rId9"/>
    <p:sldId id="393" r:id="rId10"/>
    <p:sldId id="394" r:id="rId11"/>
    <p:sldId id="395" r:id="rId12"/>
    <p:sldId id="398" r:id="rId13"/>
    <p:sldId id="399" r:id="rId14"/>
    <p:sldId id="400" r:id="rId15"/>
    <p:sldId id="402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6" r:id="rId24"/>
    <p:sldId id="417" r:id="rId25"/>
    <p:sldId id="418" r:id="rId26"/>
    <p:sldId id="420" r:id="rId27"/>
    <p:sldId id="422" r:id="rId28"/>
    <p:sldId id="423" r:id="rId29"/>
    <p:sldId id="424" r:id="rId30"/>
    <p:sldId id="425" r:id="rId31"/>
    <p:sldId id="379" r:id="rId32"/>
    <p:sldId id="355" r:id="rId33"/>
    <p:sldId id="373" r:id="rId34"/>
    <p:sldId id="374" r:id="rId35"/>
    <p:sldId id="375" r:id="rId36"/>
    <p:sldId id="376" r:id="rId37"/>
    <p:sldId id="377" r:id="rId38"/>
    <p:sldId id="378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8" d="100"/>
          <a:sy n="58" d="100"/>
        </p:scale>
        <p:origin x="11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png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7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6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5.wmf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6.bin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9.png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Chapters 1-4,6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Scattering of pairs of particles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Physics of rotating reference frames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Calculus of variation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Lagrangian</a:t>
            </a:r>
            <a:r>
              <a:rPr lang="en-US" sz="2400" b="1" dirty="0" smtClean="0">
                <a:solidFill>
                  <a:schemeClr val="folHlink"/>
                </a:solidFill>
              </a:rPr>
              <a:t> and Hamiltonian formalisms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Small oscillations about equilibrium</a:t>
            </a:r>
          </a:p>
          <a:p>
            <a:pPr marL="1428750" lvl="3" indent="-514350">
              <a:buFont typeface="+mj-lt"/>
              <a:buAutoNum type="arabicPeriod"/>
            </a:pPr>
            <a:endParaRPr lang="en-US" sz="24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1042638"/>
            <a:ext cx="5029740" cy="237546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40708"/>
              </p:ext>
            </p:extLst>
          </p:nvPr>
        </p:nvGraphicFramePr>
        <p:xfrm>
          <a:off x="5029200" y="1219200"/>
          <a:ext cx="23241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6" name="Equation" r:id="rId4" imgW="1396800" imgH="977760" progId="Equation.DSMT4">
                  <p:embed/>
                </p:oleObj>
              </mc:Choice>
              <mc:Fallback>
                <p:oleObj name="Equation" r:id="rId4" imgW="13968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23241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hard spheres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9050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27868"/>
              </p:ext>
            </p:extLst>
          </p:nvPr>
        </p:nvGraphicFramePr>
        <p:xfrm>
          <a:off x="457200" y="3682678"/>
          <a:ext cx="8585200" cy="255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7" name="Equation" r:id="rId6" imgW="5422680" imgH="1676160" progId="Equation.DSMT4">
                  <p:embed/>
                </p:oleObj>
              </mc:Choice>
              <mc:Fallback>
                <p:oleObj name="Equation" r:id="rId6" imgW="54226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82678"/>
                        <a:ext cx="8585200" cy="2559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909637"/>
            <a:ext cx="5314950" cy="5038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401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cross section for hard sphere in lab frame for various mass ratios: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09090"/>
              </p:ext>
            </p:extLst>
          </p:nvPr>
        </p:nvGraphicFramePr>
        <p:xfrm>
          <a:off x="5699125" y="5867400"/>
          <a:ext cx="625475" cy="6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0" name="Equation" r:id="rId4" imgW="203040" imgH="215640" progId="Equation.DSMT4">
                  <p:embed/>
                </p:oleObj>
              </mc:Choice>
              <mc:Fallback>
                <p:oleObj name="Equation" r:id="rId4" imgW="20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9125" y="5867400"/>
                        <a:ext cx="625475" cy="66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15692"/>
              </p:ext>
            </p:extLst>
          </p:nvPr>
        </p:nvGraphicFramePr>
        <p:xfrm>
          <a:off x="76200" y="2406650"/>
          <a:ext cx="1828611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1" name="Equation" r:id="rId6" imgW="1206360" imgH="698400" progId="Equation.DSMT4">
                  <p:embed/>
                </p:oleObj>
              </mc:Choice>
              <mc:Fallback>
                <p:oleObj name="Equation" r:id="rId6" imgW="12063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06650"/>
                        <a:ext cx="1828611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81295"/>
              </p:ext>
            </p:extLst>
          </p:nvPr>
        </p:nvGraphicFramePr>
        <p:xfrm>
          <a:off x="3119387" y="1004887"/>
          <a:ext cx="9620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2" name="Equation" r:id="rId8" imgW="634680" imgH="622080" progId="Equation.DSMT4">
                  <p:embed/>
                </p:oleObj>
              </mc:Choice>
              <mc:Fallback>
                <p:oleObj name="Equation" r:id="rId8" imgW="634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387" y="1004887"/>
                        <a:ext cx="9620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51078"/>
              </p:ext>
            </p:extLst>
          </p:nvPr>
        </p:nvGraphicFramePr>
        <p:xfrm>
          <a:off x="2736850" y="1876425"/>
          <a:ext cx="1270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3" name="Equation" r:id="rId10" imgW="838080" imgH="622080" progId="Equation.DSMT4">
                  <p:embed/>
                </p:oleObj>
              </mc:Choice>
              <mc:Fallback>
                <p:oleObj name="Equation" r:id="rId10" imgW="8380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1876425"/>
                        <a:ext cx="1270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90236"/>
              </p:ext>
            </p:extLst>
          </p:nvPr>
        </p:nvGraphicFramePr>
        <p:xfrm>
          <a:off x="2489200" y="2787078"/>
          <a:ext cx="1270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4" name="Equation" r:id="rId12" imgW="838080" imgH="622080" progId="Equation.DSMT4">
                  <p:embed/>
                </p:oleObj>
              </mc:Choice>
              <mc:Fallback>
                <p:oleObj name="Equation" r:id="rId12" imgW="8380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787078"/>
                        <a:ext cx="1270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37680"/>
              </p:ext>
            </p:extLst>
          </p:nvPr>
        </p:nvGraphicFramePr>
        <p:xfrm>
          <a:off x="5940958" y="4087752"/>
          <a:ext cx="12509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5" name="Equation" r:id="rId14" imgW="825480" imgH="622080" progId="Equation.DSMT4">
                  <p:embed/>
                </p:oleObj>
              </mc:Choice>
              <mc:Fallback>
                <p:oleObj name="Equation" r:id="rId14" imgW="825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958" y="4087752"/>
                        <a:ext cx="12509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717"/>
              </p:ext>
            </p:extLst>
          </p:nvPr>
        </p:nvGraphicFramePr>
        <p:xfrm>
          <a:off x="7110413" y="3754438"/>
          <a:ext cx="1019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6" name="Equation" r:id="rId16" imgW="672840" imgH="622080" progId="Equation.DSMT4">
                  <p:embed/>
                </p:oleObj>
              </mc:Choice>
              <mc:Fallback>
                <p:oleObj name="Equation" r:id="rId16" imgW="672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3754438"/>
                        <a:ext cx="10191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Physics in accelerated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140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Newton’s </a:t>
            </a:r>
            <a:r>
              <a:rPr lang="en-US" sz="2400" dirty="0" smtClean="0">
                <a:latin typeface="+mj-lt"/>
              </a:rPr>
              <a:t>laws are formulated in an inertial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041"/>
              </p:ext>
            </p:extLst>
          </p:nvPr>
        </p:nvGraphicFramePr>
        <p:xfrm>
          <a:off x="3005138" y="1828800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8" name="数式" r:id="rId3" imgW="291960" imgH="241200" progId="Equation.3">
                  <p:embed/>
                </p:oleObj>
              </mc:Choice>
              <mc:Fallback>
                <p:oleObj name="数式" r:id="rId3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8800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965"/>
              </p:ext>
            </p:extLst>
          </p:nvPr>
        </p:nvGraphicFramePr>
        <p:xfrm>
          <a:off x="2970213" y="3200400"/>
          <a:ext cx="100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9" name="数式" r:id="rId5" imgW="469800" imgH="241200" progId="Equation.3">
                  <p:embed/>
                </p:oleObj>
              </mc:Choice>
              <mc:Fallback>
                <p:oleObj name="数式" r:id="rId5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200400"/>
                        <a:ext cx="1009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For some problems, it is convenient to transform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equations into a non-inertial coordinate system    </a:t>
            </a:r>
          </a:p>
          <a:p>
            <a:pPr lvl="1"/>
            <a:endParaRPr lang="en-US" sz="24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644900"/>
            <a:ext cx="1879600" cy="2203450"/>
            <a:chOff x="838200" y="3644900"/>
            <a:chExt cx="1879600" cy="220345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14400" y="4038600"/>
              <a:ext cx="0" cy="1600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" y="5105400"/>
              <a:ext cx="9906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5638800"/>
              <a:ext cx="1447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883873"/>
                </p:ext>
              </p:extLst>
            </p:nvPr>
          </p:nvGraphicFramePr>
          <p:xfrm>
            <a:off x="2362200" y="537210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0" name="数式" r:id="rId7" imgW="164880" imgH="228600" progId="Equation.3">
                    <p:embed/>
                  </p:oleObj>
                </mc:Choice>
                <mc:Fallback>
                  <p:oleObj name="数式" r:id="rId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37210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05351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1" name="数式" r:id="rId9" imgW="164880" imgH="228600" progId="Equation.3">
                    <p:embed/>
                  </p:oleObj>
                </mc:Choice>
                <mc:Fallback>
                  <p:oleObj name="数式" r:id="rId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9646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2" name="数式" r:id="rId11" imgW="164880" imgH="241200" progId="Equation.3">
                    <p:embed/>
                  </p:oleObj>
                </mc:Choice>
                <mc:Fallback>
                  <p:oleObj name="数式" r:id="rId11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953000" y="3663950"/>
            <a:ext cx="1879600" cy="2451100"/>
            <a:chOff x="838200" y="3644900"/>
            <a:chExt cx="1879600" cy="24511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14400" y="4171950"/>
              <a:ext cx="228600" cy="14668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2"/>
            </p:cNvCxnSpPr>
            <p:nvPr/>
          </p:nvCxnSpPr>
          <p:spPr>
            <a:xfrm flipV="1">
              <a:off x="914400" y="5257800"/>
              <a:ext cx="1168400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5638800"/>
              <a:ext cx="1447800" cy="3619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935"/>
                </p:ext>
              </p:extLst>
            </p:nvPr>
          </p:nvGraphicFramePr>
          <p:xfrm>
            <a:off x="2362200" y="56197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3" name="数式" r:id="rId13" imgW="164880" imgH="228600" progId="Equation.3">
                    <p:embed/>
                  </p:oleObj>
                </mc:Choice>
                <mc:Fallback>
                  <p:oleObj name="数式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197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3357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4" name="数式" r:id="rId15" imgW="164880" imgH="228600" progId="Equation.3">
                    <p:embed/>
                  </p:oleObj>
                </mc:Choice>
                <mc:Fallback>
                  <p:oleObj name="数式" r:id="rId1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17938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5" name="数式" r:id="rId17" imgW="164880" imgH="241200" progId="Equation.3">
                    <p:embed/>
                  </p:oleObj>
                </mc:Choice>
                <mc:Fallback>
                  <p:oleObj name="数式" r:id="rId17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3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8083" y="3881735"/>
            <a:ext cx="1809517" cy="1170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430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430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42768"/>
              </p:ext>
            </p:extLst>
          </p:nvPr>
        </p:nvGraphicFramePr>
        <p:xfrm>
          <a:off x="44958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2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2968"/>
              </p:ext>
            </p:extLst>
          </p:nvPr>
        </p:nvGraphicFramePr>
        <p:xfrm>
          <a:off x="12319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3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5536"/>
              </p:ext>
            </p:extLst>
          </p:nvPr>
        </p:nvGraphicFramePr>
        <p:xfrm>
          <a:off x="35766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4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10496"/>
              </p:ext>
            </p:extLst>
          </p:nvPr>
        </p:nvGraphicFramePr>
        <p:xfrm>
          <a:off x="5016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5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84961"/>
              </p:ext>
            </p:extLst>
          </p:nvPr>
        </p:nvGraphicFramePr>
        <p:xfrm>
          <a:off x="5658084" y="928580"/>
          <a:ext cx="2428874" cy="446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6" name="Equation" r:id="rId11" imgW="1358640" imgH="2577960" progId="Equation.DSMT4">
                  <p:embed/>
                </p:oleObj>
              </mc:Choice>
              <mc:Fallback>
                <p:oleObj name="Equation" r:id="rId11" imgW="135864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84" y="928580"/>
                        <a:ext cx="2428874" cy="446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21602"/>
              </p:ext>
            </p:extLst>
          </p:nvPr>
        </p:nvGraphicFramePr>
        <p:xfrm>
          <a:off x="1670147" y="1752599"/>
          <a:ext cx="2778146" cy="138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7" name="Equation" r:id="rId13" imgW="1803240" imgH="901440" progId="Equation.DSMT4">
                  <p:embed/>
                </p:oleObj>
              </mc:Choice>
              <mc:Fallback>
                <p:oleObj name="Equation" r:id="rId13" imgW="18032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0147" y="1752599"/>
                        <a:ext cx="2778146" cy="138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8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 (rotation only):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9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850" y="222557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0181"/>
              </p:ext>
            </p:extLst>
          </p:nvPr>
        </p:nvGraphicFramePr>
        <p:xfrm>
          <a:off x="7252048" y="609600"/>
          <a:ext cx="1663352" cy="9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9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8" y="609600"/>
                        <a:ext cx="1663352" cy="9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0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6263"/>
              </p:ext>
            </p:extLst>
          </p:nvPr>
        </p:nvGraphicFramePr>
        <p:xfrm>
          <a:off x="3581400" y="762000"/>
          <a:ext cx="457200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1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57200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8701224">
            <a:off x="5917032" y="2740689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936770">
            <a:off x="7279376" y="2754996"/>
            <a:ext cx="863819" cy="36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5729" y="3136571"/>
            <a:ext cx="21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Earth’s gravity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725" y="333691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Support force</a:t>
            </a:r>
          </a:p>
        </p:txBody>
      </p:sp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 descr="http://www.learner.org/jnorth/images/graphics/mclass/Lat_Lo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9"/>
          <a:stretch/>
        </p:blipFill>
        <p:spPr bwMode="auto">
          <a:xfrm>
            <a:off x="5771147" y="304799"/>
            <a:ext cx="2695909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7620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0230" y="4191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Left Arrow 7"/>
          <p:cNvSpPr/>
          <p:nvPr/>
        </p:nvSpPr>
        <p:spPr>
          <a:xfrm>
            <a:off x="1600200" y="4269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55470" y="2476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7620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9860" y="12115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7000" y="8382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6902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59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0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7" name="Straight Arrow Connector 16"/>
          <p:cNvCxnSpPr>
            <a:endCxn id="6" idx="0"/>
          </p:cNvCxnSpPr>
          <p:nvPr/>
        </p:nvCxnSpPr>
        <p:spPr>
          <a:xfrm flipV="1">
            <a:off x="1828800" y="7620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1062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09645"/>
              </p:ext>
            </p:extLst>
          </p:nvPr>
        </p:nvGraphicFramePr>
        <p:xfrm>
          <a:off x="876935" y="4190299"/>
          <a:ext cx="20415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0" name="Equation" r:id="rId4" imgW="1244520" imgH="291960" progId="Equation.DSMT4">
                  <p:embed/>
                </p:oleObj>
              </mc:Choice>
              <mc:Fallback>
                <p:oleObj name="Equation" r:id="rId4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" y="4190299"/>
                        <a:ext cx="20415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58578"/>
              </p:ext>
            </p:extLst>
          </p:nvPr>
        </p:nvGraphicFramePr>
        <p:xfrm>
          <a:off x="807904" y="4576102"/>
          <a:ext cx="5442707" cy="188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Equation" r:id="rId6" imgW="3098520" imgH="1079280" progId="Equation.DSMT4">
                  <p:embed/>
                </p:oleObj>
              </mc:Choice>
              <mc:Fallback>
                <p:oleObj name="Equation" r:id="rId6" imgW="30985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904" y="4576102"/>
                        <a:ext cx="5442707" cy="188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7904" y="3429000"/>
            <a:ext cx="631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Approximate motion of Foucault pendulum</a:t>
            </a:r>
          </a:p>
        </p:txBody>
      </p:sp>
    </p:spTree>
    <p:extLst>
      <p:ext uri="{BB962C8B-B14F-4D97-AF65-F5344CB8AC3E}">
        <p14:creationId xmlns:p14="http://schemas.microsoft.com/office/powerpoint/2010/main" val="3437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" y="4267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0"/>
            <a:ext cx="8382000" cy="5310980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 flipV="1">
            <a:off x="288274" y="5130947"/>
            <a:ext cx="626125" cy="526817"/>
          </a:xfrm>
          <a:prstGeom prst="curvedRightArrow">
            <a:avLst>
              <a:gd name="adj1" fmla="val 25000"/>
              <a:gd name="adj2" fmla="val 50000"/>
              <a:gd name="adj3" fmla="val 84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70" y="537199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Next class on Fri.  Oct. 6th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Calculus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18761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397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Functional minimization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97928"/>
              </p:ext>
            </p:extLst>
          </p:nvPr>
        </p:nvGraphicFramePr>
        <p:xfrm>
          <a:off x="762001" y="581352"/>
          <a:ext cx="7543800" cy="295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数式" r:id="rId3" imgW="3568680" imgH="1396800" progId="Equation.3">
                  <p:embed/>
                </p:oleObj>
              </mc:Choice>
              <mc:Fallback>
                <p:oleObj name="数式" r:id="rId3" imgW="35686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581352"/>
                        <a:ext cx="7543800" cy="2950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0" y="3695700"/>
            <a:ext cx="6096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10390"/>
              </p:ext>
            </p:extLst>
          </p:nvPr>
        </p:nvGraphicFramePr>
        <p:xfrm>
          <a:off x="305753" y="4038600"/>
          <a:ext cx="27384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数式" r:id="rId6" imgW="1295280" imgH="711000" progId="Equation.3">
                  <p:embed/>
                </p:oleObj>
              </mc:Choice>
              <mc:Fallback>
                <p:oleObj name="数式" r:id="rId6" imgW="1295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3" y="4038600"/>
                        <a:ext cx="2738437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581400"/>
            <a:ext cx="4572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derivations, we find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29784"/>
              </p:ext>
            </p:extLst>
          </p:nvPr>
        </p:nvGraphicFramePr>
        <p:xfrm>
          <a:off x="230188" y="700088"/>
          <a:ext cx="8559800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0" name="数式" r:id="rId3" imgW="4051080" imgH="1917360" progId="Equation.3">
                  <p:embed/>
                </p:oleObj>
              </mc:Choice>
              <mc:Fallback>
                <p:oleObj name="数式" r:id="rId3" imgW="4051080" imgH="1917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700088"/>
                        <a:ext cx="8559800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9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362750"/>
              </p:ext>
            </p:extLst>
          </p:nvPr>
        </p:nvGraphicFramePr>
        <p:xfrm>
          <a:off x="990600" y="10668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2" name="数式" r:id="rId3" imgW="2717640" imgH="685800" progId="Equation.3">
                  <p:embed/>
                </p:oleObj>
              </mc:Choice>
              <mc:Fallback>
                <p:oleObj name="数式" r:id="rId3" imgW="2717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668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971800" y="21336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3048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Kinetic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3800" y="20574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281147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88701"/>
              </p:ext>
            </p:extLst>
          </p:nvPr>
        </p:nvGraphicFramePr>
        <p:xfrm>
          <a:off x="990600" y="3858026"/>
          <a:ext cx="8253412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3" name="Equation" r:id="rId5" imgW="5321160" imgH="1739880" progId="Equation.DSMT4">
                  <p:embed/>
                </p:oleObj>
              </mc:Choice>
              <mc:Fallback>
                <p:oleObj name="Equation" r:id="rId5" imgW="53211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58026"/>
                        <a:ext cx="8253412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0850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Hamilton’s principle;   application of calculus of variation to mechanical trajectories --</a:t>
            </a:r>
          </a:p>
        </p:txBody>
      </p:sp>
    </p:spTree>
    <p:extLst>
      <p:ext uri="{BB962C8B-B14F-4D97-AF65-F5344CB8AC3E}">
        <p14:creationId xmlns:p14="http://schemas.microsoft.com/office/powerpoint/2010/main" val="382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5901"/>
              </p:ext>
            </p:extLst>
          </p:nvPr>
        </p:nvGraphicFramePr>
        <p:xfrm>
          <a:off x="990600" y="4572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3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25761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3200400"/>
            <a:ext cx="1676400" cy="1752600"/>
          </a:xfrm>
          <a:prstGeom prst="rect">
            <a:avLst/>
          </a:prstGeom>
          <a:solidFill>
            <a:srgbClr val="DA32A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Hamilton’s principle continued: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99977"/>
              </p:ext>
            </p:extLst>
          </p:nvPr>
        </p:nvGraphicFramePr>
        <p:xfrm>
          <a:off x="903249" y="684909"/>
          <a:ext cx="5943600" cy="152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5" name="Equation" r:id="rId3" imgW="4165560" imgH="1079280" progId="Equation.DSMT4">
                  <p:embed/>
                </p:oleObj>
              </mc:Choice>
              <mc:Fallback>
                <p:oleObj name="Equation" r:id="rId3" imgW="41655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49" y="684909"/>
                        <a:ext cx="5943600" cy="1528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20220"/>
              </p:ext>
            </p:extLst>
          </p:nvPr>
        </p:nvGraphicFramePr>
        <p:xfrm>
          <a:off x="836613" y="2209800"/>
          <a:ext cx="6783387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6" name="数式" r:id="rId5" imgW="3504960" imgH="1409400" progId="Equation.3">
                  <p:embed/>
                </p:oleObj>
              </mc:Choice>
              <mc:Fallback>
                <p:oleObj name="数式" r:id="rId5" imgW="35049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09800"/>
                        <a:ext cx="6783387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3581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Canonical equations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52351"/>
              </p:ext>
            </p:extLst>
          </p:nvPr>
        </p:nvGraphicFramePr>
        <p:xfrm>
          <a:off x="609600" y="5081884"/>
          <a:ext cx="8245475" cy="116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7" name="数式" r:id="rId7" imgW="5168880" imgH="736560" progId="Equation.3">
                  <p:embed/>
                </p:oleObj>
              </mc:Choice>
              <mc:Fallback>
                <p:oleObj name="数式" r:id="rId7" imgW="5168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81884"/>
                        <a:ext cx="8245475" cy="116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791200" y="53340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5024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47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32086"/>
              </p:ext>
            </p:extLst>
          </p:nvPr>
        </p:nvGraphicFramePr>
        <p:xfrm>
          <a:off x="990600" y="1905000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数式" r:id="rId3" imgW="3581280" imgH="1930320" progId="Equation.3">
                  <p:embed/>
                </p:oleObj>
              </mc:Choice>
              <mc:Fallback>
                <p:oleObj name="数式" r:id="rId3" imgW="358128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5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5105400"/>
            <a:ext cx="3124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93264"/>
              </p:ext>
            </p:extLst>
          </p:nvPr>
        </p:nvGraphicFramePr>
        <p:xfrm>
          <a:off x="180975" y="1905000"/>
          <a:ext cx="771048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数式" r:id="rId3" imgW="3987720" imgH="2374560" progId="Equation.3">
                  <p:embed/>
                </p:oleObj>
              </mc:Choice>
              <mc:Fallback>
                <p:oleObj name="数式" r:id="rId3" imgW="3987720" imgH="237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905000"/>
                        <a:ext cx="771048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26285"/>
              </p:ext>
            </p:extLst>
          </p:nvPr>
        </p:nvGraphicFramePr>
        <p:xfrm>
          <a:off x="228600" y="596900"/>
          <a:ext cx="88677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9" name="数式" r:id="rId5" imgW="4584600" imgH="685800" progId="Equation.3">
                  <p:embed/>
                </p:oleObj>
              </mc:Choice>
              <mc:Fallback>
                <p:oleObj name="数式" r:id="rId5" imgW="4584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6900"/>
                        <a:ext cx="886777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forces:</a:t>
            </a:r>
          </a:p>
        </p:txBody>
      </p:sp>
    </p:spTree>
    <p:extLst>
      <p:ext uri="{BB962C8B-B14F-4D97-AF65-F5344CB8AC3E}">
        <p14:creationId xmlns:p14="http://schemas.microsoft.com/office/powerpoint/2010/main" val="256760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2875"/>
              </p:ext>
            </p:extLst>
          </p:nvPr>
        </p:nvGraphicFramePr>
        <p:xfrm>
          <a:off x="622299" y="1138238"/>
          <a:ext cx="820599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数式" r:id="rId3" imgW="3987720" imgH="1904760" progId="Equation.3">
                  <p:embed/>
                </p:oleObj>
              </mc:Choice>
              <mc:Fallback>
                <p:oleObj name="数式" r:id="rId3" imgW="398772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99" y="1138238"/>
                        <a:ext cx="8205995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forces, continued:</a:t>
            </a:r>
          </a:p>
        </p:txBody>
      </p:sp>
    </p:spTree>
    <p:extLst>
      <p:ext uri="{BB962C8B-B14F-4D97-AF65-F5344CB8AC3E}">
        <p14:creationId xmlns:p14="http://schemas.microsoft.com/office/powerpoint/2010/main" val="185473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Scattering of pairs of particles</a:t>
            </a:r>
          </a:p>
        </p:txBody>
      </p:sp>
    </p:spTree>
    <p:extLst>
      <p:ext uri="{BB962C8B-B14F-4D97-AF65-F5344CB8AC3E}">
        <p14:creationId xmlns:p14="http://schemas.microsoft.com/office/powerpoint/2010/main" val="1095761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formulation in presence of vector potential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02636"/>
              </p:ext>
            </p:extLst>
          </p:nvPr>
        </p:nvGraphicFramePr>
        <p:xfrm>
          <a:off x="246856" y="914400"/>
          <a:ext cx="8650288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Equation" r:id="rId3" imgW="4203360" imgH="2247840" progId="Equation.DSMT4">
                  <p:embed/>
                </p:oleObj>
              </mc:Choice>
              <mc:Fallback>
                <p:oleObj name="Equation" r:id="rId3" imgW="4203360" imgH="2247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" y="914400"/>
                        <a:ext cx="8650288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007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1295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Physics of small oscillations about equilibrium; normal modes of coupled oscillators</a:t>
            </a:r>
          </a:p>
        </p:txBody>
      </p:sp>
    </p:spTree>
    <p:extLst>
      <p:ext uri="{BB962C8B-B14F-4D97-AF65-F5344CB8AC3E}">
        <p14:creationId xmlns:p14="http://schemas.microsoft.com/office/powerpoint/2010/main" val="176503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studying small oscillations – many interacting systems have stable and meta-stable configurations which are well approximated by: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60755"/>
              </p:ext>
            </p:extLst>
          </p:nvPr>
        </p:nvGraphicFramePr>
        <p:xfrm>
          <a:off x="638174" y="1336675"/>
          <a:ext cx="78200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9" name="数式" r:id="rId4" imgW="3454200" imgH="520560" progId="Equation.3">
                  <p:embed/>
                </p:oleObj>
              </mc:Choice>
              <mc:Fallback>
                <p:oleObj name="数式" r:id="rId4" imgW="34542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4" y="1336675"/>
                        <a:ext cx="78200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1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2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3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38911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24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6235"/>
              </p:ext>
            </p:extLst>
          </p:nvPr>
        </p:nvGraphicFramePr>
        <p:xfrm>
          <a:off x="769938" y="4391025"/>
          <a:ext cx="6819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25" name="数式" r:id="rId12" imgW="3022560" imgH="888840" progId="Equation.3">
                  <p:embed/>
                </p:oleObj>
              </mc:Choice>
              <mc:Fallback>
                <p:oleObj name="数式" r:id="rId12" imgW="3022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91025"/>
                        <a:ext cx="6819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4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5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1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20929"/>
              </p:ext>
            </p:extLst>
          </p:nvPr>
        </p:nvGraphicFramePr>
        <p:xfrm>
          <a:off x="952190" y="304800"/>
          <a:ext cx="7239619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6" name="Equation" r:id="rId3" imgW="5270400" imgH="4152600" progId="Equation.DSMT4">
                  <p:embed/>
                </p:oleObj>
              </mc:Choice>
              <mc:Fallback>
                <p:oleObj name="Equation" r:id="rId3" imgW="5270400" imgH="415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90" y="304800"/>
                        <a:ext cx="7239619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00429"/>
              </p:ext>
            </p:extLst>
          </p:nvPr>
        </p:nvGraphicFramePr>
        <p:xfrm>
          <a:off x="472440" y="381000"/>
          <a:ext cx="7836309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0" name="Equation" r:id="rId3" imgW="4622760" imgH="3517560" progId="Equation.DSMT4">
                  <p:embed/>
                </p:oleObj>
              </mc:Choice>
              <mc:Fallback>
                <p:oleObj name="Equation" r:id="rId3" imgW="462276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381000"/>
                        <a:ext cx="7836309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70940"/>
              </p:ext>
            </p:extLst>
          </p:nvPr>
        </p:nvGraphicFramePr>
        <p:xfrm>
          <a:off x="227806" y="381000"/>
          <a:ext cx="8688388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8" name="Equation" r:id="rId3" imgW="5410080" imgH="1384200" progId="Equation.DSMT4">
                  <p:embed/>
                </p:oleObj>
              </mc:Choice>
              <mc:Fallback>
                <p:oleObj name="Equation" r:id="rId3" imgW="541008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" y="381000"/>
                        <a:ext cx="8688388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" y="2893218"/>
            <a:ext cx="6591300" cy="29051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2956"/>
              </p:ext>
            </p:extLst>
          </p:nvPr>
        </p:nvGraphicFramePr>
        <p:xfrm>
          <a:off x="533400" y="4119563"/>
          <a:ext cx="517071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9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4119563"/>
                        <a:ext cx="517071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36840"/>
              </p:ext>
            </p:extLst>
          </p:nvPr>
        </p:nvGraphicFramePr>
        <p:xfrm>
          <a:off x="4406900" y="5718175"/>
          <a:ext cx="420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0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6900" y="5718175"/>
                        <a:ext cx="420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7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58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9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9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1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891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3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7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28687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8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9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</TotalTime>
  <Words>745</Words>
  <Application>Microsoft Office PowerPoint</Application>
  <PresentationFormat>On-screen Show (4:3)</PresentationFormat>
  <Paragraphs>194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586</cp:revision>
  <cp:lastPrinted>2017-09-29T13:59:45Z</cp:lastPrinted>
  <dcterms:created xsi:type="dcterms:W3CDTF">2012-01-10T18:32:24Z</dcterms:created>
  <dcterms:modified xsi:type="dcterms:W3CDTF">2017-09-29T14:00:02Z</dcterms:modified>
</cp:coreProperties>
</file>