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6" r:id="rId2"/>
    <p:sldId id="383" r:id="rId3"/>
    <p:sldId id="384" r:id="rId4"/>
    <p:sldId id="385" r:id="rId5"/>
    <p:sldId id="386" r:id="rId6"/>
    <p:sldId id="387" r:id="rId7"/>
    <p:sldId id="388" r:id="rId8"/>
    <p:sldId id="389" r:id="rId9"/>
    <p:sldId id="390" r:id="rId10"/>
    <p:sldId id="391" r:id="rId11"/>
    <p:sldId id="392" r:id="rId12"/>
    <p:sldId id="393" r:id="rId13"/>
    <p:sldId id="394" r:id="rId14"/>
    <p:sldId id="395" r:id="rId15"/>
    <p:sldId id="396" r:id="rId1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 varScale="1">
        <p:scale>
          <a:sx n="58" d="100"/>
          <a:sy n="58" d="100"/>
        </p:scale>
        <p:origin x="53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61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5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7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7693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9-9:50 AM  MWF 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19: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Welcome back from fall break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Comments on mid-term exam</a:t>
            </a:r>
            <a:endParaRPr lang="en-US" sz="3200" b="1" dirty="0">
              <a:solidFill>
                <a:schemeClr val="folHlink"/>
              </a:solidFill>
              <a:sym typeface="Wingdings" pitchFamily="2" charset="2"/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Comments on “computational projects”</a:t>
            </a:r>
            <a:endParaRPr lang="en-US" sz="3200" b="1" dirty="0">
              <a:solidFill>
                <a:schemeClr val="folHlink"/>
              </a:solidFill>
              <a:sym typeface="Wingdings" pitchFamily="2" charset="2"/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Mechanics of continuous media (Chapters 4 &amp; 7)</a:t>
            </a:r>
            <a:endParaRPr lang="en-US" sz="3200" b="1" dirty="0">
              <a:solidFill>
                <a:schemeClr val="folHlin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43" y="762000"/>
            <a:ext cx="9131590" cy="400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7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765090"/>
              </p:ext>
            </p:extLst>
          </p:nvPr>
        </p:nvGraphicFramePr>
        <p:xfrm>
          <a:off x="653143" y="228600"/>
          <a:ext cx="6523855" cy="212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97" name="Equation" r:id="rId3" imgW="3619440" imgH="1180800" progId="Equation.DSMT4">
                  <p:embed/>
                </p:oleObj>
              </mc:Choice>
              <mc:Fallback>
                <p:oleObj name="Equation" r:id="rId3" imgW="361944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143" y="228600"/>
                        <a:ext cx="6523855" cy="2128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41115"/>
              </p:ext>
            </p:extLst>
          </p:nvPr>
        </p:nvGraphicFramePr>
        <p:xfrm>
          <a:off x="723900" y="2368323"/>
          <a:ext cx="48006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98" name="Equation" r:id="rId5" imgW="3429000" imgH="2476440" progId="Equation.DSMT4">
                  <p:embed/>
                </p:oleObj>
              </mc:Choice>
              <mc:Fallback>
                <p:oleObj name="Equation" r:id="rId5" imgW="3429000" imgH="2476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900" y="2368323"/>
                        <a:ext cx="4800600" cy="346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662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222260"/>
              </p:ext>
            </p:extLst>
          </p:nvPr>
        </p:nvGraphicFramePr>
        <p:xfrm>
          <a:off x="1295400" y="457995"/>
          <a:ext cx="6150523" cy="362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8" name="Equation" r:id="rId3" imgW="2933640" imgH="1726920" progId="Equation.DSMT4">
                  <p:embed/>
                </p:oleObj>
              </mc:Choice>
              <mc:Fallback>
                <p:oleObj name="Equation" r:id="rId3" imgW="2933640" imgH="1726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457995"/>
                        <a:ext cx="6150523" cy="362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816688"/>
              </p:ext>
            </p:extLst>
          </p:nvPr>
        </p:nvGraphicFramePr>
        <p:xfrm>
          <a:off x="990600" y="4419600"/>
          <a:ext cx="6544849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19" name="Equation" r:id="rId5" imgW="3619440" imgH="927000" progId="Equation.DSMT4">
                  <p:embed/>
                </p:oleObj>
              </mc:Choice>
              <mc:Fallback>
                <p:oleObj name="Equation" r:id="rId5" imgW="3619440" imgH="9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4419600"/>
                        <a:ext cx="6544849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8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4.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-457200"/>
            <a:ext cx="6753225" cy="305752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4336"/>
              </p:ext>
            </p:extLst>
          </p:nvPr>
        </p:nvGraphicFramePr>
        <p:xfrm>
          <a:off x="421105" y="2600325"/>
          <a:ext cx="7618159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48" name="Equation" r:id="rId4" imgW="5029200" imgH="1180800" progId="Equation.DSMT4">
                  <p:embed/>
                </p:oleObj>
              </mc:Choice>
              <mc:Fallback>
                <p:oleObj name="Equation" r:id="rId4" imgW="5029200" imgH="1180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05" y="2600325"/>
                        <a:ext cx="7618159" cy="178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100297"/>
              </p:ext>
            </p:extLst>
          </p:nvPr>
        </p:nvGraphicFramePr>
        <p:xfrm>
          <a:off x="501316" y="4760248"/>
          <a:ext cx="3517900" cy="158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49" name="Equation" r:id="rId6" imgW="2222280" imgH="1002960" progId="Equation.DSMT4">
                  <p:embed/>
                </p:oleObj>
              </mc:Choice>
              <mc:Fallback>
                <p:oleObj name="Equation" r:id="rId6" imgW="22222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1316" y="4760248"/>
                        <a:ext cx="3517900" cy="1588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561825"/>
              </p:ext>
            </p:extLst>
          </p:nvPr>
        </p:nvGraphicFramePr>
        <p:xfrm>
          <a:off x="4876800" y="5029200"/>
          <a:ext cx="2681632" cy="70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50" name="Equation" r:id="rId8" imgW="1257120" imgH="330120" progId="Equation.DSMT4">
                  <p:embed/>
                </p:oleObj>
              </mc:Choice>
              <mc:Fallback>
                <p:oleObj name="Equation" r:id="rId8" imgW="12571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76800" y="5029200"/>
                        <a:ext cx="2681632" cy="704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362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229438"/>
              </p:ext>
            </p:extLst>
          </p:nvPr>
        </p:nvGraphicFramePr>
        <p:xfrm>
          <a:off x="867684" y="457200"/>
          <a:ext cx="3517900" cy="1588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78" name="Equation" r:id="rId3" imgW="2222280" imgH="1002960" progId="Equation.DSMT4">
                  <p:embed/>
                </p:oleObj>
              </mc:Choice>
              <mc:Fallback>
                <p:oleObj name="Equation" r:id="rId3" imgW="2222280" imgH="1002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7684" y="457200"/>
                        <a:ext cx="3517900" cy="1588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54925"/>
              </p:ext>
            </p:extLst>
          </p:nvPr>
        </p:nvGraphicFramePr>
        <p:xfrm>
          <a:off x="5243168" y="726152"/>
          <a:ext cx="2681632" cy="70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79" name="Equation" r:id="rId5" imgW="1257120" imgH="330120" progId="Equation.DSMT4">
                  <p:embed/>
                </p:oleObj>
              </mc:Choice>
              <mc:Fallback>
                <p:oleObj name="Equation" r:id="rId5" imgW="125712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3168" y="726152"/>
                        <a:ext cx="2681632" cy="704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856055"/>
              </p:ext>
            </p:extLst>
          </p:nvPr>
        </p:nvGraphicFramePr>
        <p:xfrm>
          <a:off x="899768" y="2438400"/>
          <a:ext cx="5046151" cy="1641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0" name="Equation" r:id="rId7" imgW="3162240" imgH="1028520" progId="Equation.DSMT4">
                  <p:embed/>
                </p:oleObj>
              </mc:Choice>
              <mc:Fallback>
                <p:oleObj name="Equation" r:id="rId7" imgW="316224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9768" y="2438400"/>
                        <a:ext cx="5046151" cy="1641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748959"/>
              </p:ext>
            </p:extLst>
          </p:nvPr>
        </p:nvGraphicFramePr>
        <p:xfrm>
          <a:off x="867684" y="4473038"/>
          <a:ext cx="5609316" cy="168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1" name="Equation" r:id="rId9" imgW="3504960" imgH="1054080" progId="Equation.DSMT4">
                  <p:embed/>
                </p:oleObj>
              </mc:Choice>
              <mc:Fallback>
                <p:oleObj name="Equation" r:id="rId9" imgW="3504960" imgH="1054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7684" y="4473038"/>
                        <a:ext cx="5609316" cy="168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1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Picking topic for “project”</a:t>
            </a:r>
          </a:p>
          <a:p>
            <a:endParaRPr 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Prepare ~ 10 minute presentation to teach us (and yourself) something related to classical mechanics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Similar effort to take-home exam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j-lt"/>
              </a:rPr>
              <a:t>May </a:t>
            </a:r>
            <a:r>
              <a:rPr lang="en-US" sz="2400" smtClean="0">
                <a:latin typeface="+mj-lt"/>
              </a:rPr>
              <a:t>combine projects for PHY 711 and 741</a:t>
            </a:r>
            <a:endParaRPr lang="en-US" sz="2400">
              <a:latin typeface="+mj-lt"/>
            </a:endParaRPr>
          </a:p>
          <a:p>
            <a:endParaRPr lang="en-US" sz="2400" dirty="0" smtClean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23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9062" t="6642" b="65263"/>
          <a:stretch/>
        </p:blipFill>
        <p:spPr>
          <a:xfrm>
            <a:off x="1936353" y="1329263"/>
            <a:ext cx="4446500" cy="22533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062" t="37469" b="30835"/>
          <a:stretch/>
        </p:blipFill>
        <p:spPr>
          <a:xfrm>
            <a:off x="1" y="3582605"/>
            <a:ext cx="4498127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9062" t="68976"/>
          <a:stretch/>
        </p:blipFill>
        <p:spPr>
          <a:xfrm>
            <a:off x="4485769" y="3429000"/>
            <a:ext cx="4316681" cy="24156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834" y="1044287"/>
            <a:ext cx="6711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Three events this week --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8315" y="3563084"/>
            <a:ext cx="1208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+ pizza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08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181" y="1066800"/>
            <a:ext cx="8754819" cy="4191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0" y="41910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8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910"/>
            <a:ext cx="9144000" cy="313909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762456"/>
              </p:ext>
            </p:extLst>
          </p:nvPr>
        </p:nvGraphicFramePr>
        <p:xfrm>
          <a:off x="2209800" y="3413124"/>
          <a:ext cx="3352800" cy="312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2" name="Equation" r:id="rId4" imgW="2438280" imgH="2273040" progId="Equation.DSMT4">
                  <p:embed/>
                </p:oleObj>
              </mc:Choice>
              <mc:Fallback>
                <p:oleObj name="Equation" r:id="rId4" imgW="2438280" imgH="227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09800" y="3413124"/>
                        <a:ext cx="3352800" cy="312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0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09223">
            <a:off x="1157220" y="3292475"/>
            <a:ext cx="3745735" cy="349862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3745735" cy="34986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267200" y="5562600"/>
            <a:ext cx="3124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1600200" y="4608580"/>
            <a:ext cx="3469375" cy="1868420"/>
          </a:xfrm>
          <a:prstGeom prst="arc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94171" y="4816658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anose="05050102010706020507" pitchFamily="18" charset="2"/>
              </a:rPr>
              <a:t>q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412444"/>
              </p:ext>
            </p:extLst>
          </p:nvPr>
        </p:nvGraphicFramePr>
        <p:xfrm>
          <a:off x="5579971" y="4484204"/>
          <a:ext cx="2835931" cy="76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67" name="Equation" r:id="rId4" imgW="990360" imgH="266400" progId="Equation.DSMT4">
                  <p:embed/>
                </p:oleObj>
              </mc:Choice>
              <mc:Fallback>
                <p:oleObj name="Equation" r:id="rId4" imgW="990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9971" y="4484204"/>
                        <a:ext cx="2835931" cy="76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616" y="1537959"/>
            <a:ext cx="4594367" cy="8687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" y="1980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3604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626069"/>
              </p:ext>
            </p:extLst>
          </p:nvPr>
        </p:nvGraphicFramePr>
        <p:xfrm>
          <a:off x="465463" y="533400"/>
          <a:ext cx="5091113" cy="266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0" name="Equation" r:id="rId3" imgW="3441600" imgH="1803240" progId="Equation.DSMT4">
                  <p:embed/>
                </p:oleObj>
              </mc:Choice>
              <mc:Fallback>
                <p:oleObj name="Equation" r:id="rId3" imgW="3441600" imgH="1803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5463" y="533400"/>
                        <a:ext cx="5091113" cy="266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875429"/>
              </p:ext>
            </p:extLst>
          </p:nvPr>
        </p:nvGraphicFramePr>
        <p:xfrm>
          <a:off x="5029200" y="304800"/>
          <a:ext cx="322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1" name="Equation" r:id="rId5" imgW="1612800" imgH="228600" progId="Equation.DSMT4">
                  <p:embed/>
                </p:oleObj>
              </mc:Choice>
              <mc:Fallback>
                <p:oleObj name="Equation" r:id="rId5" imgW="1612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9200" y="304800"/>
                        <a:ext cx="3225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600534"/>
              </p:ext>
            </p:extLst>
          </p:nvPr>
        </p:nvGraphicFramePr>
        <p:xfrm>
          <a:off x="480152" y="3657600"/>
          <a:ext cx="6216324" cy="2365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32" name="Equation" r:id="rId7" imgW="4305240" imgH="1638000" progId="Equation.DSMT4">
                  <p:embed/>
                </p:oleObj>
              </mc:Choice>
              <mc:Fallback>
                <p:oleObj name="Equation" r:id="rId7" imgW="4305240" imgH="1638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0152" y="3657600"/>
                        <a:ext cx="6216324" cy="2365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38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2843022" y="1139360"/>
            <a:ext cx="4267200" cy="1832441"/>
            <a:chOff x="5257800" y="4191000"/>
            <a:chExt cx="3048000" cy="1308886"/>
          </a:xfrm>
        </p:grpSpPr>
        <p:sp>
          <p:nvSpPr>
            <p:cNvPr id="6" name="TextBox 5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0" name="Straight Arrow Connector 9"/>
            <p:cNvCxnSpPr>
              <a:stCxn id="8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01641" y="5038221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600" y="304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 – for elastic scattering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869618"/>
              </p:ext>
            </p:extLst>
          </p:nvPr>
        </p:nvGraphicFramePr>
        <p:xfrm>
          <a:off x="327025" y="1484314"/>
          <a:ext cx="7902575" cy="352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30" name="Equation" r:id="rId3" imgW="3606480" imgH="1663560" progId="Equation.DSMT4">
                  <p:embed/>
                </p:oleObj>
              </mc:Choice>
              <mc:Fallback>
                <p:oleObj name="Equation" r:id="rId3" imgW="3606480" imgH="1663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484314"/>
                        <a:ext cx="7902575" cy="35224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382426"/>
              </p:ext>
            </p:extLst>
          </p:nvPr>
        </p:nvGraphicFramePr>
        <p:xfrm>
          <a:off x="431800" y="5114925"/>
          <a:ext cx="6945313" cy="122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31" name="Equation" r:id="rId5" imgW="4216320" imgH="749160" progId="Equation.DSMT4">
                  <p:embed/>
                </p:oleObj>
              </mc:Choice>
              <mc:Fallback>
                <p:oleObj name="Equation" r:id="rId5" imgW="421632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5114925"/>
                        <a:ext cx="6945313" cy="122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rc 18"/>
          <p:cNvSpPr/>
          <p:nvPr/>
        </p:nvSpPr>
        <p:spPr>
          <a:xfrm>
            <a:off x="4516374" y="2312841"/>
            <a:ext cx="581025" cy="841840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5105400" y="2362200"/>
            <a:ext cx="340233" cy="749372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045493"/>
              </p:ext>
            </p:extLst>
          </p:nvPr>
        </p:nvGraphicFramePr>
        <p:xfrm>
          <a:off x="581025" y="1482725"/>
          <a:ext cx="50657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2" name="数式" r:id="rId3" imgW="2145960" imgH="482400" progId="Equation.3">
                  <p:embed/>
                </p:oleObj>
              </mc:Choice>
              <mc:Fallback>
                <p:oleObj name="数式" r:id="rId3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482725"/>
                        <a:ext cx="506571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443959"/>
              </p:ext>
            </p:extLst>
          </p:nvPr>
        </p:nvGraphicFramePr>
        <p:xfrm>
          <a:off x="228600" y="2834628"/>
          <a:ext cx="7772400" cy="1188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3" name="Equation" r:id="rId5" imgW="5448240" imgH="863280" progId="Equation.DSMT4">
                  <p:embed/>
                </p:oleObj>
              </mc:Choice>
              <mc:Fallback>
                <p:oleObj name="Equation" r:id="rId5" imgW="544824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34628"/>
                        <a:ext cx="7772400" cy="11887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140334"/>
              </p:ext>
            </p:extLst>
          </p:nvPr>
        </p:nvGraphicFramePr>
        <p:xfrm>
          <a:off x="457200" y="4264173"/>
          <a:ext cx="6804025" cy="130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4" name="Equation" r:id="rId7" imgW="2882880" imgH="571320" progId="Equation.DSMT4">
                  <p:embed/>
                </p:oleObj>
              </mc:Choice>
              <mc:Fallback>
                <p:oleObj name="Equation" r:id="rId7" imgW="288288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4173"/>
                        <a:ext cx="6804025" cy="130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33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10/16/2017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2017--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39835"/>
              </p:ext>
            </p:extLst>
          </p:nvPr>
        </p:nvGraphicFramePr>
        <p:xfrm>
          <a:off x="489857" y="457200"/>
          <a:ext cx="7772400" cy="262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9" name="Equation" r:id="rId3" imgW="5448240" imgH="1904760" progId="Equation.DSMT4">
                  <p:embed/>
                </p:oleObj>
              </mc:Choice>
              <mc:Fallback>
                <p:oleObj name="Equation" r:id="rId3" imgW="5448240" imgH="1904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57" y="457200"/>
                        <a:ext cx="7772400" cy="262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55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15356</TotalTime>
  <Words>255</Words>
  <Application>Microsoft Office PowerPoint</Application>
  <PresentationFormat>On-screen Show (4:3)</PresentationFormat>
  <Paragraphs>71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753</cp:revision>
  <cp:lastPrinted>2017-10-16T03:48:41Z</cp:lastPrinted>
  <dcterms:created xsi:type="dcterms:W3CDTF">2012-01-10T18:32:24Z</dcterms:created>
  <dcterms:modified xsi:type="dcterms:W3CDTF">2017-10-16T13:52:29Z</dcterms:modified>
</cp:coreProperties>
</file>