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82" r:id="rId4"/>
    <p:sldId id="384" r:id="rId5"/>
    <p:sldId id="385" r:id="rId6"/>
    <p:sldId id="386" r:id="rId7"/>
    <p:sldId id="398" r:id="rId8"/>
    <p:sldId id="383" r:id="rId9"/>
    <p:sldId id="387" r:id="rId10"/>
    <p:sldId id="399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5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3.wmf"/><Relationship Id="rId1" Type="http://schemas.openxmlformats.org/officeDocument/2006/relationships/image" Target="../media/image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9.wmf"/><Relationship Id="rId3" Type="http://schemas.openxmlformats.org/officeDocument/2006/relationships/image" Target="../media/image22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8.wmf"/><Relationship Id="rId5" Type="http://schemas.openxmlformats.org/officeDocument/2006/relationships/image" Target="../media/image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9-9:50 AM  MWF 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Sturm-</a:t>
            </a:r>
            <a:r>
              <a:rPr lang="en-US" sz="2400" b="1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Liouville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equations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Orthogonal function expansions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Green’s functions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49042"/>
              </p:ext>
            </p:extLst>
          </p:nvPr>
        </p:nvGraphicFramePr>
        <p:xfrm>
          <a:off x="2590800" y="2150311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5"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50311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6"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376631"/>
              </p:ext>
            </p:extLst>
          </p:nvPr>
        </p:nvGraphicFramePr>
        <p:xfrm>
          <a:off x="325437" y="3672916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7"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672916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solution methods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29911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90171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48"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49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50"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2" name="数式" r:id="rId3" imgW="3886200" imgH="1371600" progId="Equation.3">
                  <p:embed/>
                </p:oleObj>
              </mc:Choice>
              <mc:Fallback>
                <p:oleObj name="数式" r:id="rId3" imgW="38862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8792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6"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7" name="数式" r:id="rId5" imgW="3530520" imgH="1104840" progId="Equation.3">
                  <p:embed/>
                </p:oleObj>
              </mc:Choice>
              <mc:Fallback>
                <p:oleObj name="数式" r:id="rId5" imgW="353052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3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0"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1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4" name="数式" r:id="rId3" imgW="3517560" imgH="2793960" progId="Equation.3">
                  <p:embed/>
                </p:oleObj>
              </mc:Choice>
              <mc:Fallback>
                <p:oleObj name="数式" r:id="rId3" imgW="3517560" imgH="2793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35566"/>
              </p:ext>
            </p:extLst>
          </p:nvPr>
        </p:nvGraphicFramePr>
        <p:xfrm>
          <a:off x="609600" y="461530"/>
          <a:ext cx="7375957" cy="5618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9" name="Equation" r:id="rId3" imgW="6806880" imgH="5168880" progId="Equation.DSMT4">
                  <p:embed/>
                </p:oleObj>
              </mc:Choice>
              <mc:Fallback>
                <p:oleObj name="Equation" r:id="rId3" imgW="6806880" imgH="5168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1530"/>
                        <a:ext cx="7375957" cy="5618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5638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(after some algebra)</a:t>
            </a:r>
          </a:p>
        </p:txBody>
      </p:sp>
    </p:spTree>
    <p:extLst>
      <p:ext uri="{BB962C8B-B14F-4D97-AF65-F5344CB8AC3E}">
        <p14:creationId xmlns:p14="http://schemas.microsoft.com/office/powerpoint/2010/main" val="8134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2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3" name="Equation" r:id="rId5" imgW="5181480" imgH="1917360" progId="Equation.DSMT4">
                  <p:embed/>
                </p:oleObj>
              </mc:Choice>
              <mc:Fallback>
                <p:oleObj name="Equation" r:id="rId5" imgW="51814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6"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7"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8"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1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10" name="Equation" r:id="rId3" imgW="5994360" imgH="1841400" progId="Equation.DSMT4">
                  <p:embed/>
                </p:oleObj>
              </mc:Choice>
              <mc:Fallback>
                <p:oleObj name="Equation" r:id="rId3" imgW="599436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11"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3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62" y="1066800"/>
            <a:ext cx="8742037" cy="495209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3962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762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Eigenvalues and </a:t>
            </a:r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of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769792"/>
              </p:ext>
            </p:extLst>
          </p:nvPr>
        </p:nvGraphicFramePr>
        <p:xfrm>
          <a:off x="330200" y="1277938"/>
          <a:ext cx="7653338" cy="190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12" name="Equation" r:id="rId3" imgW="3822480" imgH="952200" progId="Equation.DSMT4">
                  <p:embed/>
                </p:oleObj>
              </mc:Choice>
              <mc:Fallback>
                <p:oleObj name="Equation" r:id="rId3" imgW="38224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277938"/>
                        <a:ext cx="7653338" cy="190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13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9951"/>
              </p:ext>
            </p:extLst>
          </p:nvPr>
        </p:nvGraphicFramePr>
        <p:xfrm>
          <a:off x="484472" y="3581400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14" name="Equation" r:id="rId7" imgW="5727600" imgH="1663560" progId="Equation.DSMT4">
                  <p:embed/>
                </p:oleObj>
              </mc:Choice>
              <mc:Fallback>
                <p:oleObj name="Equation" r:id="rId7" imgW="57276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72" y="3581400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</a:t>
            </a:r>
            <a:r>
              <a:rPr lang="en-US" sz="2400" dirty="0" smtClean="0"/>
              <a:t>eigenvalues </a:t>
            </a:r>
            <a:r>
              <a:rPr lang="en-US" sz="2400" i="1" dirty="0" err="1" smtClean="0">
                <a:latin typeface="Symbol" panose="05050102010706020507" pitchFamily="18" charset="2"/>
              </a:rPr>
              <a:t>l</a:t>
            </a:r>
            <a:r>
              <a:rPr lang="en-US" sz="2400" i="1" baseline="-25000" dirty="0" err="1" smtClean="0"/>
              <a:t>n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 and </a:t>
            </a:r>
            <a:r>
              <a:rPr lang="en-US" sz="2400" dirty="0" err="1" smtClean="0"/>
              <a:t>eigenfunctions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(x)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>When </a:t>
            </a:r>
            <a:r>
              <a:rPr lang="en-US" sz="2400" dirty="0"/>
              <a:t>it is not </a:t>
            </a:r>
            <a:r>
              <a:rPr lang="en-US" sz="2400" dirty="0" smtClean="0"/>
              <a:t>possible to </a:t>
            </a:r>
            <a:r>
              <a:rPr lang="en-US" sz="2400" dirty="0"/>
              <a:t>find the ``exact'' functions, there are several powerful </a:t>
            </a:r>
            <a:r>
              <a:rPr lang="en-US" sz="2400" dirty="0" smtClean="0"/>
              <a:t>approximation techniques</a:t>
            </a:r>
            <a:r>
              <a:rPr lang="en-US" sz="2400" dirty="0"/>
              <a:t>.    For example, the lowest eigenvalue can be </a:t>
            </a:r>
            <a:r>
              <a:rPr lang="en-US" sz="2400" dirty="0" smtClean="0"/>
              <a:t>approximated by </a:t>
            </a:r>
            <a:r>
              <a:rPr lang="en-US" sz="2400" dirty="0"/>
              <a:t>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4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</a:t>
            </a:r>
            <a:r>
              <a:rPr lang="en-US" sz="2400" dirty="0" smtClean="0"/>
              <a:t>         is </a:t>
            </a:r>
            <a:r>
              <a:rPr lang="en-US" sz="2400" dirty="0"/>
              <a:t>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</a:t>
            </a:r>
            <a:r>
              <a:rPr lang="en-US" sz="2400" dirty="0" smtClean="0"/>
              <a:t>       can </a:t>
            </a:r>
            <a:r>
              <a:rPr lang="en-US" sz="2400" dirty="0"/>
              <a:t>in </a:t>
            </a:r>
            <a:r>
              <a:rPr lang="en-US" sz="2400" dirty="0" smtClean="0"/>
              <a:t>principle </a:t>
            </a:r>
            <a:r>
              <a:rPr lang="en-US" sz="2400" dirty="0"/>
              <a:t>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 smtClean="0"/>
              <a:t>eigenfunctions</a:t>
            </a:r>
            <a:r>
              <a:rPr lang="en-US" sz="2400" dirty="0" smtClean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</a:t>
            </a:r>
            <a:r>
              <a:rPr lang="en-US" sz="2400" i="1" dirty="0" smtClean="0"/>
              <a:t>):</a:t>
            </a:r>
          </a:p>
          <a:p>
            <a:r>
              <a:rPr lang="en-US" sz="2400" dirty="0" smtClean="0"/>
              <a:t>                                   where </a:t>
            </a:r>
            <a:r>
              <a:rPr lang="en-US" sz="2400" dirty="0"/>
              <a:t>the coefficients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 can </a:t>
            </a:r>
            <a:r>
              <a:rPr lang="en-US" sz="2400" dirty="0"/>
              <a:t>be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assumed </a:t>
            </a:r>
            <a:r>
              <a:rPr lang="en-US" sz="2400" dirty="0"/>
              <a:t>to be </a:t>
            </a:r>
            <a:r>
              <a:rPr lang="en-US" sz="2400" dirty="0" smtClean="0"/>
              <a:t>real.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5"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6"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7"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8" name="Equation" r:id="rId10" imgW="2539800" imgH="571320" progId="Equation.DSMT4">
                  <p:embed/>
                </p:oleObj>
              </mc:Choice>
              <mc:Fallback>
                <p:oleObj name="Equation" r:id="rId10" imgW="2539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Estimation of the lowest eigenvalue – continued:</a:t>
            </a:r>
          </a:p>
          <a:p>
            <a:endParaRPr lang="en-US" sz="2400" dirty="0" smtClean="0"/>
          </a:p>
          <a:p>
            <a:r>
              <a:rPr lang="en-US" sz="2400" dirty="0" smtClean="0"/>
              <a:t>From the </a:t>
            </a:r>
            <a:r>
              <a:rPr lang="en-US" sz="2400" dirty="0" err="1" smtClean="0"/>
              <a:t>eigenfunction</a:t>
            </a:r>
            <a:r>
              <a:rPr lang="en-US" sz="2400" dirty="0" smtClean="0"/>
              <a:t> </a:t>
            </a:r>
            <a:r>
              <a:rPr lang="en-US" sz="2400" dirty="0"/>
              <a:t>equation, we know that 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6"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7"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8"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9"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4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0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1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2" name="Equation" r:id="rId7" imgW="3593880" imgH="596880" progId="Equation.DSMT4">
                  <p:embed/>
                </p:oleObj>
              </mc:Choice>
              <mc:Fallback>
                <p:oleObj name="Equation" r:id="rId7" imgW="35938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3" name="Equation" r:id="rId9" imgW="5155920" imgH="965160" progId="Equation.DSMT4">
                  <p:embed/>
                </p:oleObj>
              </mc:Choice>
              <mc:Fallback>
                <p:oleObj name="Equation" r:id="rId9" imgW="515592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4" name="Equation" r:id="rId11" imgW="5587920" imgH="952200" progId="Equation.DSMT4">
                  <p:embed/>
                </p:oleObj>
              </mc:Choice>
              <mc:Fallback>
                <p:oleObj name="Equation" r:id="rId11" imgW="5587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338" y="3200400"/>
            <a:ext cx="6248400" cy="19804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1152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617388"/>
              </p:ext>
            </p:extLst>
          </p:nvPr>
        </p:nvGraphicFramePr>
        <p:xfrm>
          <a:off x="1244600" y="518081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2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4600" y="518081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3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264852"/>
              </p:ext>
            </p:extLst>
          </p:nvPr>
        </p:nvGraphicFramePr>
        <p:xfrm>
          <a:off x="1981200" y="2928938"/>
          <a:ext cx="518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4" name="Equation" r:id="rId8" imgW="5181480" imgH="723600" progId="Equation.DSMT4">
                  <p:embed/>
                </p:oleObj>
              </mc:Choice>
              <mc:Fallback>
                <p:oleObj name="Equation" r:id="rId8" imgW="51814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1200" y="2928938"/>
                        <a:ext cx="5181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828188"/>
              </p:ext>
            </p:extLst>
          </p:nvPr>
        </p:nvGraphicFramePr>
        <p:xfrm>
          <a:off x="571500" y="1928813"/>
          <a:ext cx="67262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5" name="Equation" r:id="rId10" imgW="6743520" imgH="1002960" progId="Equation.DSMT4">
                  <p:embed/>
                </p:oleObj>
              </mc:Choice>
              <mc:Fallback>
                <p:oleObj name="Equation" r:id="rId10" imgW="67435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1500" y="1928813"/>
                        <a:ext cx="6726238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591703"/>
              </p:ext>
            </p:extLst>
          </p:nvPr>
        </p:nvGraphicFramePr>
        <p:xfrm>
          <a:off x="243678" y="5389019"/>
          <a:ext cx="35210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6" name="Equation" r:id="rId12" imgW="2552400" imgH="571320" progId="Equation.DSMT4">
                  <p:embed/>
                </p:oleObj>
              </mc:Choice>
              <mc:Fallback>
                <p:oleObj name="Equation" r:id="rId12" imgW="25524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3678" y="5389019"/>
                        <a:ext cx="35210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682215"/>
              </p:ext>
            </p:extLst>
          </p:nvPr>
        </p:nvGraphicFramePr>
        <p:xfrm>
          <a:off x="3581400" y="5046476"/>
          <a:ext cx="1141576" cy="54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7" name="Equation" r:id="rId14" imgW="685800" imgH="330120" progId="Equation.DSMT4">
                  <p:embed/>
                </p:oleObj>
              </mc:Choice>
              <mc:Fallback>
                <p:oleObj name="Equation" r:id="rId14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81400" y="5046476"/>
                        <a:ext cx="1141576" cy="5496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17679"/>
              </p:ext>
            </p:extLst>
          </p:nvPr>
        </p:nvGraphicFramePr>
        <p:xfrm>
          <a:off x="4686300" y="5245100"/>
          <a:ext cx="4457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8" name="Equation" r:id="rId16" imgW="4457520" imgH="1231560" progId="Equation.DSMT4">
                  <p:embed/>
                </p:oleObj>
              </mc:Choice>
              <mc:Fallback>
                <p:oleObj name="Equation" r:id="rId16" imgW="445752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86300" y="5245100"/>
                        <a:ext cx="4457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6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“completeness” of set of </a:t>
            </a:r>
            <a:r>
              <a:rPr lang="en-US" sz="2400" dirty="0" err="1" smtClean="0">
                <a:latin typeface="+mj-lt"/>
              </a:rPr>
              <a:t>eigenfunctions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 smtClean="0"/>
              <a:t>h(x)</a:t>
            </a:r>
            <a:r>
              <a:rPr lang="en-US" sz="2400" dirty="0" smtClean="0"/>
              <a:t>, </a:t>
            </a:r>
            <a:r>
              <a:rPr lang="en-US" sz="2400" dirty="0"/>
              <a:t>defined within the </a:t>
            </a:r>
            <a:r>
              <a:rPr lang="en-US" sz="2400" dirty="0" smtClean="0"/>
              <a:t>interval </a:t>
            </a:r>
            <a:r>
              <a:rPr lang="en-US" sz="2400" i="1" dirty="0" smtClean="0"/>
              <a:t>a &lt; x &lt;b</a:t>
            </a:r>
            <a:r>
              <a:rPr lang="en-US" sz="2400" dirty="0" smtClean="0"/>
              <a:t>, </a:t>
            </a:r>
            <a:r>
              <a:rPr lang="en-US" sz="2400" dirty="0"/>
              <a:t>we can expand that function as a linear </a:t>
            </a:r>
            <a:r>
              <a:rPr lang="en-US" sz="2400" dirty="0" smtClean="0"/>
              <a:t>combination of </a:t>
            </a:r>
            <a:r>
              <a:rPr lang="en-US" sz="2400" dirty="0"/>
              <a:t>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</a:t>
            </a:r>
            <a:r>
              <a:rPr lang="en-US" sz="2400" i="1" dirty="0"/>
              <a:t>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0" name="Equation" r:id="rId3" imgW="3657600" imgH="1155600" progId="Equation.DSMT4">
                  <p:embed/>
                </p:oleObj>
              </mc:Choice>
              <mc:Fallback>
                <p:oleObj name="Equation" r:id="rId3" imgW="36576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(x)</a:t>
            </a:r>
            <a:r>
              <a:rPr lang="en-US" sz="2400" dirty="0"/>
              <a:t> </a:t>
            </a:r>
            <a:r>
              <a:rPr lang="en-US" sz="2400" dirty="0" smtClean="0"/>
              <a:t>form </a:t>
            </a:r>
            <a:r>
              <a:rPr lang="en-US" sz="2400" dirty="0"/>
              <a:t>a ``complete'' set in the sense of ``spanning'' the space </a:t>
            </a:r>
            <a:r>
              <a:rPr lang="en-US" sz="2400" dirty="0" smtClean="0"/>
              <a:t>of all </a:t>
            </a:r>
            <a:r>
              <a:rPr lang="en-US" sz="2400" dirty="0"/>
              <a:t>functions in the </a:t>
            </a:r>
            <a:r>
              <a:rPr lang="en-US" sz="2400" dirty="0" smtClean="0"/>
              <a:t>interval </a:t>
            </a:r>
          </a:p>
          <a:p>
            <a:r>
              <a:rPr lang="en-US" sz="2400" i="1" dirty="0" smtClean="0"/>
              <a:t>a </a:t>
            </a:r>
            <a:r>
              <a:rPr lang="en-US" sz="2400" i="1" dirty="0"/>
              <a:t>&lt; x &lt;</a:t>
            </a:r>
            <a:r>
              <a:rPr lang="en-US" sz="2400" i="1" dirty="0" smtClean="0"/>
              <a:t>b,</a:t>
            </a:r>
            <a:r>
              <a:rPr lang="en-US" sz="2400" dirty="0" smtClean="0"/>
              <a:t> as </a:t>
            </a:r>
            <a:r>
              <a:rPr lang="en-US" sz="2400" dirty="0"/>
              <a:t>summarized by </a:t>
            </a:r>
            <a:r>
              <a:rPr lang="en-US" sz="2400" dirty="0" smtClean="0"/>
              <a:t>the statement: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1" name="Equation" r:id="rId5" imgW="2882880" imgH="622080" progId="Equation.DSMT4">
                  <p:embed/>
                </p:oleObj>
              </mc:Choice>
              <mc:Fallback>
                <p:oleObj name="Equation" r:id="rId5" imgW="2882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73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23" name="Equation" r:id="rId3" imgW="5803560" imgH="952200" progId="Equation.DSMT4">
                  <p:embed/>
                </p:oleObj>
              </mc:Choice>
              <mc:Fallback>
                <p:oleObj name="Equation" r:id="rId3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solution methods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106639"/>
              </p:ext>
            </p:extLst>
          </p:nvPr>
        </p:nvGraphicFramePr>
        <p:xfrm>
          <a:off x="609600" y="2257425"/>
          <a:ext cx="6535737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24" name="Equation" r:id="rId5" imgW="4317840" imgH="2705040" progId="Equation.DSMT4">
                  <p:embed/>
                </p:oleObj>
              </mc:Choice>
              <mc:Fallback>
                <p:oleObj name="Equation" r:id="rId5" imgW="431784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57425"/>
                        <a:ext cx="6535737" cy="409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8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14052</TotalTime>
  <Words>496</Words>
  <Application>Microsoft Office PowerPoint</Application>
  <PresentationFormat>On-screen Show (4:3)</PresentationFormat>
  <Paragraphs>96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683</cp:revision>
  <cp:lastPrinted>2017-10-23T01:04:37Z</cp:lastPrinted>
  <dcterms:created xsi:type="dcterms:W3CDTF">2012-01-10T18:32:24Z</dcterms:created>
  <dcterms:modified xsi:type="dcterms:W3CDTF">2017-10-23T01:05:20Z</dcterms:modified>
</cp:coreProperties>
</file>