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452" r:id="rId3"/>
    <p:sldId id="354" r:id="rId4"/>
    <p:sldId id="392" r:id="rId5"/>
    <p:sldId id="393" r:id="rId6"/>
    <p:sldId id="394" r:id="rId7"/>
    <p:sldId id="395" r:id="rId8"/>
    <p:sldId id="396" r:id="rId9"/>
    <p:sldId id="449" r:id="rId10"/>
    <p:sldId id="450" r:id="rId11"/>
    <p:sldId id="451" r:id="rId12"/>
    <p:sldId id="400" r:id="rId13"/>
    <p:sldId id="448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1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1951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29: </a:t>
            </a:r>
            <a:r>
              <a:rPr lang="en-US" sz="3200" b="1" dirty="0" smtClean="0"/>
              <a:t>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Wave </a:t>
            </a:r>
            <a:r>
              <a:rPr lang="en-US" sz="3200" b="1" dirty="0">
                <a:solidFill>
                  <a:schemeClr val="folHlink"/>
                </a:solidFill>
              </a:rPr>
              <a:t>equation for </a:t>
            </a:r>
            <a:r>
              <a:rPr lang="en-US" sz="3200" b="1" dirty="0" smtClean="0">
                <a:solidFill>
                  <a:schemeClr val="folHlink"/>
                </a:solidFill>
              </a:rPr>
              <a:t>sound in linear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Wave equations for sound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Speed of sound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Standing wave solutions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3482"/>
              </p:ext>
            </p:extLst>
          </p:nvPr>
        </p:nvGraphicFramePr>
        <p:xfrm>
          <a:off x="673100" y="381000"/>
          <a:ext cx="74628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8" name="数式" r:id="rId3" imgW="3035160" imgH="660240" progId="Equation.3">
                  <p:embed/>
                </p:oleObj>
              </mc:Choice>
              <mc:Fallback>
                <p:oleObj name="数式" r:id="rId3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81000"/>
                        <a:ext cx="74628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45691"/>
              </p:ext>
            </p:extLst>
          </p:nvPr>
        </p:nvGraphicFramePr>
        <p:xfrm>
          <a:off x="152400" y="2174875"/>
          <a:ext cx="87122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9" name="数式" r:id="rId5" imgW="3543120" imgH="1625400" progId="Equation.3">
                  <p:embed/>
                </p:oleObj>
              </mc:Choice>
              <mc:Fallback>
                <p:oleObj name="数式" r:id="rId5" imgW="354312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74875"/>
                        <a:ext cx="87122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01919"/>
              </p:ext>
            </p:extLst>
          </p:nvPr>
        </p:nvGraphicFramePr>
        <p:xfrm>
          <a:off x="420688" y="155575"/>
          <a:ext cx="6132512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2" name="数式" r:id="rId3" imgW="2679480" imgH="1447560" progId="Equation.3">
                  <p:embed/>
                </p:oleObj>
              </mc:Choice>
              <mc:Fallback>
                <p:oleObj name="数式" r:id="rId3" imgW="26794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55575"/>
                        <a:ext cx="6132512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07980"/>
              </p:ext>
            </p:extLst>
          </p:nvPr>
        </p:nvGraphicFramePr>
        <p:xfrm>
          <a:off x="457200" y="3763892"/>
          <a:ext cx="6553200" cy="277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3" name="Equation" r:id="rId5" imgW="3949560" imgH="1739880" progId="Equation.DSMT4">
                  <p:embed/>
                </p:oleObj>
              </mc:Choice>
              <mc:Fallback>
                <p:oleObj name="Equation" r:id="rId5" imgW="39495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63892"/>
                        <a:ext cx="6553200" cy="2775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89457"/>
              </p:ext>
            </p:extLst>
          </p:nvPr>
        </p:nvGraphicFramePr>
        <p:xfrm>
          <a:off x="742388" y="533400"/>
          <a:ext cx="6877612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3" name="Equation" r:id="rId3" imgW="4775040" imgH="3263760" progId="Equation.DSMT4">
                  <p:embed/>
                </p:oleObj>
              </mc:Choice>
              <mc:Fallback>
                <p:oleObj name="Equation" r:id="rId3" imgW="4775040" imgH="326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88" y="533400"/>
                        <a:ext cx="6877612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1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12612"/>
              </p:ext>
            </p:extLst>
          </p:nvPr>
        </p:nvGraphicFramePr>
        <p:xfrm>
          <a:off x="533400" y="3668712"/>
          <a:ext cx="7778825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2" name="Equation" r:id="rId5" imgW="5371920" imgH="1930320" progId="Equation.DSMT4">
                  <p:embed/>
                </p:oleObj>
              </mc:Choice>
              <mc:Fallback>
                <p:oleObj name="Equation" r:id="rId5" imgW="537192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68712"/>
                        <a:ext cx="7778825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3" name="数式" r:id="rId7" imgW="1498320" imgH="1066680" progId="Equation.3">
                  <p:embed/>
                </p:oleObj>
              </mc:Choice>
              <mc:Fallback>
                <p:oleObj name="数式" r:id="rId7" imgW="14983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0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harmonic standing waves in a pipe</a:t>
            </a:r>
          </a:p>
        </p:txBody>
      </p:sp>
      <p:sp>
        <p:nvSpPr>
          <p:cNvPr id="6" name="Can 5"/>
          <p:cNvSpPr/>
          <p:nvPr/>
        </p:nvSpPr>
        <p:spPr>
          <a:xfrm>
            <a:off x="1447800" y="1524000"/>
            <a:ext cx="914400" cy="3124200"/>
          </a:xfrm>
          <a:prstGeom prst="can">
            <a:avLst>
              <a:gd name="adj" fmla="val 431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914400" y="1752600"/>
            <a:ext cx="4572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7526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3404"/>
              </p:ext>
            </p:extLst>
          </p:nvPr>
        </p:nvGraphicFramePr>
        <p:xfrm>
          <a:off x="3124200" y="1447800"/>
          <a:ext cx="3505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6" name="数式" r:id="rId3" imgW="1104840" imgH="419040" progId="Equation.3">
                  <p:embed/>
                </p:oleObj>
              </mc:Choice>
              <mc:Fallback>
                <p:oleObj name="数式" r:id="rId3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5052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16324"/>
              </p:ext>
            </p:extLst>
          </p:nvPr>
        </p:nvGraphicFramePr>
        <p:xfrm>
          <a:off x="3200400" y="3581400"/>
          <a:ext cx="56848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7" name="数式" r:id="rId5" imgW="2311200" imgH="850680" progId="Equation.3">
                  <p:embed/>
                </p:oleObj>
              </mc:Choice>
              <mc:Fallback>
                <p:oleObj name="数式" r:id="rId5" imgW="23112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56848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845872"/>
              </p:ext>
            </p:extLst>
          </p:nvPr>
        </p:nvGraphicFramePr>
        <p:xfrm>
          <a:off x="152400" y="1955083"/>
          <a:ext cx="8891116" cy="36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0" name="数式" r:id="rId3" imgW="3327120" imgH="1396800" progId="Equation.3">
                  <p:embed/>
                </p:oleObj>
              </mc:Choice>
              <mc:Fallback>
                <p:oleObj name="数式" r:id="rId3" imgW="33271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083"/>
                        <a:ext cx="8891116" cy="36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3880"/>
              </p:ext>
            </p:extLst>
          </p:nvPr>
        </p:nvGraphicFramePr>
        <p:xfrm>
          <a:off x="609600" y="304800"/>
          <a:ext cx="7697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1" name="数式" r:id="rId5" imgW="2425680" imgH="419040" progId="Equation.3">
                  <p:embed/>
                </p:oleObj>
              </mc:Choice>
              <mc:Fallback>
                <p:oleObj name="数式" r:id="rId5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7697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8199"/>
              </p:ext>
            </p:extLst>
          </p:nvPr>
        </p:nvGraphicFramePr>
        <p:xfrm>
          <a:off x="0" y="228600"/>
          <a:ext cx="89169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0" name="数式" r:id="rId3" imgW="2882880" imgH="482400" progId="Equation.3">
                  <p:embed/>
                </p:oleObj>
              </mc:Choice>
              <mc:Fallback>
                <p:oleObj name="数式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9169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3984"/>
              </p:ext>
            </p:extLst>
          </p:nvPr>
        </p:nvGraphicFramePr>
        <p:xfrm>
          <a:off x="304800" y="1905000"/>
          <a:ext cx="62055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1" name="数式" r:id="rId5" imgW="2006280" imgH="228600" progId="Equation.3">
                  <p:embed/>
                </p:oleObj>
              </mc:Choice>
              <mc:Fallback>
                <p:oleObj name="数式" r:id="rId5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62055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54514"/>
              </p:ext>
            </p:extLst>
          </p:nvPr>
        </p:nvGraphicFramePr>
        <p:xfrm>
          <a:off x="93663" y="2819400"/>
          <a:ext cx="9112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2" name="数式" r:id="rId7" imgW="2946240" imgH="228600" progId="Equation.3">
                  <p:embed/>
                </p:oleObj>
              </mc:Choice>
              <mc:Fallback>
                <p:oleObj name="数式" r:id="rId7" imgW="294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19400"/>
                        <a:ext cx="9112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8412"/>
              </p:ext>
            </p:extLst>
          </p:nvPr>
        </p:nvGraphicFramePr>
        <p:xfrm>
          <a:off x="119063" y="3570288"/>
          <a:ext cx="8089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3" name="数式" r:id="rId9" imgW="2616120" imgH="228600" progId="Equation.3">
                  <p:embed/>
                </p:oleObj>
              </mc:Choice>
              <mc:Fallback>
                <p:oleObj name="数式" r:id="rId9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70288"/>
                        <a:ext cx="8089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60773"/>
              </p:ext>
            </p:extLst>
          </p:nvPr>
        </p:nvGraphicFramePr>
        <p:xfrm>
          <a:off x="304800" y="4495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24" name="数式" r:id="rId11" imgW="2286000" imgH="482400" progId="Equation.3">
                  <p:embed/>
                </p:oleObj>
              </mc:Choice>
              <mc:Fallback>
                <p:oleObj name="数式" r:id="rId11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7744"/>
              </p:ext>
            </p:extLst>
          </p:nvPr>
        </p:nvGraphicFramePr>
        <p:xfrm>
          <a:off x="152400" y="2133600"/>
          <a:ext cx="88488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8" name="数式" r:id="rId3" imgW="3454200" imgH="1600200" progId="Equation.3">
                  <p:embed/>
                </p:oleObj>
              </mc:Choice>
              <mc:Fallback>
                <p:oleObj name="数式" r:id="rId3" imgW="34542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488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0562"/>
              </p:ext>
            </p:extLst>
          </p:nvPr>
        </p:nvGraphicFramePr>
        <p:xfrm>
          <a:off x="228600" y="304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9" name="数式" r:id="rId5" imgW="2286000" imgH="482400" progId="Equation.3">
                  <p:embed/>
                </p:oleObj>
              </mc:Choice>
              <mc:Fallback>
                <p:oleObj name="数式" r:id="rId5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81872"/>
              </p:ext>
            </p:extLst>
          </p:nvPr>
        </p:nvGraphicFramePr>
        <p:xfrm>
          <a:off x="228600" y="228600"/>
          <a:ext cx="4164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0" name="数式" r:id="rId4" imgW="1625400" imgH="228600" progId="Equation.3">
                  <p:embed/>
                </p:oleObj>
              </mc:Choice>
              <mc:Fallback>
                <p:oleObj name="数式" r:id="rId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164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307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4145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379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5065"/>
            <a:ext cx="6076950" cy="3810000"/>
            <a:chOff x="914400" y="1752600"/>
            <a:chExt cx="6076950" cy="3810000"/>
          </a:xfrm>
        </p:grpSpPr>
        <p:pic>
          <p:nvPicPr>
            <p:cNvPr id="3215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6076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3729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752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m=2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7305"/>
              </p:ext>
            </p:extLst>
          </p:nvPr>
        </p:nvGraphicFramePr>
        <p:xfrm>
          <a:off x="304800" y="152400"/>
          <a:ext cx="60515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4" name="数式" r:id="rId4" imgW="2361960" imgH="393480" progId="Equation.3">
                  <p:embed/>
                </p:oleObj>
              </mc:Choice>
              <mc:Fallback>
                <p:oleObj name="数式" r:id="rId4" imgW="236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0515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Zeros of derivatives:  m=0:  0.00000, 3.83171, 7.01559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m=1:  1.84118, 5.33144, 8.53632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m=2:  3.05424, 6.70613, 9.96947</a:t>
            </a:r>
          </a:p>
        </p:txBody>
      </p:sp>
    </p:spTree>
    <p:extLst>
      <p:ext uri="{BB962C8B-B14F-4D97-AF65-F5344CB8AC3E}">
        <p14:creationId xmlns:p14="http://schemas.microsoft.com/office/powerpoint/2010/main" val="2688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99" y="990600"/>
            <a:ext cx="9144000" cy="49946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800" y="2438400"/>
            <a:ext cx="2743200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condition for z=0, z=L: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0655"/>
              </p:ext>
            </p:extLst>
          </p:nvPr>
        </p:nvGraphicFramePr>
        <p:xfrm>
          <a:off x="381001" y="1066800"/>
          <a:ext cx="5867399" cy="24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0" name="数式" r:id="rId3" imgW="2514600" imgH="1054080" progId="Equation.3">
                  <p:embed/>
                </p:oleObj>
              </mc:Choice>
              <mc:Fallback>
                <p:oleObj name="数式" r:id="rId3" imgW="25146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66800"/>
                        <a:ext cx="5867399" cy="24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4642"/>
              </p:ext>
            </p:extLst>
          </p:nvPr>
        </p:nvGraphicFramePr>
        <p:xfrm>
          <a:off x="501650" y="3657600"/>
          <a:ext cx="5321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数式" r:id="rId5" imgW="2108160" imgH="1155600" progId="Equation.3">
                  <p:embed/>
                </p:oleObj>
              </mc:Choice>
              <mc:Fallback>
                <p:oleObj name="数式" r:id="rId5" imgW="21081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57600"/>
                        <a:ext cx="5321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38284"/>
              </p:ext>
            </p:extLst>
          </p:nvPr>
        </p:nvGraphicFramePr>
        <p:xfrm>
          <a:off x="911225" y="990600"/>
          <a:ext cx="78549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2" name="数式" r:id="rId3" imgW="3111480" imgH="1028520" progId="Equation.3">
                  <p:embed/>
                </p:oleObj>
              </mc:Choice>
              <mc:Fallback>
                <p:oleObj name="数式" r:id="rId3" imgW="311148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990600"/>
                        <a:ext cx="78549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4780"/>
              </p:ext>
            </p:extLst>
          </p:nvPr>
        </p:nvGraphicFramePr>
        <p:xfrm>
          <a:off x="1036637" y="1295400"/>
          <a:ext cx="696436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8" name="数式" r:id="rId3" imgW="2984400" imgH="1054080" progId="Equation.3">
                  <p:embed/>
                </p:oleObj>
              </mc:Choice>
              <mc:Fallback>
                <p:oleObj name="数式" r:id="rId3" imgW="29844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1295400"/>
                        <a:ext cx="696436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boundary condition for z=0, z=L: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9542"/>
              </p:ext>
            </p:extLst>
          </p:nvPr>
        </p:nvGraphicFramePr>
        <p:xfrm>
          <a:off x="1219200" y="4267200"/>
          <a:ext cx="46164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9" name="数式" r:id="rId5" imgW="1828800" imgH="507960" progId="Equation.3">
                  <p:embed/>
                </p:oleObj>
              </mc:Choice>
              <mc:Fallback>
                <p:oleObj name="数式" r:id="rId5" imgW="1828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46164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2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3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3886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4" y="1143000"/>
            <a:ext cx="8570305" cy="49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5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fluid equations to the case of air in equilibrium plus small perturbation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62666"/>
              </p:ext>
            </p:extLst>
          </p:nvPr>
        </p:nvGraphicFramePr>
        <p:xfrm>
          <a:off x="838200" y="1371600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1" name="数式" r:id="rId3" imgW="2450880" imgH="1054080" progId="Equation.3">
                  <p:embed/>
                </p:oleObj>
              </mc:Choice>
              <mc:Fallback>
                <p:oleObj name="数式" r:id="rId3" imgW="24508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01156"/>
              </p:ext>
            </p:extLst>
          </p:nvPr>
        </p:nvGraphicFramePr>
        <p:xfrm>
          <a:off x="1073150" y="3759200"/>
          <a:ext cx="26606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2" name="数式" r:id="rId5" imgW="1143000" imgH="1143000" progId="Equation.3">
                  <p:embed/>
                </p:oleObj>
              </mc:Choice>
              <mc:Fallback>
                <p:oleObj name="数式" r:id="rId5" imgW="1143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759200"/>
                        <a:ext cx="26606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44517"/>
              </p:ext>
            </p:extLst>
          </p:nvPr>
        </p:nvGraphicFramePr>
        <p:xfrm>
          <a:off x="152400" y="304800"/>
          <a:ext cx="88757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2" name="数式" r:id="rId3" imgW="3606480" imgH="1054080" progId="Equation.3">
                  <p:embed/>
                </p:oleObj>
              </mc:Choice>
              <mc:Fallback>
                <p:oleObj name="数式" r:id="rId3" imgW="36064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757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18644"/>
              </p:ext>
            </p:extLst>
          </p:nvPr>
        </p:nvGraphicFramePr>
        <p:xfrm>
          <a:off x="533400" y="3217863"/>
          <a:ext cx="631190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3" name="数式" r:id="rId5" imgW="2565360" imgH="1346040" progId="Equation.3">
                  <p:embed/>
                </p:oleObj>
              </mc:Choice>
              <mc:Fallback>
                <p:oleObj name="数式" r:id="rId5" imgW="25653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17863"/>
                        <a:ext cx="6311900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5181600"/>
            <a:ext cx="28194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94131"/>
              </p:ext>
            </p:extLst>
          </p:nvPr>
        </p:nvGraphicFramePr>
        <p:xfrm>
          <a:off x="228600" y="228600"/>
          <a:ext cx="8723312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8" name="数式" r:id="rId3" imgW="3886200" imgH="1168200" progId="Equation.3">
                  <p:embed/>
                </p:oleObj>
              </mc:Choice>
              <mc:Fallback>
                <p:oleObj name="数式" r:id="rId3" imgW="388620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23312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0867"/>
              </p:ext>
            </p:extLst>
          </p:nvPr>
        </p:nvGraphicFramePr>
        <p:xfrm>
          <a:off x="619125" y="2822575"/>
          <a:ext cx="76866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9" name="数式" r:id="rId5" imgW="3124080" imgH="1384200" progId="Equation.3">
                  <p:embed/>
                </p:oleObj>
              </mc:Choice>
              <mc:Fallback>
                <p:oleObj name="数式" r:id="rId5" imgW="312408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822575"/>
                        <a:ext cx="76866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6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7" name="数式" r:id="rId5" imgW="1498320" imgH="1066680" progId="Equation.3">
                  <p:embed/>
                </p:oleObj>
              </mc:Choice>
              <mc:Fallback>
                <p:oleObj name="数式" r:id="rId5" imgW="149832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wave velocity in an ideal gas: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5751"/>
              </p:ext>
            </p:extLst>
          </p:nvPr>
        </p:nvGraphicFramePr>
        <p:xfrm>
          <a:off x="1316038" y="1066800"/>
          <a:ext cx="1779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6" name="数式" r:id="rId3" imgW="723600" imgH="469800" progId="Equation.3">
                  <p:embed/>
                </p:oleObj>
              </mc:Choice>
              <mc:Fallback>
                <p:oleObj name="数式" r:id="rId3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066800"/>
                        <a:ext cx="17795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24160"/>
              </p:ext>
            </p:extLst>
          </p:nvPr>
        </p:nvGraphicFramePr>
        <p:xfrm>
          <a:off x="985043" y="2229153"/>
          <a:ext cx="6488113" cy="424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7" name="Equation" r:id="rId5" imgW="3454200" imgH="2349360" progId="Equation.DSMT4">
                  <p:embed/>
                </p:oleObj>
              </mc:Choice>
              <mc:Fallback>
                <p:oleObj name="Equation" r:id="rId5" imgW="3454200" imgH="234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43" y="2229153"/>
                        <a:ext cx="6488113" cy="4242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>
            <a:off x="3244065" y="1948648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17307" y="183211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adiabatic conditions</a:t>
            </a:r>
          </a:p>
        </p:txBody>
      </p:sp>
    </p:spTree>
    <p:extLst>
      <p:ext uri="{BB962C8B-B14F-4D97-AF65-F5344CB8AC3E}">
        <p14:creationId xmlns:p14="http://schemas.microsoft.com/office/powerpoint/2010/main" val="35353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11/08/2017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30307"/>
              </p:ext>
            </p:extLst>
          </p:nvPr>
        </p:nvGraphicFramePr>
        <p:xfrm>
          <a:off x="762000" y="1930400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4" name="数式" r:id="rId3" imgW="2971800" imgH="2095200" progId="Equation.3">
                  <p:embed/>
                </p:oleObj>
              </mc:Choice>
              <mc:Fallback>
                <p:oleObj name="数式" r:id="rId3" imgW="2971800" imgH="209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30400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2991"/>
              </p:ext>
            </p:extLst>
          </p:nvPr>
        </p:nvGraphicFramePr>
        <p:xfrm>
          <a:off x="762000" y="381000"/>
          <a:ext cx="63071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5" name="数式" r:id="rId5" imgW="2565360" imgH="660240" progId="Equation.3">
                  <p:embed/>
                </p:oleObj>
              </mc:Choice>
              <mc:Fallback>
                <p:oleObj name="数式" r:id="rId5" imgW="2565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3071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18094</TotalTime>
  <Words>337</Words>
  <Application>Microsoft Office PowerPoint</Application>
  <PresentationFormat>On-screen Show (4:3)</PresentationFormat>
  <Paragraphs>98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865</cp:revision>
  <cp:lastPrinted>2017-11-07T20:27:19Z</cp:lastPrinted>
  <dcterms:created xsi:type="dcterms:W3CDTF">2012-01-10T18:32:24Z</dcterms:created>
  <dcterms:modified xsi:type="dcterms:W3CDTF">2017-11-07T20:36:14Z</dcterms:modified>
</cp:coreProperties>
</file>