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54" r:id="rId3"/>
    <p:sldId id="375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92" r:id="rId17"/>
    <p:sldId id="389" r:id="rId18"/>
    <p:sldId id="390" r:id="rId19"/>
    <p:sldId id="394" r:id="rId20"/>
    <p:sldId id="391" r:id="rId21"/>
    <p:sldId id="37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7E838B-28B6-40D0-A842-90B9C4138E5F}">
          <p14:sldIdLst>
            <p14:sldId id="296"/>
            <p14:sldId id="354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92"/>
            <p14:sldId id="389"/>
            <p14:sldId id="390"/>
            <p14:sldId id="394"/>
            <p14:sldId id="391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4" d="100"/>
          <a:sy n="54" d="100"/>
        </p:scale>
        <p:origin x="11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www.ma.hw.ac.uk/soliton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9-9:50 </a:t>
            </a:r>
            <a:r>
              <a:rPr lang="en-US" sz="3200" b="1" dirty="0" smtClean="0"/>
              <a:t>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-- Non-linear contributions and </a:t>
            </a:r>
            <a:r>
              <a:rPr lang="en-US" sz="3200" b="1" dirty="0" err="1" smtClean="0">
                <a:solidFill>
                  <a:schemeClr val="folHlink"/>
                </a:solidFill>
              </a:rPr>
              <a:t>soliton</a:t>
            </a:r>
            <a:r>
              <a:rPr lang="en-US" sz="3200" b="1" dirty="0" smtClean="0">
                <a:solidFill>
                  <a:schemeClr val="folHlink"/>
                </a:solidFill>
              </a:rPr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linearized equations and their solutions: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Bernoulli equations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731388"/>
              </p:ext>
            </p:extLst>
          </p:nvPr>
        </p:nvGraphicFramePr>
        <p:xfrm>
          <a:off x="1600200" y="1171748"/>
          <a:ext cx="5067300" cy="225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95" name="Equation" r:id="rId3" imgW="4190760" imgH="1866600" progId="Equation.DSMT4">
                  <p:embed/>
                </p:oleObj>
              </mc:Choice>
              <mc:Fallback>
                <p:oleObj name="Equation" r:id="rId3" imgW="419076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171748"/>
                        <a:ext cx="5067300" cy="225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340989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Taylor's expansion results to lowest order</a:t>
            </a:r>
            <a:endParaRPr lang="en-US" sz="20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67971"/>
              </p:ext>
            </p:extLst>
          </p:nvPr>
        </p:nvGraphicFramePr>
        <p:xfrm>
          <a:off x="1516063" y="3814763"/>
          <a:ext cx="6953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96" name="Equation" r:id="rId5" imgW="5486400" imgH="596880" progId="Equation.DSMT4">
                  <p:embed/>
                </p:oleObj>
              </mc:Choice>
              <mc:Fallback>
                <p:oleObj name="Equation" r:id="rId5" imgW="54864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6063" y="3814763"/>
                        <a:ext cx="6953250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84160"/>
              </p:ext>
            </p:extLst>
          </p:nvPr>
        </p:nvGraphicFramePr>
        <p:xfrm>
          <a:off x="1651000" y="4800599"/>
          <a:ext cx="5740400" cy="6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97" name="Equation" r:id="rId7" imgW="4902120" imgH="596880" progId="Equation.DSMT4">
                  <p:embed/>
                </p:oleObj>
              </mc:Choice>
              <mc:Fallback>
                <p:oleObj name="Equation" r:id="rId7" imgW="4902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1000" y="4800599"/>
                        <a:ext cx="5740400" cy="6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non-linear equations -- </a:t>
            </a:r>
            <a:r>
              <a:rPr lang="en-US" sz="2400" dirty="0" smtClean="0"/>
              <a:t>keeping </a:t>
            </a:r>
            <a:r>
              <a:rPr lang="en-US" sz="2400" dirty="0"/>
              <a:t>the lowest order nonlinear terms and include up </a:t>
            </a:r>
            <a:r>
              <a:rPr lang="en-US" sz="2400" dirty="0" smtClean="0"/>
              <a:t>to 4th </a:t>
            </a:r>
            <a:r>
              <a:rPr lang="en-US" sz="2400" dirty="0"/>
              <a:t>order derivatives in the linear terms.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72683"/>
              </p:ext>
            </p:extLst>
          </p:nvPr>
        </p:nvGraphicFramePr>
        <p:xfrm>
          <a:off x="4521355" y="1143000"/>
          <a:ext cx="317484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8" name="Equation" r:id="rId3" imgW="2108160" imgH="266400" progId="Equation.DSMT4">
                  <p:embed/>
                </p:oleObj>
              </mc:Choice>
              <mc:Fallback>
                <p:oleObj name="Equation" r:id="rId3" imgW="2108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1355" y="1143000"/>
                        <a:ext cx="317484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71381"/>
              </p:ext>
            </p:extLst>
          </p:nvPr>
        </p:nvGraphicFramePr>
        <p:xfrm>
          <a:off x="438150" y="1752600"/>
          <a:ext cx="84328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9" name="Equation" r:id="rId5" imgW="6527520" imgH="1866600" progId="Equation.DSMT4">
                  <p:embed/>
                </p:oleObj>
              </mc:Choice>
              <mc:Fallback>
                <p:oleObj name="Equation" r:id="rId5" imgW="652752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" y="1752600"/>
                        <a:ext cx="8432800" cy="241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90290"/>
              </p:ext>
            </p:extLst>
          </p:nvPr>
        </p:nvGraphicFramePr>
        <p:xfrm>
          <a:off x="438150" y="4178190"/>
          <a:ext cx="6570921" cy="139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20" name="Equation" r:id="rId7" imgW="4597200" imgH="977760" progId="Equation.DSMT4">
                  <p:embed/>
                </p:oleObj>
              </mc:Choice>
              <mc:Fallback>
                <p:oleObj name="Equation" r:id="rId7" imgW="459720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150" y="4178190"/>
                        <a:ext cx="6570921" cy="1397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5130" y="5590049"/>
            <a:ext cx="817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expressions keep the lowest order nonlinear terms and include up </a:t>
            </a:r>
            <a:r>
              <a:rPr lang="en-US" sz="2400" dirty="0" smtClean="0"/>
              <a:t>to 4th </a:t>
            </a:r>
            <a:r>
              <a:rPr lang="en-US" sz="2400" dirty="0"/>
              <a:t>order derivatives in the linear terms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2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64570"/>
              </p:ext>
            </p:extLst>
          </p:nvPr>
        </p:nvGraphicFramePr>
        <p:xfrm>
          <a:off x="330200" y="152400"/>
          <a:ext cx="6832600" cy="166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21" name="Equation" r:id="rId3" imgW="5587920" imgH="1358640" progId="Equation.DSMT4">
                  <p:embed/>
                </p:oleObj>
              </mc:Choice>
              <mc:Fallback>
                <p:oleObj name="Equation" r:id="rId3" imgW="55879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152400"/>
                        <a:ext cx="6832600" cy="1661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7665"/>
              </p:ext>
            </p:extLst>
          </p:nvPr>
        </p:nvGraphicFramePr>
        <p:xfrm>
          <a:off x="492641" y="2057400"/>
          <a:ext cx="636535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22" name="Equation" r:id="rId5" imgW="4686120" imgH="622080" progId="Equation.DSMT4">
                  <p:embed/>
                </p:oleObj>
              </mc:Choice>
              <mc:Fallback>
                <p:oleObj name="Equation" r:id="rId5" imgW="4686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641" y="2057400"/>
                        <a:ext cx="636535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41220"/>
              </p:ext>
            </p:extLst>
          </p:nvPr>
        </p:nvGraphicFramePr>
        <p:xfrm>
          <a:off x="462515" y="3810000"/>
          <a:ext cx="6650666" cy="197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23" name="Equation" r:id="rId7" imgW="4584600" imgH="1358640" progId="Equation.DSMT4">
                  <p:embed/>
                </p:oleObj>
              </mc:Choice>
              <mc:Fallback>
                <p:oleObj name="Equation" r:id="rId7" imgW="458460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515" y="3810000"/>
                        <a:ext cx="6650666" cy="197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641" y="2979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that the wave </a:t>
            </a:r>
            <a:r>
              <a:rPr lang="en-US" sz="2400" dirty="0" smtClean="0"/>
              <a:t>“speed”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will be consistently determined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239000" y="457200"/>
            <a:ext cx="1066800" cy="41148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7391400" y="1447800"/>
            <a:ext cx="1066800" cy="4114800"/>
          </a:xfrm>
          <a:prstGeom prst="curved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Integrating and re-arranging coupled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38891"/>
              </p:ext>
            </p:extLst>
          </p:nvPr>
        </p:nvGraphicFramePr>
        <p:xfrm>
          <a:off x="1447800" y="914400"/>
          <a:ext cx="695099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43" name="Equation" r:id="rId3" imgW="5257800" imgH="2997000" progId="Equation.DSMT4">
                  <p:embed/>
                </p:oleObj>
              </mc:Choice>
              <mc:Fallback>
                <p:oleObj name="Equation" r:id="rId3" imgW="5257800" imgH="29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914400"/>
                        <a:ext cx="695099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4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Integrating and re-arranging coupled equations – continued --</a:t>
            </a:r>
          </a:p>
          <a:p>
            <a:pPr algn="ctr"/>
            <a:r>
              <a:rPr lang="en-US" sz="2400" dirty="0" smtClean="0">
                <a:latin typeface="+mj-lt"/>
              </a:rPr>
              <a:t>Expressing modified surface velocity equation in terms of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(u):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73871"/>
              </p:ext>
            </p:extLst>
          </p:nvPr>
        </p:nvGraphicFramePr>
        <p:xfrm>
          <a:off x="1143000" y="5025965"/>
          <a:ext cx="3317221" cy="60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6" name="Equation" r:id="rId3" imgW="1815840" imgH="330120" progId="Equation.DSMT4">
                  <p:embed/>
                </p:oleObj>
              </mc:Choice>
              <mc:Fallback>
                <p:oleObj name="Equation" r:id="rId3" imgW="1815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025965"/>
                        <a:ext cx="3317221" cy="603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02753"/>
              </p:ext>
            </p:extLst>
          </p:nvPr>
        </p:nvGraphicFramePr>
        <p:xfrm>
          <a:off x="776609" y="1059597"/>
          <a:ext cx="7590781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7" name="Equation" r:id="rId5" imgW="4572000" imgH="2070000" progId="Equation.DSMT4">
                  <p:embed/>
                </p:oleObj>
              </mc:Choice>
              <mc:Fallback>
                <p:oleObj name="Equation" r:id="rId5" imgW="45720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609" y="1059597"/>
                        <a:ext cx="7590781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9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Solution of the famous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/>
              <a:t>Vries</a:t>
            </a:r>
            <a:r>
              <a:rPr lang="en-US" sz="2400" dirty="0"/>
              <a:t> </a:t>
            </a:r>
            <a:r>
              <a:rPr lang="en-US" sz="2400" dirty="0" smtClean="0"/>
              <a:t>equation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Modified surface </a:t>
            </a:r>
            <a:r>
              <a:rPr lang="en-US" sz="2400" dirty="0" smtClean="0"/>
              <a:t>amplitude </a:t>
            </a:r>
            <a:r>
              <a:rPr lang="en-US" sz="2400" dirty="0"/>
              <a:t>equation in terms </a:t>
            </a:r>
            <a:r>
              <a:rPr lang="en-US" sz="2400" dirty="0" smtClean="0"/>
              <a:t>of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33337"/>
              </p:ext>
            </p:extLst>
          </p:nvPr>
        </p:nvGraphicFramePr>
        <p:xfrm>
          <a:off x="1847850" y="1852613"/>
          <a:ext cx="4076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6" name="Equation" r:id="rId3" imgW="4076640" imgH="634680" progId="Equation.DSMT4">
                  <p:embed/>
                </p:oleObj>
              </mc:Choice>
              <mc:Fallback>
                <p:oleObj name="Equation" r:id="rId3" imgW="4076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1852613"/>
                        <a:ext cx="4076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3048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83966"/>
              </p:ext>
            </p:extLst>
          </p:nvPr>
        </p:nvGraphicFramePr>
        <p:xfrm>
          <a:off x="1675161" y="35814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7" name="Equation" r:id="rId5" imgW="5117760" imgH="1485720" progId="Equation.DSMT4">
                  <p:embed/>
                </p:oleObj>
              </mc:Choice>
              <mc:Fallback>
                <p:oleObj name="Equation" r:id="rId5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5161" y="35814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7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758"/>
            <a:ext cx="9144000" cy="252248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2751"/>
              </p:ext>
            </p:extLst>
          </p:nvPr>
        </p:nvGraphicFramePr>
        <p:xfrm>
          <a:off x="838200" y="493023"/>
          <a:ext cx="621555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6" name="Equation" r:id="rId4" imgW="4025880" imgH="723600" progId="Equation.DSMT4">
                  <p:embed/>
                </p:oleObj>
              </mc:Choice>
              <mc:Fallback>
                <p:oleObj name="Equation" r:id="rId4" imgW="40258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93023"/>
                        <a:ext cx="6215556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4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Relationship </a:t>
            </a:r>
            <a:r>
              <a:rPr lang="en-US" sz="2400" dirty="0" smtClean="0"/>
              <a:t>to “standard” </a:t>
            </a:r>
            <a:r>
              <a:rPr lang="en-US" sz="2400" dirty="0"/>
              <a:t>form </a:t>
            </a:r>
            <a:r>
              <a:rPr lang="en-US" sz="2400" dirty="0" smtClean="0"/>
              <a:t>of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 smtClean="0"/>
              <a:t>Vries</a:t>
            </a:r>
            <a:r>
              <a:rPr lang="en-US" sz="2400" dirty="0" smtClean="0"/>
              <a:t> equation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08191"/>
              </p:ext>
            </p:extLst>
          </p:nvPr>
        </p:nvGraphicFramePr>
        <p:xfrm>
          <a:off x="952500" y="914400"/>
          <a:ext cx="5600700" cy="120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3" name="Equation" r:id="rId3" imgW="4647960" imgH="1002960" progId="Equation.DSMT4">
                  <p:embed/>
                </p:oleObj>
              </mc:Choice>
              <mc:Fallback>
                <p:oleObj name="Equation" r:id="rId3" imgW="46479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914400"/>
                        <a:ext cx="5600700" cy="120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7346"/>
              </p:ext>
            </p:extLst>
          </p:nvPr>
        </p:nvGraphicFramePr>
        <p:xfrm>
          <a:off x="952500" y="2697163"/>
          <a:ext cx="4755707" cy="126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4" name="Equation" r:id="rId5" imgW="3479760" imgH="927000" progId="Equation.DSMT4">
                  <p:embed/>
                </p:oleObj>
              </mc:Choice>
              <mc:Fallback>
                <p:oleObj name="Equation" r:id="rId5" imgW="34797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500" y="2697163"/>
                        <a:ext cx="4755707" cy="126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60694"/>
              </p:ext>
            </p:extLst>
          </p:nvPr>
        </p:nvGraphicFramePr>
        <p:xfrm>
          <a:off x="987942" y="4432589"/>
          <a:ext cx="4269858" cy="143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5" name="Equation" r:id="rId7" imgW="3136680" imgH="1054080" progId="Equation.DSMT4">
                  <p:embed/>
                </p:oleObj>
              </mc:Choice>
              <mc:Fallback>
                <p:oleObj name="Equation" r:id="rId7" imgW="313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7942" y="4432589"/>
                        <a:ext cx="4269858" cy="143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7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More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03707"/>
              </p:ext>
            </p:extLst>
          </p:nvPr>
        </p:nvGraphicFramePr>
        <p:xfrm>
          <a:off x="1143000" y="533400"/>
          <a:ext cx="6705600" cy="58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9" name="Equation" r:id="rId3" imgW="5270400" imgH="4559040" progId="Equation.DSMT4">
                  <p:embed/>
                </p:oleObj>
              </mc:Choice>
              <mc:Fallback>
                <p:oleObj name="Equation" r:id="rId3" imgW="5270400" imgH="455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33400"/>
                        <a:ext cx="6705600" cy="580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2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18590"/>
              </p:ext>
            </p:extLst>
          </p:nvPr>
        </p:nvGraphicFramePr>
        <p:xfrm>
          <a:off x="533400" y="457200"/>
          <a:ext cx="7808913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7" name="Equation" r:id="rId3" imgW="6845040" imgH="5067000" progId="Equation.DSMT4">
                  <p:embed/>
                </p:oleObj>
              </mc:Choice>
              <mc:Fallback>
                <p:oleObj name="Equation" r:id="rId3" imgW="6845040" imgH="506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7808913" cy="578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87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14300" y="4038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20257"/>
            <a:ext cx="8382000" cy="53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60212"/>
              </p:ext>
            </p:extLst>
          </p:nvPr>
        </p:nvGraphicFramePr>
        <p:xfrm>
          <a:off x="1676400" y="25908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50" name="Equation" r:id="rId3" imgW="5117760" imgH="1485720" progId="Equation.DSMT4">
                  <p:embed/>
                </p:oleObj>
              </mc:Choice>
              <mc:Fallback>
                <p:oleObj name="Equation" r:id="rId3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5908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33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133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225" y="4419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links:</a:t>
            </a:r>
          </a:p>
          <a:p>
            <a:r>
              <a:rPr lang="en-US" sz="2400" dirty="0" smtClean="0">
                <a:latin typeface="+mj-lt"/>
              </a:rPr>
              <a:t>       Website – </a:t>
            </a:r>
            <a:r>
              <a:rPr lang="en-US" sz="2400" dirty="0" smtClean="0">
                <a:latin typeface="+mj-lt"/>
                <a:hlinkClick r:id="rId2"/>
              </a:rPr>
              <a:t>http://www.ma.hw.ac.uk/solitons/</a:t>
            </a:r>
            <a:endParaRPr lang="en-US" sz="2400" dirty="0" smtClean="0">
              <a:latin typeface="+mj-lt"/>
            </a:endParaRPr>
          </a:p>
        </p:txBody>
      </p:sp>
      <p:pic>
        <p:nvPicPr>
          <p:cNvPr id="394242" name="Picture 2" descr="http://www.ma.hw.ac.uk/solitons/soli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2104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Photo of canal </a:t>
            </a:r>
            <a:r>
              <a:rPr lang="en-US" sz="2400" dirty="0" err="1" smtClean="0">
                <a:latin typeface="+mj-lt"/>
              </a:rPr>
              <a:t>soliton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hlinkClick r:id="rId2"/>
              </a:rPr>
              <a:t>http://www.ma.hw.ac.uk/solitons/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9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06541"/>
              </p:ext>
            </p:extLst>
          </p:nvPr>
        </p:nvGraphicFramePr>
        <p:xfrm>
          <a:off x="120588" y="3535680"/>
          <a:ext cx="895985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0" name="Equation" r:id="rId3" imgW="7441920" imgH="2374560" progId="Equation.DSMT4">
                  <p:embed/>
                </p:oleObj>
              </mc:Choice>
              <mc:Fallback>
                <p:oleObj name="Equation" r:id="rId3" imgW="7441920" imgH="237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8" y="3535680"/>
                        <a:ext cx="895985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problem </a:t>
            </a:r>
          </a:p>
          <a:p>
            <a:pPr lvl="1"/>
            <a:r>
              <a:rPr lang="en-US" sz="2400" dirty="0" smtClean="0">
                <a:latin typeface="+mj-lt"/>
              </a:rPr>
              <a:t>including </a:t>
            </a:r>
          </a:p>
          <a:p>
            <a:pPr lvl="1"/>
            <a:r>
              <a:rPr lang="en-US" sz="2400" dirty="0" smtClean="0">
                <a:latin typeface="+mj-lt"/>
              </a:rPr>
              <a:t>non-</a:t>
            </a:r>
            <a:r>
              <a:rPr lang="en-US" sz="2400" dirty="0" err="1" smtClean="0">
                <a:latin typeface="+mj-lt"/>
              </a:rPr>
              <a:t>linearities</a:t>
            </a:r>
            <a:endParaRPr lang="en-US" sz="24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0"/>
            <a:ext cx="580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waves in an incompressible fluid</a:t>
            </a: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55995"/>
              </p:ext>
            </p:extLst>
          </p:nvPr>
        </p:nvGraphicFramePr>
        <p:xfrm>
          <a:off x="955675" y="3705225"/>
          <a:ext cx="70818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3" name="数式" r:id="rId3" imgW="3263760" imgH="1066680" progId="Equation.3">
                  <p:embed/>
                </p:oleObj>
              </mc:Choice>
              <mc:Fallback>
                <p:oleObj name="数式" r:id="rId3" imgW="32637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705225"/>
                        <a:ext cx="70818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524000" y="30480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z=0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5171"/>
              </p:ext>
            </p:extLst>
          </p:nvPr>
        </p:nvGraphicFramePr>
        <p:xfrm>
          <a:off x="1826260" y="3657600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9" name="Equation" r:id="rId3" imgW="4698720" imgH="1803240" progId="Equation.DSMT4">
                  <p:embed/>
                </p:oleObj>
              </mc:Choice>
              <mc:Fallback>
                <p:oleObj name="Equation" r:id="rId3" imgW="469872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260" y="3657600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0874" y="54263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Non-linear effects in surface waves:</a:t>
            </a:r>
          </a:p>
        </p:txBody>
      </p:sp>
    </p:spTree>
    <p:extLst>
      <p:ext uri="{BB962C8B-B14F-4D97-AF65-F5344CB8AC3E}">
        <p14:creationId xmlns:p14="http://schemas.microsoft.com/office/powerpoint/2010/main" val="13410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Detailed analysis of non-linear surface waves</a:t>
            </a:r>
          </a:p>
          <a:p>
            <a:r>
              <a:rPr lang="en-US" sz="2400" dirty="0" smtClean="0"/>
              <a:t>[Note </a:t>
            </a:r>
            <a:r>
              <a:rPr lang="en-US" sz="2400" dirty="0"/>
              <a:t>that these </a:t>
            </a:r>
            <a:r>
              <a:rPr lang="en-US" sz="2400" dirty="0" smtClean="0"/>
              <a:t>derivations </a:t>
            </a:r>
            <a:r>
              <a:rPr lang="en-US" sz="2400" dirty="0"/>
              <a:t>follow  </a:t>
            </a:r>
            <a:r>
              <a:rPr lang="en-US" sz="2400" dirty="0" smtClean="0"/>
              <a:t>Alexander </a:t>
            </a:r>
            <a:r>
              <a:rPr lang="en-US" sz="2400" dirty="0"/>
              <a:t>L. Fetter and John Dirk </a:t>
            </a:r>
            <a:r>
              <a:rPr lang="en-US" sz="2400" dirty="0" err="1"/>
              <a:t>Walecka</a:t>
            </a:r>
            <a:r>
              <a:rPr lang="en-US" sz="2400" dirty="0" smtClean="0"/>
              <a:t>, </a:t>
            </a:r>
            <a:r>
              <a:rPr lang="en-US" sz="2400" i="1" dirty="0" smtClean="0"/>
              <a:t>Theoretical </a:t>
            </a:r>
            <a:r>
              <a:rPr lang="en-US" sz="2400" i="1" dirty="0"/>
              <a:t>Mechanics of Particles and </a:t>
            </a:r>
            <a:r>
              <a:rPr lang="en-US" sz="2400" i="1" dirty="0" smtClean="0"/>
              <a:t>Continua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/>
              <a:t>McGraw Hill, 1980), </a:t>
            </a:r>
            <a:r>
              <a:rPr lang="en-US" sz="2400" dirty="0" err="1"/>
              <a:t>Chapt</a:t>
            </a:r>
            <a:r>
              <a:rPr lang="en-US" sz="2400" dirty="0"/>
              <a:t>. 10</a:t>
            </a:r>
            <a:r>
              <a:rPr lang="en-US" sz="2400" dirty="0" smtClean="0"/>
              <a:t>.]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07243"/>
              </p:ext>
            </p:extLst>
          </p:nvPr>
        </p:nvGraphicFramePr>
        <p:xfrm>
          <a:off x="609600" y="1858963"/>
          <a:ext cx="753618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00" name="Equation" r:id="rId3" imgW="5803560" imgH="622080" progId="Equation.DSMT4">
                  <p:embed/>
                </p:oleObj>
              </mc:Choice>
              <mc:Fallback>
                <p:oleObj name="Equation" r:id="rId3" imgW="5803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858963"/>
                        <a:ext cx="7536182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048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surface of the fluid is described by </a:t>
            </a:r>
            <a:r>
              <a:rPr lang="en-US" sz="2400" i="1" dirty="0" smtClean="0"/>
              <a:t>z=</a:t>
            </a:r>
            <a:r>
              <a:rPr lang="en-US" sz="2400" i="1" dirty="0" err="1" smtClean="0"/>
              <a:t>h+</a:t>
            </a:r>
            <a:r>
              <a:rPr lang="en-US" sz="2400" i="1" dirty="0" err="1" smtClean="0">
                <a:latin typeface="Symbol" panose="05050102010706020507" pitchFamily="18" charset="2"/>
              </a:rPr>
              <a:t>z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x,t</a:t>
            </a:r>
            <a:r>
              <a:rPr lang="en-US" sz="2400" i="1" dirty="0" smtClean="0"/>
              <a:t>)</a:t>
            </a:r>
            <a:r>
              <a:rPr lang="en-US" sz="2400" dirty="0" smtClean="0"/>
              <a:t>. </a:t>
            </a:r>
            <a:r>
              <a:rPr lang="en-US" sz="2400" dirty="0"/>
              <a:t>It is </a:t>
            </a:r>
            <a:r>
              <a:rPr lang="en-US" sz="2400" dirty="0" smtClean="0"/>
              <a:t>assumed that </a:t>
            </a:r>
            <a:r>
              <a:rPr lang="en-US" sz="2400" dirty="0"/>
              <a:t>the fluid is contained in a structure (lake, river, swimming pool, etc</a:t>
            </a:r>
            <a:r>
              <a:rPr lang="en-US" sz="2400" dirty="0" smtClean="0"/>
              <a:t>.) with </a:t>
            </a:r>
            <a:r>
              <a:rPr lang="en-US" sz="2400" dirty="0"/>
              <a:t>a </a:t>
            </a:r>
            <a:r>
              <a:rPr lang="en-US" sz="2400" dirty="0" err="1"/>
              <a:t>structureless</a:t>
            </a:r>
            <a:r>
              <a:rPr lang="en-US" sz="2400" dirty="0"/>
              <a:t> bottom defined by the </a:t>
            </a:r>
            <a:r>
              <a:rPr lang="en-US" sz="2400" i="1" dirty="0" smtClean="0"/>
              <a:t>z </a:t>
            </a:r>
            <a:r>
              <a:rPr lang="en-US" sz="2400" i="1" dirty="0"/>
              <a:t>= </a:t>
            </a:r>
            <a:r>
              <a:rPr lang="en-US" sz="2400" i="1" dirty="0" smtClean="0"/>
              <a:t>0 </a:t>
            </a:r>
            <a:r>
              <a:rPr lang="en-US" sz="2400" dirty="0"/>
              <a:t>plane and filled </a:t>
            </a:r>
            <a:r>
              <a:rPr lang="en-US" sz="2400" dirty="0" smtClean="0"/>
              <a:t>to an </a:t>
            </a:r>
            <a:r>
              <a:rPr lang="en-US" sz="2400" dirty="0"/>
              <a:t>equilibrium height of </a:t>
            </a:r>
            <a:r>
              <a:rPr lang="en-US" sz="2400" i="1" dirty="0" smtClean="0"/>
              <a:t>z </a:t>
            </a:r>
            <a:r>
              <a:rPr lang="en-US" sz="2400" i="1" dirty="0"/>
              <a:t>= </a:t>
            </a:r>
            <a:r>
              <a:rPr lang="en-US" sz="2400" i="1" dirty="0" smtClean="0"/>
              <a:t>h.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5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equations for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x,z,t</a:t>
            </a:r>
            <a:r>
              <a:rPr lang="en-US" sz="2400" i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smtClean="0">
                <a:latin typeface="Symbol" panose="05050102010706020507" pitchFamily="18" charset="2"/>
              </a:rPr>
              <a:t>z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x,t</a:t>
            </a:r>
            <a:r>
              <a:rPr lang="en-US" sz="2400" i="1" dirty="0" smtClean="0"/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00636"/>
              </p:ext>
            </p:extLst>
          </p:nvPr>
        </p:nvGraphicFramePr>
        <p:xfrm>
          <a:off x="184298" y="765579"/>
          <a:ext cx="4010078" cy="46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87" name="Equation" r:id="rId3" imgW="2273040" imgH="266400" progId="Equation.DSMT4">
                  <p:embed/>
                </p:oleObj>
              </mc:Choice>
              <mc:Fallback>
                <p:oleObj name="Equation" r:id="rId3" imgW="2273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298" y="765579"/>
                        <a:ext cx="4010078" cy="469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6921"/>
              </p:ext>
            </p:extLst>
          </p:nvPr>
        </p:nvGraphicFramePr>
        <p:xfrm>
          <a:off x="464288" y="1267125"/>
          <a:ext cx="59420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88" name="Equation" r:id="rId5" imgW="4089240" imgH="927000" progId="Equation.DSMT4">
                  <p:embed/>
                </p:oleObj>
              </mc:Choice>
              <mc:Fallback>
                <p:oleObj name="Equation" r:id="rId5" imgW="40892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288" y="1267125"/>
                        <a:ext cx="5942013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749" y="2632818"/>
            <a:ext cx="850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Bernoulli equation (assuming </a:t>
            </a:r>
            <a:r>
              <a:rPr lang="en-US" sz="2400" dirty="0" err="1"/>
              <a:t>irrotational</a:t>
            </a:r>
            <a:r>
              <a:rPr lang="en-US" sz="2400" dirty="0"/>
              <a:t> flow) and gravitation </a:t>
            </a:r>
            <a:r>
              <a:rPr lang="en-US" sz="2400" dirty="0" smtClean="0"/>
              <a:t>potential energy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93658"/>
              </p:ext>
            </p:extLst>
          </p:nvPr>
        </p:nvGraphicFramePr>
        <p:xfrm>
          <a:off x="514293" y="3657600"/>
          <a:ext cx="7510147" cy="96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89" name="Equation" r:id="rId7" imgW="5841720" imgH="749160" progId="Equation.DSMT4">
                  <p:embed/>
                </p:oleObj>
              </mc:Choice>
              <mc:Fallback>
                <p:oleObj name="Equation" r:id="rId7" imgW="5841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293" y="3657600"/>
                        <a:ext cx="7510147" cy="96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95516"/>
              </p:ext>
            </p:extLst>
          </p:nvPr>
        </p:nvGraphicFramePr>
        <p:xfrm>
          <a:off x="3124200" y="4572000"/>
          <a:ext cx="520700" cy="75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90" name="Equation" r:id="rId9" imgW="228600" imgH="330120" progId="Equation.DSMT4">
                  <p:embed/>
                </p:oleObj>
              </mc:Choice>
              <mc:Fallback>
                <p:oleObj name="Equation" r:id="rId9" imgW="22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4572000"/>
                        <a:ext cx="520700" cy="75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32409"/>
              </p:ext>
            </p:extLst>
          </p:nvPr>
        </p:nvGraphicFramePr>
        <p:xfrm>
          <a:off x="5118100" y="4572000"/>
          <a:ext cx="520700" cy="75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91" name="Equation" r:id="rId11" imgW="228600" imgH="330120" progId="Equation.DSMT4">
                  <p:embed/>
                </p:oleObj>
              </mc:Choice>
              <mc:Fallback>
                <p:oleObj name="Equation" r:id="rId11" imgW="22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8100" y="4572000"/>
                        <a:ext cx="520700" cy="75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 rot="5400000">
            <a:off x="3093243" y="4127147"/>
            <a:ext cx="381000" cy="9286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5060157" y="4145757"/>
            <a:ext cx="381000" cy="9286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Boundary conditions on functions –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Zero velocity at bottom of tank: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325"/>
              </p:ext>
            </p:extLst>
          </p:nvPr>
        </p:nvGraphicFramePr>
        <p:xfrm>
          <a:off x="3429000" y="1664910"/>
          <a:ext cx="2039256" cy="84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70" name="Equation" r:id="rId3" imgW="1371600" imgH="571320" progId="Equation.DSMT4">
                  <p:embed/>
                </p:oleObj>
              </mc:Choice>
              <mc:Fallback>
                <p:oleObj name="Equation" r:id="rId3" imgW="1371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664910"/>
                        <a:ext cx="2039256" cy="84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258898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Consistent vertical velocity at water surface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68477"/>
              </p:ext>
            </p:extLst>
          </p:nvPr>
        </p:nvGraphicFramePr>
        <p:xfrm>
          <a:off x="1676059" y="3125026"/>
          <a:ext cx="5545137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71" name="Equation" r:id="rId5" imgW="3251160" imgH="1180800" progId="Equation.DSMT4">
                  <p:embed/>
                </p:oleObj>
              </mc:Choice>
              <mc:Fallback>
                <p:oleObj name="Equation" r:id="rId5" imgW="325116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059" y="3125026"/>
                        <a:ext cx="5545137" cy="201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878339"/>
              </p:ext>
            </p:extLst>
          </p:nvPr>
        </p:nvGraphicFramePr>
        <p:xfrm>
          <a:off x="1368425" y="5219700"/>
          <a:ext cx="7200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72" name="Equation" r:id="rId7" imgW="5143320" imgH="571320" progId="Equation.DSMT4">
                  <p:embed/>
                </p:oleObj>
              </mc:Choice>
              <mc:Fallback>
                <p:oleObj name="Equation" r:id="rId7" imgW="51433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8425" y="5219700"/>
                        <a:ext cx="72009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0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82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assuming water height </a:t>
            </a:r>
            <a:r>
              <a:rPr lang="en-US" sz="2400" i="1" dirty="0" smtClean="0"/>
              <a:t>z</a:t>
            </a:r>
            <a:r>
              <a:rPr lang="en-US" sz="2400" b="1" dirty="0" smtClean="0"/>
              <a:t>  is </a:t>
            </a:r>
            <a:r>
              <a:rPr lang="en-US" sz="2400" b="1" dirty="0"/>
              <a:t>small relative to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variations in the direction of wave </a:t>
            </a:r>
            <a:r>
              <a:rPr lang="en-US" sz="2400" b="1" dirty="0" smtClean="0"/>
              <a:t>motion </a:t>
            </a:r>
            <a:r>
              <a:rPr lang="en-US" sz="2400" i="1" dirty="0" smtClean="0"/>
              <a:t>(x)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Taylor’s expansion about </a:t>
            </a:r>
            <a:r>
              <a:rPr lang="en-US" sz="2400" i="1" dirty="0"/>
              <a:t>z </a:t>
            </a:r>
            <a:r>
              <a:rPr lang="en-US" sz="2400" dirty="0"/>
              <a:t>= </a:t>
            </a:r>
            <a:r>
              <a:rPr lang="en-US" sz="2400" dirty="0" smtClean="0"/>
              <a:t>0: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031327"/>
              </p:ext>
            </p:extLst>
          </p:nvPr>
        </p:nvGraphicFramePr>
        <p:xfrm>
          <a:off x="494407" y="1778349"/>
          <a:ext cx="8268593" cy="61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0" name="Equation" r:id="rId3" imgW="7988040" imgH="596880" progId="Equation.DSMT4">
                  <p:embed/>
                </p:oleObj>
              </mc:Choice>
              <mc:Fallback>
                <p:oleObj name="Equation" r:id="rId3" imgW="79880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407" y="1778349"/>
                        <a:ext cx="8268593" cy="617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57200" y="2362200"/>
            <a:ext cx="8229600" cy="3416320"/>
            <a:chOff x="457200" y="2971800"/>
            <a:chExt cx="8229600" cy="3416320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971800"/>
              <a:ext cx="8229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Note that the zero vertical velocity at the bottom ensures that all odd derivatives </a:t>
              </a:r>
              <a:r>
                <a:rPr lang="en-US" sz="2400" dirty="0" smtClean="0"/>
                <a:t>                      vanish </a:t>
              </a:r>
              <a:r>
                <a:rPr lang="en-US" sz="2400" dirty="0"/>
                <a:t>from </a:t>
              </a:r>
              <a:r>
                <a:rPr lang="en-US" sz="2400" dirty="0" smtClean="0"/>
                <a:t>the </a:t>
              </a:r>
            </a:p>
            <a:p>
              <a:endParaRPr lang="en-US" sz="2400" dirty="0" smtClean="0"/>
            </a:p>
            <a:p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Taylor expansion . In addition, the Laplace equation allows us to convert all even derivatives with respect to </a:t>
              </a:r>
              <a:r>
                <a:rPr lang="en-US" sz="2400" i="1" dirty="0"/>
                <a:t>z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to derivatives with respect to </a:t>
              </a:r>
              <a:r>
                <a:rPr lang="en-US" sz="2400" i="1" dirty="0"/>
                <a:t>x</a:t>
              </a:r>
              <a:r>
                <a:rPr lang="en-US" sz="2400" dirty="0"/>
                <a:t>.</a:t>
              </a:r>
              <a:br>
                <a:rPr lang="en-US" sz="2400" dirty="0"/>
              </a:b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 smtClean="0">
                <a:latin typeface="+mj-lt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863331"/>
                </p:ext>
              </p:extLst>
            </p:nvPr>
          </p:nvGraphicFramePr>
          <p:xfrm>
            <a:off x="3886200" y="3324201"/>
            <a:ext cx="1438725" cy="786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181" name="Equation" r:id="rId5" imgW="1091880" imgH="596880" progId="Equation.DSMT4">
                    <p:embed/>
                  </p:oleObj>
                </mc:Choice>
                <mc:Fallback>
                  <p:oleObj name="Equation" r:id="rId5" imgW="1091880" imgH="596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86200" y="3324201"/>
                          <a:ext cx="1438725" cy="7862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90269"/>
              </p:ext>
            </p:extLst>
          </p:nvPr>
        </p:nvGraphicFramePr>
        <p:xfrm>
          <a:off x="596900" y="5259149"/>
          <a:ext cx="8166100" cy="60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2" name="Equation" r:id="rId7" imgW="8013600" imgH="596880" progId="Equation.DSMT4">
                  <p:embed/>
                </p:oleObj>
              </mc:Choice>
              <mc:Fallback>
                <p:oleObj name="Equation" r:id="rId7" imgW="8013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900" y="5259149"/>
                        <a:ext cx="8166100" cy="60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3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21018</TotalTime>
  <Words>559</Words>
  <Application>Microsoft Office PowerPoint</Application>
  <PresentationFormat>On-screen Show (4:3)</PresentationFormat>
  <Paragraphs>129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1057</cp:revision>
  <cp:lastPrinted>2017-11-18T21:17:07Z</cp:lastPrinted>
  <dcterms:created xsi:type="dcterms:W3CDTF">2012-01-10T18:32:24Z</dcterms:created>
  <dcterms:modified xsi:type="dcterms:W3CDTF">2017-11-18T21:17:27Z</dcterms:modified>
</cp:coreProperties>
</file>