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450" r:id="rId3"/>
    <p:sldId id="451" r:id="rId4"/>
    <p:sldId id="389" r:id="rId5"/>
    <p:sldId id="449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47" r:id="rId23"/>
    <p:sldId id="448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EB2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22.wmf"/><Relationship Id="rId5" Type="http://schemas.openxmlformats.org/officeDocument/2006/relationships/image" Target="../media/image20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2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2017 --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.edu/Encyclopedia_SI/nmah/pendulum.htm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5.png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35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5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0"/>
            <a:ext cx="8001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9-9:50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5:</a:t>
            </a:r>
          </a:p>
          <a:p>
            <a:pPr algn="ctr"/>
            <a:r>
              <a:rPr lang="en-US" sz="2400" b="1" dirty="0" smtClean="0"/>
              <a:t>Reading:  Chapter 2 of Fetter &amp; </a:t>
            </a:r>
            <a:r>
              <a:rPr lang="en-US" sz="2400" b="1" dirty="0" err="1" smtClean="0"/>
              <a:t>Walecka</a:t>
            </a:r>
            <a:endParaRPr lang="en-US" sz="2400" b="1" dirty="0" smtClean="0"/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chemeClr val="folHlink"/>
                </a:solidFill>
              </a:rPr>
              <a:t>Physics </a:t>
            </a:r>
            <a:r>
              <a:rPr lang="en-US" sz="2400" b="1" dirty="0">
                <a:solidFill>
                  <a:schemeClr val="folHlink"/>
                </a:solidFill>
              </a:rPr>
              <a:t>described in </a:t>
            </a:r>
            <a:r>
              <a:rPr lang="en-US" sz="2400" b="1" dirty="0" smtClean="0">
                <a:solidFill>
                  <a:schemeClr val="folHlink"/>
                </a:solidFill>
              </a:rPr>
              <a:t>accelerated </a:t>
            </a:r>
            <a:r>
              <a:rPr lang="en-US" sz="2400" b="1" dirty="0">
                <a:solidFill>
                  <a:schemeClr val="folHlink"/>
                </a:solidFill>
              </a:rPr>
              <a:t>coordinate </a:t>
            </a:r>
            <a:r>
              <a:rPr lang="en-US" sz="2400" b="1" dirty="0" smtClean="0">
                <a:solidFill>
                  <a:schemeClr val="folHlink"/>
                </a:solidFill>
              </a:rPr>
              <a:t>frames</a:t>
            </a:r>
            <a:endParaRPr lang="en-US" sz="2400" b="1" dirty="0">
              <a:solidFill>
                <a:schemeClr val="folHlink"/>
              </a:solidFill>
            </a:endParaRPr>
          </a:p>
          <a:p>
            <a:pPr lvl="2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Linear acceleration</a:t>
            </a:r>
          </a:p>
          <a:p>
            <a:pPr lvl="2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Angular acceleration</a:t>
            </a:r>
          </a:p>
          <a:p>
            <a:pPr lvl="2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Foucault pendulum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22255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 only):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14400" y="1011237"/>
            <a:ext cx="0" cy="28956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14400" y="3906837"/>
            <a:ext cx="3124200" cy="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" y="1087437"/>
            <a:ext cx="762000" cy="28194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14400" y="3544887"/>
            <a:ext cx="2971800" cy="3810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5403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344517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317148"/>
              </p:ext>
            </p:extLst>
          </p:nvPr>
        </p:nvGraphicFramePr>
        <p:xfrm>
          <a:off x="4267200" y="3632199"/>
          <a:ext cx="355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0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32199"/>
                        <a:ext cx="3556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12752"/>
              </p:ext>
            </p:extLst>
          </p:nvPr>
        </p:nvGraphicFramePr>
        <p:xfrm>
          <a:off x="1003300" y="533400"/>
          <a:ext cx="3286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1" name="数式" r:id="rId5" imgW="152280" imgH="215640" progId="Equation.3">
                  <p:embed/>
                </p:oleObj>
              </mc:Choice>
              <mc:Fallback>
                <p:oleObj name="数式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33400"/>
                        <a:ext cx="3286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85827"/>
              </p:ext>
            </p:extLst>
          </p:nvPr>
        </p:nvGraphicFramePr>
        <p:xfrm>
          <a:off x="3348038" y="3479800"/>
          <a:ext cx="5191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2" name="数式" r:id="rId7" imgW="241200" imgH="241200" progId="Equation.3">
                  <p:embed/>
                </p:oleObj>
              </mc:Choice>
              <mc:Fallback>
                <p:oleObj name="数式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479800"/>
                        <a:ext cx="5191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378276"/>
              </p:ext>
            </p:extLst>
          </p:nvPr>
        </p:nvGraphicFramePr>
        <p:xfrm>
          <a:off x="273050" y="1239837"/>
          <a:ext cx="520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3" name="数式" r:id="rId9" imgW="241200" imgH="215640" progId="Equation.3">
                  <p:embed/>
                </p:oleObj>
              </mc:Choice>
              <mc:Fallback>
                <p:oleObj name="数式" r:id="rId9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239837"/>
                        <a:ext cx="5207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847837"/>
              </p:ext>
            </p:extLst>
          </p:nvPr>
        </p:nvGraphicFramePr>
        <p:xfrm>
          <a:off x="1828800" y="1203404"/>
          <a:ext cx="64198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4" name="Equation" r:id="rId11" imgW="2984400" imgH="457200" progId="Equation.DSMT4">
                  <p:embed/>
                </p:oleObj>
              </mc:Choice>
              <mc:Fallback>
                <p:oleObj name="Equation" r:id="rId11" imgW="298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03404"/>
                        <a:ext cx="641985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516367"/>
              </p:ext>
            </p:extLst>
          </p:nvPr>
        </p:nvGraphicFramePr>
        <p:xfrm>
          <a:off x="1479550" y="4419600"/>
          <a:ext cx="61849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5" name="Equation" r:id="rId13" imgW="4940280" imgH="1346040" progId="Equation.DSMT4">
                  <p:embed/>
                </p:oleObj>
              </mc:Choice>
              <mc:Fallback>
                <p:oleObj name="Equation" r:id="rId13" imgW="494028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9550" y="4419600"/>
                        <a:ext cx="618490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2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419204"/>
              </p:ext>
            </p:extLst>
          </p:nvPr>
        </p:nvGraphicFramePr>
        <p:xfrm>
          <a:off x="1447800" y="685800"/>
          <a:ext cx="4514850" cy="196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2" name="数式" r:id="rId3" imgW="2095200" imgH="939600" progId="Equation.3">
                  <p:embed/>
                </p:oleObj>
              </mc:Choice>
              <mc:Fallback>
                <p:oleObj name="数式" r:id="rId3" imgW="20952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85800"/>
                        <a:ext cx="4514850" cy="196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200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on acceleration (rotation only):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40322"/>
              </p:ext>
            </p:extLst>
          </p:nvPr>
        </p:nvGraphicFramePr>
        <p:xfrm>
          <a:off x="546100" y="3922712"/>
          <a:ext cx="8293100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3" name="数式" r:id="rId5" imgW="3848040" imgH="1041120" progId="Equation.3">
                  <p:embed/>
                </p:oleObj>
              </mc:Choice>
              <mc:Fallback>
                <p:oleObj name="数式" r:id="rId5" imgW="384804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922712"/>
                        <a:ext cx="8293100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3850" y="222557"/>
            <a:ext cx="85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 only) -- continued</a:t>
            </a:r>
          </a:p>
        </p:txBody>
      </p:sp>
    </p:spTree>
    <p:extLst>
      <p:ext uri="{BB962C8B-B14F-4D97-AF65-F5344CB8AC3E}">
        <p14:creationId xmlns:p14="http://schemas.microsoft.com/office/powerpoint/2010/main" val="34233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670181"/>
              </p:ext>
            </p:extLst>
          </p:nvPr>
        </p:nvGraphicFramePr>
        <p:xfrm>
          <a:off x="7252048" y="609600"/>
          <a:ext cx="1663352" cy="99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9" name="数式" r:id="rId3" imgW="799920" imgH="482400" progId="Equation.3">
                  <p:embed/>
                </p:oleObj>
              </mc:Choice>
              <mc:Fallback>
                <p:oleObj name="数式" r:id="rId3" imgW="799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048" y="609600"/>
                        <a:ext cx="1663352" cy="99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Application of Newton’s laws in a coordinate system which has an angular velocity        and linear acceleration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057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Newton’s laws;     Let  </a:t>
            </a:r>
            <a:r>
              <a:rPr lang="en-US" sz="2400" b="1" dirty="0" smtClean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denote the position of particle of mass </a:t>
            </a:r>
            <a:r>
              <a:rPr lang="en-US" sz="2400" i="1" dirty="0" smtClean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: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81493"/>
              </p:ext>
            </p:extLst>
          </p:nvPr>
        </p:nvGraphicFramePr>
        <p:xfrm>
          <a:off x="228600" y="2895600"/>
          <a:ext cx="7980363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0" name="数式" r:id="rId5" imgW="4546440" imgH="990360" progId="Equation.3">
                  <p:embed/>
                </p:oleObj>
              </mc:Choice>
              <mc:Fallback>
                <p:oleObj name="数式" r:id="rId5" imgW="454644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95600"/>
                        <a:ext cx="7980363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419600" y="43434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91400" y="426339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499089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Coriolis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force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8920" y="4812029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Centrifugal</a:t>
            </a:r>
          </a:p>
          <a:p>
            <a:r>
              <a:rPr lang="en-US" sz="2400" dirty="0" smtClean="0">
                <a:latin typeface="+mj-lt"/>
              </a:rPr>
              <a:t> force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016263"/>
              </p:ext>
            </p:extLst>
          </p:nvPr>
        </p:nvGraphicFramePr>
        <p:xfrm>
          <a:off x="3581400" y="762000"/>
          <a:ext cx="457200" cy="41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1" name="数式" r:id="rId7" imgW="152280" imgH="139680" progId="Equation.3">
                  <p:embed/>
                </p:oleObj>
              </mc:Choice>
              <mc:Fallback>
                <p:oleObj name="数式" r:id="rId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762000"/>
                        <a:ext cx="457200" cy="416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57117" r="46836" b="10092"/>
          <a:stretch/>
        </p:blipFill>
        <p:spPr bwMode="auto">
          <a:xfrm>
            <a:off x="762000" y="990600"/>
            <a:ext cx="4354739" cy="40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Motion on the surface of the Earth: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9021"/>
              </p:ext>
            </p:extLst>
          </p:nvPr>
        </p:nvGraphicFramePr>
        <p:xfrm>
          <a:off x="5562600" y="1219200"/>
          <a:ext cx="26543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8" name="数式" r:id="rId4" imgW="1511280" imgH="812520" progId="Equation.3">
                  <p:embed/>
                </p:oleObj>
              </mc:Choice>
              <mc:Fallback>
                <p:oleObj name="数式" r:id="rId4" imgW="15112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19200"/>
                        <a:ext cx="2654300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698749"/>
              </p:ext>
            </p:extLst>
          </p:nvPr>
        </p:nvGraphicFramePr>
        <p:xfrm>
          <a:off x="609600" y="5019713"/>
          <a:ext cx="76041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9" name="数式" r:id="rId6" imgW="4330440" imgH="711000" progId="Equation.3">
                  <p:embed/>
                </p:oleObj>
              </mc:Choice>
              <mc:Fallback>
                <p:oleObj name="数式" r:id="rId6" imgW="43304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19713"/>
                        <a:ext cx="7604125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8701224">
            <a:off x="5917032" y="2740689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5936770">
            <a:off x="7279376" y="2754996"/>
            <a:ext cx="863819" cy="362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75729" y="3136571"/>
            <a:ext cx="2129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Earth’s gravity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1725" y="333691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Support force</a:t>
            </a:r>
          </a:p>
        </p:txBody>
      </p:sp>
    </p:spTree>
    <p:extLst>
      <p:ext uri="{BB962C8B-B14F-4D97-AF65-F5344CB8AC3E}">
        <p14:creationId xmlns:p14="http://schemas.microsoft.com/office/powerpoint/2010/main" val="17751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57117" r="46836" b="10092"/>
          <a:stretch/>
        </p:blipFill>
        <p:spPr bwMode="auto">
          <a:xfrm>
            <a:off x="5507809" y="2186910"/>
            <a:ext cx="3483791" cy="32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Non-inertial effects on effective gravitational “constant”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494828"/>
              </p:ext>
            </p:extLst>
          </p:nvPr>
        </p:nvGraphicFramePr>
        <p:xfrm>
          <a:off x="533400" y="1066800"/>
          <a:ext cx="7604125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0" name="数式" r:id="rId4" imgW="4330440" imgH="2616120" progId="Equation.3">
                  <p:embed/>
                </p:oleObj>
              </mc:Choice>
              <mc:Fallback>
                <p:oleObj name="数式" r:id="rId4" imgW="4330440" imgH="2616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7604125" cy="456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752600" y="56388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200" y="609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9.80 m/s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67000" y="53340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5715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0.03 </a:t>
            </a:r>
            <a:r>
              <a:rPr lang="en-US" sz="2400" dirty="0" smtClean="0">
                <a:latin typeface="+mj-lt"/>
              </a:rPr>
              <a:t>m/s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8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2547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04212"/>
            <a:ext cx="9144000" cy="4283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142547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hlinkClick r:id="rId3"/>
              </a:rPr>
              <a:t>http://www.si.edu/Encyclopedia_SI/nmah/pendulum.htm</a:t>
            </a:r>
            <a:endParaRPr lang="en-US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029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Foucault </a:t>
            </a:r>
            <a:r>
              <a:rPr lang="en-US" dirty="0" smtClean="0"/>
              <a:t>pendulum was </a:t>
            </a:r>
            <a:r>
              <a:rPr lang="en-US" dirty="0"/>
              <a:t>displayed for many years in the Smithsonian's National Museum of American </a:t>
            </a:r>
            <a:r>
              <a:rPr lang="en-US" dirty="0" smtClean="0"/>
              <a:t>History.  It is named </a:t>
            </a:r>
            <a:r>
              <a:rPr lang="en-US" dirty="0"/>
              <a:t>for the French physicist Jean Foucault </a:t>
            </a:r>
            <a:r>
              <a:rPr lang="en-US" dirty="0" smtClean="0"/>
              <a:t>who </a:t>
            </a:r>
            <a:r>
              <a:rPr lang="en-US" dirty="0"/>
              <a:t>first used it in 1851 to demonstrate the rotation of the earth. 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8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676400" y="3124200"/>
            <a:ext cx="2133600" cy="2133600"/>
          </a:xfrm>
          <a:prstGeom prst="ellipse">
            <a:avLst/>
          </a:prstGeom>
          <a:solidFill>
            <a:srgbClr val="00B050">
              <a:alpha val="2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54630" y="2781300"/>
            <a:ext cx="0" cy="342900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351546"/>
              </p:ext>
            </p:extLst>
          </p:nvPr>
        </p:nvGraphicFramePr>
        <p:xfrm>
          <a:off x="777875" y="990600"/>
          <a:ext cx="76041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6" name="数式" r:id="rId3" imgW="4330440" imgH="482400" progId="Equation.3">
                  <p:embed/>
                </p:oleObj>
              </mc:Choice>
              <mc:Fallback>
                <p:oleObj name="数式" r:id="rId3" imgW="4330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990600"/>
                        <a:ext cx="760412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 of motion on Earth’s surface</a:t>
            </a:r>
          </a:p>
        </p:txBody>
      </p:sp>
      <p:sp>
        <p:nvSpPr>
          <p:cNvPr id="11" name="Curved Left Arrow 10"/>
          <p:cNvSpPr/>
          <p:nvPr/>
        </p:nvSpPr>
        <p:spPr>
          <a:xfrm>
            <a:off x="2514600" y="2789141"/>
            <a:ext cx="457200" cy="335059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69870" y="2609850"/>
            <a:ext cx="0" cy="266700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956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w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743200" y="3124200"/>
            <a:ext cx="1524000" cy="106680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04260" y="3573780"/>
            <a:ext cx="457200" cy="68580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81400" y="3200400"/>
            <a:ext cx="228600" cy="37338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67200" y="305246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 </a:t>
            </a:r>
            <a:r>
              <a:rPr lang="en-US" sz="2400" dirty="0" smtClean="0">
                <a:latin typeface="+mj-lt"/>
              </a:rPr>
              <a:t>(up)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39579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 </a:t>
            </a:r>
            <a:r>
              <a:rPr lang="en-US" sz="2400" dirty="0" smtClean="0">
                <a:latin typeface="+mj-lt"/>
              </a:rPr>
              <a:t>(south)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7600" y="26625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 </a:t>
            </a:r>
            <a:r>
              <a:rPr lang="en-US" sz="2400" dirty="0" smtClean="0">
                <a:latin typeface="+mj-lt"/>
              </a:rPr>
              <a:t>(east)</a:t>
            </a:r>
            <a:endParaRPr lang="en-US" sz="2400" b="1" dirty="0" smtClean="0">
              <a:latin typeface="+mj-lt"/>
            </a:endParaRPr>
          </a:p>
        </p:txBody>
      </p:sp>
      <p:cxnSp>
        <p:nvCxnSpPr>
          <p:cNvPr id="32" name="Straight Arrow Connector 31"/>
          <p:cNvCxnSpPr>
            <a:endCxn id="7" idx="0"/>
          </p:cNvCxnSpPr>
          <p:nvPr/>
        </p:nvCxnSpPr>
        <p:spPr>
          <a:xfrm flipV="1">
            <a:off x="2743200" y="3124200"/>
            <a:ext cx="0" cy="1064567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43200" y="3424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q</a:t>
            </a:r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5334000" y="2609850"/>
            <a:ext cx="3194539" cy="280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552923"/>
              </p:ext>
            </p:extLst>
          </p:nvPr>
        </p:nvGraphicFramePr>
        <p:xfrm>
          <a:off x="2438400" y="5708650"/>
          <a:ext cx="26082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7" name="数式" r:id="rId6" imgW="1485720" imgH="177480" progId="Equation.3">
                  <p:embed/>
                </p:oleObj>
              </mc:Choice>
              <mc:Fallback>
                <p:oleObj name="数式" r:id="rId6" imgW="1485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708650"/>
                        <a:ext cx="260826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5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0" y="543252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1599"/>
              </p:ext>
            </p:extLst>
          </p:nvPr>
        </p:nvGraphicFramePr>
        <p:xfrm>
          <a:off x="860425" y="4114800"/>
          <a:ext cx="6219825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0" name="数式" r:id="rId4" imgW="3543120" imgH="1320480" progId="Equation.3">
                  <p:embed/>
                </p:oleObj>
              </mc:Choice>
              <mc:Fallback>
                <p:oleObj name="数式" r:id="rId4" imgW="354312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4114800"/>
                        <a:ext cx="6219825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keeping leading terms: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21639"/>
              </p:ext>
            </p:extLst>
          </p:nvPr>
        </p:nvGraphicFramePr>
        <p:xfrm>
          <a:off x="2962275" y="1143000"/>
          <a:ext cx="50387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1" name="数式" r:id="rId6" imgW="2869920" imgH="482400" progId="Equation.3">
                  <p:embed/>
                </p:oleObj>
              </mc:Choice>
              <mc:Fallback>
                <p:oleObj name="数式" r:id="rId6" imgW="2869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1143000"/>
                        <a:ext cx="50387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0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4352251" y="1054578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keeping leading terms: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020717"/>
              </p:ext>
            </p:extLst>
          </p:nvPr>
        </p:nvGraphicFramePr>
        <p:xfrm>
          <a:off x="228600" y="685800"/>
          <a:ext cx="50387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6" name="数式" r:id="rId4" imgW="2869920" imgH="482400" progId="Equation.3">
                  <p:embed/>
                </p:oleObj>
              </mc:Choice>
              <mc:Fallback>
                <p:oleObj name="数式" r:id="rId4" imgW="2869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85800"/>
                        <a:ext cx="50387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590759"/>
              </p:ext>
            </p:extLst>
          </p:nvPr>
        </p:nvGraphicFramePr>
        <p:xfrm>
          <a:off x="482348" y="1489903"/>
          <a:ext cx="5007519" cy="1268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7" name="Equation" r:id="rId6" imgW="3987720" imgH="1015920" progId="Equation.DSMT4">
                  <p:embed/>
                </p:oleObj>
              </mc:Choice>
              <mc:Fallback>
                <p:oleObj name="Equation" r:id="rId6" imgW="398772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48" y="1489903"/>
                        <a:ext cx="5007519" cy="1268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478882"/>
              </p:ext>
            </p:extLst>
          </p:nvPr>
        </p:nvGraphicFramePr>
        <p:xfrm>
          <a:off x="385763" y="3411538"/>
          <a:ext cx="3767137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8" name="数式" r:id="rId8" imgW="2145960" imgH="1574640" progId="Equation.3">
                  <p:embed/>
                </p:oleObj>
              </mc:Choice>
              <mc:Fallback>
                <p:oleObj name="数式" r:id="rId8" imgW="2145960" imgH="1574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411538"/>
                        <a:ext cx="3767137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4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4352251" y="1054578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coupled equations: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3792"/>
              </p:ext>
            </p:extLst>
          </p:nvPr>
        </p:nvGraphicFramePr>
        <p:xfrm>
          <a:off x="492125" y="1054100"/>
          <a:ext cx="2293938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8" name="数式" r:id="rId4" imgW="1307880" imgH="812520" progId="Equation.3">
                  <p:embed/>
                </p:oleObj>
              </mc:Choice>
              <mc:Fallback>
                <p:oleObj name="数式" r:id="rId4" imgW="13078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054100"/>
                        <a:ext cx="2293938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75552"/>
              </p:ext>
            </p:extLst>
          </p:nvPr>
        </p:nvGraphicFramePr>
        <p:xfrm>
          <a:off x="438150" y="2909888"/>
          <a:ext cx="3676650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9" name="数式" r:id="rId6" imgW="2095200" imgH="1752480" progId="Equation.3">
                  <p:embed/>
                </p:oleObj>
              </mc:Choice>
              <mc:Fallback>
                <p:oleObj name="数式" r:id="rId6" imgW="2095200" imgH="175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909888"/>
                        <a:ext cx="3676650" cy="305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0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8" y="1138428"/>
            <a:ext cx="8262238" cy="44424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32654" y="1988820"/>
            <a:ext cx="3511296" cy="224256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9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4352251" y="1054578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coupled equations: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628336"/>
              </p:ext>
            </p:extLst>
          </p:nvPr>
        </p:nvGraphicFramePr>
        <p:xfrm>
          <a:off x="393289" y="1085058"/>
          <a:ext cx="4203437" cy="348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2" name="数式" r:id="rId5" imgW="2070000" imgH="1726920" progId="Equation.3">
                  <p:embed/>
                </p:oleObj>
              </mc:Choice>
              <mc:Fallback>
                <p:oleObj name="数式" r:id="rId5" imgW="207000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89" y="1085058"/>
                        <a:ext cx="4203437" cy="3486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448481"/>
              </p:ext>
            </p:extLst>
          </p:nvPr>
        </p:nvGraphicFramePr>
        <p:xfrm>
          <a:off x="427037" y="5106987"/>
          <a:ext cx="5592763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3" name="数式" r:id="rId7" imgW="3187440" imgH="698400" progId="Equation.3">
                  <p:embed/>
                </p:oleObj>
              </mc:Choice>
              <mc:Fallback>
                <p:oleObj name="数式" r:id="rId7" imgW="3187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" y="5106987"/>
                        <a:ext cx="5592763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8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175680"/>
              </p:ext>
            </p:extLst>
          </p:nvPr>
        </p:nvGraphicFramePr>
        <p:xfrm>
          <a:off x="533400" y="2514600"/>
          <a:ext cx="69897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4" name="数式" r:id="rId3" imgW="2527200" imgH="609480" progId="Equation.3">
                  <p:embed/>
                </p:oleObj>
              </mc:Choice>
              <mc:Fallback>
                <p:oleObj name="数式" r:id="rId3" imgW="2527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69897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102065"/>
              </p:ext>
            </p:extLst>
          </p:nvPr>
        </p:nvGraphicFramePr>
        <p:xfrm>
          <a:off x="381000" y="533400"/>
          <a:ext cx="8400084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5" name="数式" r:id="rId5" imgW="3187440" imgH="698400" progId="Equation.3">
                  <p:embed/>
                </p:oleObj>
              </mc:Choice>
              <mc:Fallback>
                <p:oleObj name="数式" r:id="rId5" imgW="3187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0"/>
                        <a:ext cx="8400084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715195"/>
              </p:ext>
            </p:extLst>
          </p:nvPr>
        </p:nvGraphicFramePr>
        <p:xfrm>
          <a:off x="609600" y="4406900"/>
          <a:ext cx="572135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6" name="数式" r:id="rId7" imgW="2171520" imgH="825480" progId="Equation.3">
                  <p:embed/>
                </p:oleObj>
              </mc:Choice>
              <mc:Fallback>
                <p:oleObj name="数式" r:id="rId7" imgW="217152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06900"/>
                        <a:ext cx="5721350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287003" y="3968364"/>
            <a:ext cx="4501180" cy="2280036"/>
            <a:chOff x="4287003" y="3968364"/>
            <a:chExt cx="4501180" cy="2280036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5129190"/>
                </p:ext>
              </p:extLst>
            </p:nvPr>
          </p:nvGraphicFramePr>
          <p:xfrm>
            <a:off x="5675332" y="5029200"/>
            <a:ext cx="3112851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7" name="Equation" r:id="rId9" imgW="3047760" imgH="1193760" progId="Equation.DSMT4">
                    <p:embed/>
                  </p:oleObj>
                </mc:Choice>
                <mc:Fallback>
                  <p:oleObj name="Equation" r:id="rId9" imgW="3047760" imgH="11937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675332" y="5029200"/>
                          <a:ext cx="3112851" cy="1219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Down Arrow 9"/>
            <p:cNvSpPr/>
            <p:nvPr/>
          </p:nvSpPr>
          <p:spPr>
            <a:xfrm rot="18402797">
              <a:off x="4287003" y="3968364"/>
              <a:ext cx="1295400" cy="1295400"/>
            </a:xfrm>
            <a:prstGeom prst="downArrow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649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71878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approximate solution for Foucault pendulum: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-32084" y="776287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255254"/>
              </p:ext>
            </p:extLst>
          </p:nvPr>
        </p:nvGraphicFramePr>
        <p:xfrm>
          <a:off x="3292075" y="577121"/>
          <a:ext cx="5394725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8" name="Equation" r:id="rId4" imgW="3288960" imgH="1790640" progId="Equation.DSMT4">
                  <p:embed/>
                </p:oleObj>
              </mc:Choice>
              <mc:Fallback>
                <p:oleObj name="Equation" r:id="rId4" imgW="3288960" imgH="1790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075" y="577121"/>
                        <a:ext cx="5394725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2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2" descr="http://www.learner.org/jnorth/images/graphics/mclass/Lat_Lon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19"/>
          <a:stretch/>
        </p:blipFill>
        <p:spPr bwMode="auto">
          <a:xfrm>
            <a:off x="5771147" y="304799"/>
            <a:ext cx="2695909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62000" y="762000"/>
            <a:ext cx="2133600" cy="2133600"/>
          </a:xfrm>
          <a:prstGeom prst="ellipse">
            <a:avLst/>
          </a:prstGeom>
          <a:solidFill>
            <a:srgbClr val="00B050">
              <a:alpha val="2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40230" y="419100"/>
            <a:ext cx="0" cy="342900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rved Left Arrow 7"/>
          <p:cNvSpPr/>
          <p:nvPr/>
        </p:nvSpPr>
        <p:spPr>
          <a:xfrm>
            <a:off x="1600200" y="426941"/>
            <a:ext cx="457200" cy="335059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55470" y="247650"/>
            <a:ext cx="0" cy="266700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22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w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28800" y="762000"/>
            <a:ext cx="1524000" cy="106680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89860" y="1211580"/>
            <a:ext cx="457200" cy="68580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67000" y="838200"/>
            <a:ext cx="228600" cy="37338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52800" y="69026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 </a:t>
            </a:r>
            <a:r>
              <a:rPr lang="en-US" sz="2400" dirty="0" smtClean="0">
                <a:latin typeface="+mj-lt"/>
              </a:rPr>
              <a:t>(up)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1595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 </a:t>
            </a:r>
            <a:r>
              <a:rPr lang="en-US" sz="2400" dirty="0" smtClean="0">
                <a:latin typeface="+mj-lt"/>
              </a:rPr>
              <a:t>(south)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300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 </a:t>
            </a:r>
            <a:r>
              <a:rPr lang="en-US" sz="2400" dirty="0" smtClean="0">
                <a:latin typeface="+mj-lt"/>
              </a:rPr>
              <a:t>(east)</a:t>
            </a:r>
            <a:endParaRPr lang="en-US" sz="2400" b="1" dirty="0" smtClean="0">
              <a:latin typeface="+mj-lt"/>
            </a:endParaRPr>
          </a:p>
        </p:txBody>
      </p:sp>
      <p:cxnSp>
        <p:nvCxnSpPr>
          <p:cNvPr id="17" name="Straight Arrow Connector 16"/>
          <p:cNvCxnSpPr>
            <a:endCxn id="6" idx="0"/>
          </p:cNvCxnSpPr>
          <p:nvPr/>
        </p:nvCxnSpPr>
        <p:spPr>
          <a:xfrm flipV="1">
            <a:off x="1828800" y="762000"/>
            <a:ext cx="0" cy="1064567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10623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q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747463"/>
              </p:ext>
            </p:extLst>
          </p:nvPr>
        </p:nvGraphicFramePr>
        <p:xfrm>
          <a:off x="960437" y="3218949"/>
          <a:ext cx="20415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4" name="Equation" r:id="rId4" imgW="1244520" imgH="291960" progId="Equation.DSMT4">
                  <p:embed/>
                </p:oleObj>
              </mc:Choice>
              <mc:Fallback>
                <p:oleObj name="Equation" r:id="rId4" imgW="1244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7" y="3218949"/>
                        <a:ext cx="20415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708565"/>
              </p:ext>
            </p:extLst>
          </p:nvPr>
        </p:nvGraphicFramePr>
        <p:xfrm>
          <a:off x="1912419" y="3813081"/>
          <a:ext cx="5442707" cy="188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5" name="Equation" r:id="rId6" imgW="3098520" imgH="1079280" progId="Equation.DSMT4">
                  <p:embed/>
                </p:oleObj>
              </mc:Choice>
              <mc:Fallback>
                <p:oleObj name="Equation" r:id="rId6" imgW="309852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419" y="3813081"/>
                        <a:ext cx="5442707" cy="1884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2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85" y="1046437"/>
            <a:ext cx="3923615" cy="2833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446" y="3335716"/>
            <a:ext cx="6488127" cy="20777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56" y="838200"/>
            <a:ext cx="8149270" cy="435768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6200" y="3733800"/>
            <a:ext cx="609600" cy="609600"/>
          </a:xfrm>
          <a:prstGeom prst="rightArrow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209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Physics in accelerated reference frames</a:t>
            </a:r>
          </a:p>
        </p:txBody>
      </p:sp>
    </p:spTree>
    <p:extLst>
      <p:ext uri="{BB962C8B-B14F-4D97-AF65-F5344CB8AC3E}">
        <p14:creationId xmlns:p14="http://schemas.microsoft.com/office/powerpoint/2010/main" val="1409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Physical laws as described in non-inertial coordinate systems</a:t>
            </a:r>
          </a:p>
          <a:p>
            <a:pPr lvl="1"/>
            <a:endParaRPr lang="en-US" sz="2400" dirty="0">
              <a:latin typeface="+mj-lt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Newton’s </a:t>
            </a:r>
            <a:r>
              <a:rPr lang="en-US" sz="2400" dirty="0" smtClean="0">
                <a:latin typeface="+mj-lt"/>
              </a:rPr>
              <a:t>laws are formulated in an inertial frame of reference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254041"/>
              </p:ext>
            </p:extLst>
          </p:nvPr>
        </p:nvGraphicFramePr>
        <p:xfrm>
          <a:off x="3005138" y="1828800"/>
          <a:ext cx="6286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0" name="数式" r:id="rId3" imgW="291960" imgH="241200" progId="Equation.3">
                  <p:embed/>
                </p:oleObj>
              </mc:Choice>
              <mc:Fallback>
                <p:oleObj name="数式" r:id="rId3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1828800"/>
                        <a:ext cx="6286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575965"/>
              </p:ext>
            </p:extLst>
          </p:nvPr>
        </p:nvGraphicFramePr>
        <p:xfrm>
          <a:off x="2970213" y="3200400"/>
          <a:ext cx="10096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1" name="数式" r:id="rId5" imgW="469800" imgH="241200" progId="Equation.3">
                  <p:embed/>
                </p:oleObj>
              </mc:Choice>
              <mc:Fallback>
                <p:oleObj name="数式" r:id="rId5" imgW="469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200400"/>
                        <a:ext cx="10096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3840" y="2362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/>
              <a:t>For some problems, it is convenient to transform the </a:t>
            </a:r>
            <a:r>
              <a:rPr lang="en-US" sz="2400" dirty="0" err="1" smtClean="0"/>
              <a:t>the</a:t>
            </a:r>
            <a:r>
              <a:rPr lang="en-US" sz="2400" dirty="0" smtClean="0"/>
              <a:t> equations into a non-inertial coordinate system    </a:t>
            </a:r>
          </a:p>
          <a:p>
            <a:pPr lvl="1"/>
            <a:endParaRPr lang="en-US" sz="2400" dirty="0" smtClean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8200" y="3644900"/>
            <a:ext cx="1879600" cy="2203450"/>
            <a:chOff x="838200" y="3644900"/>
            <a:chExt cx="1879600" cy="220345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914400" y="4038600"/>
              <a:ext cx="0" cy="16002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14400" y="5105400"/>
              <a:ext cx="990600" cy="5334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14400" y="5638800"/>
              <a:ext cx="14478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9883873"/>
                </p:ext>
              </p:extLst>
            </p:nvPr>
          </p:nvGraphicFramePr>
          <p:xfrm>
            <a:off x="2362200" y="537210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32" name="数式" r:id="rId7" imgW="164880" imgH="228600" progId="Equation.3">
                    <p:embed/>
                  </p:oleObj>
                </mc:Choice>
                <mc:Fallback>
                  <p:oleObj name="数式" r:id="rId7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537210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805351"/>
                </p:ext>
              </p:extLst>
            </p:nvPr>
          </p:nvGraphicFramePr>
          <p:xfrm>
            <a:off x="1905000" y="478155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33" name="数式" r:id="rId9" imgW="164880" imgH="228600" progId="Equation.3">
                    <p:embed/>
                  </p:oleObj>
                </mc:Choice>
                <mc:Fallback>
                  <p:oleObj name="数式" r:id="rId9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478155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3596461"/>
                </p:ext>
              </p:extLst>
            </p:nvPr>
          </p:nvGraphicFramePr>
          <p:xfrm>
            <a:off x="838200" y="3644900"/>
            <a:ext cx="355600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34" name="数式" r:id="rId11" imgW="164880" imgH="241200" progId="Equation.3">
                    <p:embed/>
                  </p:oleObj>
                </mc:Choice>
                <mc:Fallback>
                  <p:oleObj name="数式" r:id="rId11" imgW="1648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3644900"/>
                          <a:ext cx="355600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4953000" y="3663950"/>
            <a:ext cx="1879600" cy="2451100"/>
            <a:chOff x="838200" y="3644900"/>
            <a:chExt cx="1879600" cy="245110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914400" y="4171950"/>
              <a:ext cx="228600" cy="146685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30" idx="2"/>
            </p:cNvCxnSpPr>
            <p:nvPr/>
          </p:nvCxnSpPr>
          <p:spPr>
            <a:xfrm flipV="1">
              <a:off x="914400" y="5257800"/>
              <a:ext cx="1168400" cy="3810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914400" y="5638800"/>
              <a:ext cx="1447800" cy="36195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3390935"/>
                </p:ext>
              </p:extLst>
            </p:nvPr>
          </p:nvGraphicFramePr>
          <p:xfrm>
            <a:off x="2362200" y="561975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35" name="数式" r:id="rId13" imgW="164880" imgH="228600" progId="Equation.3">
                    <p:embed/>
                  </p:oleObj>
                </mc:Choice>
                <mc:Fallback>
                  <p:oleObj name="数式" r:id="rId13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561975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33357"/>
                </p:ext>
              </p:extLst>
            </p:nvPr>
          </p:nvGraphicFramePr>
          <p:xfrm>
            <a:off x="1905000" y="478155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36" name="数式" r:id="rId15" imgW="164880" imgH="228600" progId="Equation.3">
                    <p:embed/>
                  </p:oleObj>
                </mc:Choice>
                <mc:Fallback>
                  <p:oleObj name="数式" r:id="rId15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478155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6179381"/>
                </p:ext>
              </p:extLst>
            </p:nvPr>
          </p:nvGraphicFramePr>
          <p:xfrm>
            <a:off x="838200" y="3644900"/>
            <a:ext cx="355600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37" name="数式" r:id="rId17" imgW="164880" imgH="241200" progId="Equation.3">
                    <p:embed/>
                  </p:oleObj>
                </mc:Choice>
                <mc:Fallback>
                  <p:oleObj name="数式" r:id="rId17" imgW="1648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3644900"/>
                          <a:ext cx="355600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440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Comparison of analysis in “inertial frame” versus “non-inertial frame”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64206"/>
              </p:ext>
            </p:extLst>
          </p:nvPr>
        </p:nvGraphicFramePr>
        <p:xfrm>
          <a:off x="838200" y="1219200"/>
          <a:ext cx="6073775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name="数式" r:id="rId3" imgW="2819160" imgH="2387520" progId="Equation.3">
                  <p:embed/>
                </p:oleObj>
              </mc:Choice>
              <mc:Fallback>
                <p:oleObj name="数式" r:id="rId3" imgW="281916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6073775" cy="497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3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58083" y="3881735"/>
            <a:ext cx="1809517" cy="1170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22255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 only):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1676400"/>
            <a:ext cx="0" cy="28956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143000" y="4572000"/>
            <a:ext cx="3124200" cy="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" y="1752600"/>
            <a:ext cx="762000" cy="28194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143000" y="4210050"/>
            <a:ext cx="2971800" cy="3810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121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4110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742768"/>
              </p:ext>
            </p:extLst>
          </p:nvPr>
        </p:nvGraphicFramePr>
        <p:xfrm>
          <a:off x="4495800" y="4297362"/>
          <a:ext cx="355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31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297362"/>
                        <a:ext cx="3556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72968"/>
              </p:ext>
            </p:extLst>
          </p:nvPr>
        </p:nvGraphicFramePr>
        <p:xfrm>
          <a:off x="1231900" y="1198563"/>
          <a:ext cx="3286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32" name="数式" r:id="rId5" imgW="152280" imgH="215640" progId="Equation.3">
                  <p:embed/>
                </p:oleObj>
              </mc:Choice>
              <mc:Fallback>
                <p:oleObj name="数式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1198563"/>
                        <a:ext cx="3286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755536"/>
              </p:ext>
            </p:extLst>
          </p:nvPr>
        </p:nvGraphicFramePr>
        <p:xfrm>
          <a:off x="3576638" y="4144963"/>
          <a:ext cx="5191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33" name="数式" r:id="rId7" imgW="241200" imgH="241200" progId="Equation.3">
                  <p:embed/>
                </p:oleObj>
              </mc:Choice>
              <mc:Fallback>
                <p:oleObj name="数式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4144963"/>
                        <a:ext cx="5191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110496"/>
              </p:ext>
            </p:extLst>
          </p:nvPr>
        </p:nvGraphicFramePr>
        <p:xfrm>
          <a:off x="501650" y="1905000"/>
          <a:ext cx="520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34" name="数式" r:id="rId9" imgW="241200" imgH="215640" progId="Equation.3">
                  <p:embed/>
                </p:oleObj>
              </mc:Choice>
              <mc:Fallback>
                <p:oleObj name="数式" r:id="rId9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1905000"/>
                        <a:ext cx="5207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584961"/>
              </p:ext>
            </p:extLst>
          </p:nvPr>
        </p:nvGraphicFramePr>
        <p:xfrm>
          <a:off x="5658084" y="928580"/>
          <a:ext cx="2428874" cy="446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35" name="Equation" r:id="rId11" imgW="1358640" imgH="2577960" progId="Equation.DSMT4">
                  <p:embed/>
                </p:oleObj>
              </mc:Choice>
              <mc:Fallback>
                <p:oleObj name="Equation" r:id="rId11" imgW="1358640" imgH="257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084" y="928580"/>
                        <a:ext cx="2428874" cy="4467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521602"/>
              </p:ext>
            </p:extLst>
          </p:nvPr>
        </p:nvGraphicFramePr>
        <p:xfrm>
          <a:off x="1670147" y="1752599"/>
          <a:ext cx="2778146" cy="1389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36" name="Equation" r:id="rId13" imgW="1803240" imgH="901440" progId="Equation.DSMT4">
                  <p:embed/>
                </p:oleObj>
              </mc:Choice>
              <mc:Fallback>
                <p:oleObj name="Equation" r:id="rId13" imgW="18032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70147" y="1752599"/>
                        <a:ext cx="2778146" cy="1389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7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22255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 only):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14400" y="1011237"/>
            <a:ext cx="0" cy="28956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14400" y="3906837"/>
            <a:ext cx="3124200" cy="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" y="1087437"/>
            <a:ext cx="762000" cy="28194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14400" y="3544887"/>
            <a:ext cx="2971800" cy="3810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5403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344517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317148"/>
              </p:ext>
            </p:extLst>
          </p:nvPr>
        </p:nvGraphicFramePr>
        <p:xfrm>
          <a:off x="4267200" y="3632199"/>
          <a:ext cx="355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6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32199"/>
                        <a:ext cx="3556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12752"/>
              </p:ext>
            </p:extLst>
          </p:nvPr>
        </p:nvGraphicFramePr>
        <p:xfrm>
          <a:off x="1003300" y="533400"/>
          <a:ext cx="3286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7" name="数式" r:id="rId5" imgW="152280" imgH="215640" progId="Equation.3">
                  <p:embed/>
                </p:oleObj>
              </mc:Choice>
              <mc:Fallback>
                <p:oleObj name="数式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33400"/>
                        <a:ext cx="3286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85827"/>
              </p:ext>
            </p:extLst>
          </p:nvPr>
        </p:nvGraphicFramePr>
        <p:xfrm>
          <a:off x="3348038" y="3479800"/>
          <a:ext cx="5191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8" name="数式" r:id="rId7" imgW="241200" imgH="241200" progId="Equation.3">
                  <p:embed/>
                </p:oleObj>
              </mc:Choice>
              <mc:Fallback>
                <p:oleObj name="数式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479800"/>
                        <a:ext cx="5191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378276"/>
              </p:ext>
            </p:extLst>
          </p:nvPr>
        </p:nvGraphicFramePr>
        <p:xfrm>
          <a:off x="273050" y="1239837"/>
          <a:ext cx="520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9" name="数式" r:id="rId9" imgW="241200" imgH="215640" progId="Equation.3">
                  <p:embed/>
                </p:oleObj>
              </mc:Choice>
              <mc:Fallback>
                <p:oleObj name="数式" r:id="rId9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239837"/>
                        <a:ext cx="5207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847837"/>
              </p:ext>
            </p:extLst>
          </p:nvPr>
        </p:nvGraphicFramePr>
        <p:xfrm>
          <a:off x="1828800" y="1203404"/>
          <a:ext cx="64198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0" name="Equation" r:id="rId11" imgW="2984400" imgH="457200" progId="Equation.DSMT4">
                  <p:embed/>
                </p:oleObj>
              </mc:Choice>
              <mc:Fallback>
                <p:oleObj name="Equation" r:id="rId11" imgW="298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03404"/>
                        <a:ext cx="641985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772245"/>
              </p:ext>
            </p:extLst>
          </p:nvPr>
        </p:nvGraphicFramePr>
        <p:xfrm>
          <a:off x="836613" y="4114800"/>
          <a:ext cx="7472362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1" name="Equation" r:id="rId13" imgW="5968800" imgH="1815840" progId="Equation.DSMT4">
                  <p:embed/>
                </p:oleObj>
              </mc:Choice>
              <mc:Fallback>
                <p:oleObj name="Equation" r:id="rId13" imgW="5968800" imgH="1815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6613" y="4114800"/>
                        <a:ext cx="7472362" cy="227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1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5161</TotalTime>
  <Words>527</Words>
  <Application>Microsoft Office PowerPoint</Application>
  <PresentationFormat>On-screen Show (4:3)</PresentationFormat>
  <Paragraphs>128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Wingdings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306</cp:revision>
  <cp:lastPrinted>2017-09-06T02:06:43Z</cp:lastPrinted>
  <dcterms:created xsi:type="dcterms:W3CDTF">2012-01-10T18:32:24Z</dcterms:created>
  <dcterms:modified xsi:type="dcterms:W3CDTF">2017-09-06T04:07:26Z</dcterms:modified>
</cp:coreProperties>
</file>