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36" r:id="rId3"/>
    <p:sldId id="337" r:id="rId4"/>
    <p:sldId id="367" r:id="rId5"/>
    <p:sldId id="353" r:id="rId6"/>
    <p:sldId id="354" r:id="rId7"/>
    <p:sldId id="355" r:id="rId8"/>
    <p:sldId id="363" r:id="rId9"/>
    <p:sldId id="377" r:id="rId10"/>
    <p:sldId id="331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8" r:id="rId21"/>
    <p:sldId id="379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 varScale="1">
        <p:scale>
          <a:sx n="58" d="100"/>
          <a:sy n="58" d="100"/>
        </p:scale>
        <p:origin x="11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hysics.wfu.ed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@wfu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fu.edu/~natalie/f17phy74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fu.edu/~natalie/f17phy741/inf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fu.edu/~natalie/f17phy741/inf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fu.edu/~natalie/f17phy741/homework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741 Quantum Mechanics </a:t>
            </a:r>
          </a:p>
          <a:p>
            <a:pPr algn="ctr"/>
            <a:r>
              <a:rPr lang="en-US" sz="3200" b="1" dirty="0" smtClean="0"/>
              <a:t>12-12:50 PM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Overview of Mathematical Tools (Chapter 1 of our textbook)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3200" b="1" dirty="0" smtClean="0">
                <a:solidFill>
                  <a:schemeClr val="folHlink"/>
                </a:solidFill>
              </a:rPr>
              <a:t>Notation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3200" b="1" dirty="0" smtClean="0">
                <a:solidFill>
                  <a:schemeClr val="folHlink"/>
                </a:solidFill>
              </a:rPr>
              <a:t>Vector spaces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lphaLcPeriod"/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Textbook: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1879"/>
            <a:ext cx="3995602" cy="5719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0402" y="304800"/>
            <a:ext cx="46911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Mathematical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Review of  classical mechanics and emergence of quantum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Simple one-dimensional systems in the quantum and classical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harmonic oscillator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Feynman’s path integrals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Multi-dimensional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Angular momentum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hydrogen atom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Approximation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Time-dependence</a:t>
            </a:r>
          </a:p>
        </p:txBody>
      </p:sp>
    </p:spTree>
    <p:extLst>
      <p:ext uri="{BB962C8B-B14F-4D97-AF65-F5344CB8AC3E}">
        <p14:creationId xmlns:p14="http://schemas.microsoft.com/office/powerpoint/2010/main" val="56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Textbook: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1879"/>
            <a:ext cx="3995602" cy="5719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0402" y="304800"/>
            <a:ext cx="4691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Topics -- continued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Time-dependent perturbation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Scattering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Dirac equation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More about path integrals</a:t>
            </a:r>
          </a:p>
        </p:txBody>
      </p:sp>
    </p:spTree>
    <p:extLst>
      <p:ext uri="{BB962C8B-B14F-4D97-AF65-F5344CB8AC3E}">
        <p14:creationId xmlns:p14="http://schemas.microsoft.com/office/powerpoint/2010/main" val="30382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Read Chapter 1  --  (1.1-1.4)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Mathematical tools useful for studying quantum            	mechanics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Notion of generalized linear vector 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Physics vectors in 3-dimensional space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0" y="3505200"/>
            <a:ext cx="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5638800"/>
            <a:ext cx="2133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447802" y="56388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65814"/>
              </p:ext>
            </p:extLst>
          </p:nvPr>
        </p:nvGraphicFramePr>
        <p:xfrm>
          <a:off x="1022352" y="5885399"/>
          <a:ext cx="425450" cy="58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2352" y="5885399"/>
                        <a:ext cx="425450" cy="589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82676"/>
              </p:ext>
            </p:extLst>
          </p:nvPr>
        </p:nvGraphicFramePr>
        <p:xfrm>
          <a:off x="4375150" y="5192713"/>
          <a:ext cx="4254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164880" imgH="279360" progId="Equation.DSMT4">
                  <p:embed/>
                </p:oleObj>
              </mc:Choice>
              <mc:Fallback>
                <p:oleObj name="Equation" r:id="rId5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5150" y="5192713"/>
                        <a:ext cx="425450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205970"/>
              </p:ext>
            </p:extLst>
          </p:nvPr>
        </p:nvGraphicFramePr>
        <p:xfrm>
          <a:off x="1893886" y="3098651"/>
          <a:ext cx="3921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3886" y="3098651"/>
                        <a:ext cx="392113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2285999" y="3876297"/>
            <a:ext cx="1014415" cy="1762502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00505" y="4921251"/>
            <a:ext cx="1318995" cy="70167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9500" y="475614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v</a:t>
            </a:r>
            <a:r>
              <a:rPr lang="en-US" sz="2400" b="1" baseline="-25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400" b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3576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v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1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10723"/>
              </p:ext>
            </p:extLst>
          </p:nvPr>
        </p:nvGraphicFramePr>
        <p:xfrm>
          <a:off x="6019800" y="4255588"/>
          <a:ext cx="2046835" cy="56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9" imgW="1066680" imgH="291960" progId="Equation.DSMT4">
                  <p:embed/>
                </p:oleObj>
              </mc:Choice>
              <mc:Fallback>
                <p:oleObj name="Equation" r:id="rId9" imgW="1066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800" y="4255588"/>
                        <a:ext cx="2046835" cy="560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3557585" y="3200400"/>
            <a:ext cx="1014415" cy="1762502"/>
          </a:xfrm>
          <a:prstGeom prst="straightConnector1">
            <a:avLst/>
          </a:prstGeom>
          <a:ln w="63500">
            <a:solidFill>
              <a:srgbClr val="DA32A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85998" y="3200400"/>
            <a:ext cx="2286002" cy="2438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86200" y="32004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2932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Abstract linear vector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062037"/>
            <a:ext cx="74866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7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46357"/>
              </p:ext>
            </p:extLst>
          </p:nvPr>
        </p:nvGraphicFramePr>
        <p:xfrm>
          <a:off x="685800" y="457200"/>
          <a:ext cx="6248400" cy="435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4647960" imgH="3238200" progId="Equation.DSMT4">
                  <p:embed/>
                </p:oleObj>
              </mc:Choice>
              <mc:Fallback>
                <p:oleObj name="Equation" r:id="rId3" imgW="4647960" imgH="32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6248400" cy="435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0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Notion of linear independence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46" y="1447800"/>
            <a:ext cx="9179346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linear independence does not necessarily imply that the vectors are orthogonal.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23987"/>
            <a:ext cx="8001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5" y="80653"/>
            <a:ext cx="6572250" cy="6275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6019800"/>
            <a:ext cx="1600200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52919"/>
              </p:ext>
            </p:extLst>
          </p:nvPr>
        </p:nvGraphicFramePr>
        <p:xfrm>
          <a:off x="983456" y="685800"/>
          <a:ext cx="7177087" cy="361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5219640" imgH="2628720" progId="Equation.DSMT4">
                  <p:embed/>
                </p:oleObj>
              </mc:Choice>
              <mc:Fallback>
                <p:oleObj name="Equation" r:id="rId3" imgW="5219640" imgH="262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3456" y="685800"/>
                        <a:ext cx="7177087" cy="361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105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that, the orthonormal basis set is not unique</a:t>
            </a:r>
          </a:p>
        </p:txBody>
      </p:sp>
    </p:spTree>
    <p:extLst>
      <p:ext uri="{BB962C8B-B14F-4D97-AF65-F5344CB8AC3E}">
        <p14:creationId xmlns:p14="http://schemas.microsoft.com/office/powerpoint/2010/main" val="311681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methods of finding orthonormal basis from linearly independent vectors.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40855"/>
              </p:ext>
            </p:extLst>
          </p:nvPr>
        </p:nvGraphicFramePr>
        <p:xfrm>
          <a:off x="533400" y="1465263"/>
          <a:ext cx="8167688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7772400" imgH="4520880" progId="Equation.DSMT4">
                  <p:embed/>
                </p:oleObj>
              </mc:Choice>
              <mc:Fallback>
                <p:oleObj name="Equation" r:id="rId3" imgW="7772400" imgH="452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465263"/>
                        <a:ext cx="8167688" cy="474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47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Comment about Physics Colloquia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2"/>
              </a:rPr>
              <a:t>http://www.physics.wfu.edu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2" y="1466945"/>
            <a:ext cx="8249315" cy="46416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64322" y="2895600"/>
            <a:ext cx="2270078" cy="19517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78647"/>
              </p:ext>
            </p:extLst>
          </p:nvPr>
        </p:nvGraphicFramePr>
        <p:xfrm>
          <a:off x="495484" y="1447800"/>
          <a:ext cx="5526088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5257800" imgH="2095200" progId="Equation.DSMT4">
                  <p:embed/>
                </p:oleObj>
              </mc:Choice>
              <mc:Fallback>
                <p:oleObj name="Equation" r:id="rId3" imgW="5257800" imgH="209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484" y="1447800"/>
                        <a:ext cx="5526088" cy="220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methods of finding orthonormal basis from linearly independent vectors --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038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It can be shown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latin typeface="+mj-lt"/>
              </a:rPr>
              <a:t>O </a:t>
            </a:r>
            <a:r>
              <a:rPr lang="en-US" sz="2400" dirty="0" smtClean="0">
                <a:latin typeface="+mj-lt"/>
              </a:rPr>
              <a:t>is a </a:t>
            </a:r>
            <a:r>
              <a:rPr lang="en-US" sz="2400" dirty="0" err="1" smtClean="0">
                <a:latin typeface="+mj-lt"/>
              </a:rPr>
              <a:t>Hermitian</a:t>
            </a:r>
            <a:r>
              <a:rPr lang="en-US" sz="2400" dirty="0" smtClean="0">
                <a:latin typeface="+mj-lt"/>
              </a:rPr>
              <a:t>, positive definite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Its eigenvectors can be put into orthonormal form</a:t>
            </a:r>
          </a:p>
        </p:txBody>
      </p:sp>
    </p:spTree>
    <p:extLst>
      <p:ext uri="{BB962C8B-B14F-4D97-AF65-F5344CB8AC3E}">
        <p14:creationId xmlns:p14="http://schemas.microsoft.com/office/powerpoint/2010/main" val="368845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methods of finding orthonormal basis from linearly independent vectors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66727"/>
              </p:ext>
            </p:extLst>
          </p:nvPr>
        </p:nvGraphicFramePr>
        <p:xfrm>
          <a:off x="711138" y="1295400"/>
          <a:ext cx="6935486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5168880" imgH="3009600" progId="Equation.DSMT4">
                  <p:embed/>
                </p:oleObj>
              </mc:Choice>
              <mc:Fallback>
                <p:oleObj name="Equation" r:id="rId3" imgW="5168880" imgH="30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138" y="1295400"/>
                        <a:ext cx="6935486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486400"/>
            <a:ext cx="7391400" cy="86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245002"/>
              </p:ext>
            </p:extLst>
          </p:nvPr>
        </p:nvGraphicFramePr>
        <p:xfrm>
          <a:off x="1092200" y="5334000"/>
          <a:ext cx="78232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5371920" imgH="799920" progId="Equation.DSMT4">
                  <p:embed/>
                </p:oleObj>
              </mc:Choice>
              <mc:Fallback>
                <p:oleObj name="Equation" r:id="rId5" imgW="537192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5334000"/>
                        <a:ext cx="78232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30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35584"/>
            <a:ext cx="6705599" cy="64176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7" y="152400"/>
            <a:ext cx="8647906" cy="5919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19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email:  </a:t>
            </a:r>
            <a:r>
              <a:rPr lang="en-US" sz="2400" dirty="0" smtClean="0">
                <a:latin typeface="+mj-lt"/>
                <a:hlinkClick r:id="rId3"/>
              </a:rPr>
              <a:t>natalie@wfu.edu</a:t>
            </a:r>
            <a:r>
              <a:rPr lang="en-US" sz="2400" dirty="0" smtClean="0">
                <a:latin typeface="+mj-lt"/>
              </a:rPr>
              <a:t>          office:  Olin 300</a:t>
            </a:r>
          </a:p>
        </p:txBody>
      </p:sp>
    </p:spTree>
    <p:extLst>
      <p:ext uri="{BB962C8B-B14F-4D97-AF65-F5344CB8AC3E}">
        <p14:creationId xmlns:p14="http://schemas.microsoft.com/office/powerpoint/2010/main" val="2060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2"/>
              </a:rPr>
              <a:t>http://www.wfu.edu/~natalie/f17phy741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99" y="1219200"/>
            <a:ext cx="8451101" cy="38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  <a:hlinkClick r:id="rId2"/>
              </a:rPr>
              <a:t>http://www.wfu.edu/~natalie/f17phy741/info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83397"/>
            <a:ext cx="7593807" cy="51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  <a:hlinkClick r:id="rId2"/>
              </a:rPr>
              <a:t>http://www.wfu.edu/~natalie/f17phy741/info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7" y="1268553"/>
            <a:ext cx="8211463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8536" y="501650"/>
            <a:ext cx="762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Course </a:t>
            </a:r>
            <a:r>
              <a:rPr lang="en-US" dirty="0" smtClean="0"/>
              <a:t>webpage: </a:t>
            </a:r>
            <a:r>
              <a:rPr lang="en-US" dirty="0" smtClean="0">
                <a:hlinkClick r:id="rId2"/>
              </a:rPr>
              <a:t>http://www.wfu.edu/~natalie/f17phy741/homework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4" y="838325"/>
            <a:ext cx="8020050" cy="54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74509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3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5814</TotalTime>
  <Words>444</Words>
  <Application>Microsoft Office PowerPoint</Application>
  <PresentationFormat>On-screen Show (4:3)</PresentationFormat>
  <Paragraphs>120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288</cp:revision>
  <cp:lastPrinted>2017-08-28T12:40:20Z</cp:lastPrinted>
  <dcterms:created xsi:type="dcterms:W3CDTF">2012-01-10T18:32:24Z</dcterms:created>
  <dcterms:modified xsi:type="dcterms:W3CDTF">2017-08-28T14:38:13Z</dcterms:modified>
</cp:coreProperties>
</file>