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424" r:id="rId3"/>
    <p:sldId id="448" r:id="rId4"/>
    <p:sldId id="449" r:id="rId5"/>
    <p:sldId id="444" r:id="rId6"/>
    <p:sldId id="445" r:id="rId7"/>
    <p:sldId id="446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32AA"/>
    <a:srgbClr val="800080"/>
    <a:srgbClr val="4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125" autoAdjust="0"/>
  </p:normalViewPr>
  <p:slideViewPr>
    <p:cSldViewPr>
      <p:cViewPr varScale="1">
        <p:scale>
          <a:sx n="66" d="100"/>
          <a:sy n="66" d="100"/>
        </p:scale>
        <p:origin x="14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158" y="152400"/>
            <a:ext cx="8679581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741 Quantum Mechanics </a:t>
            </a:r>
          </a:p>
          <a:p>
            <a:pPr algn="ctr"/>
            <a:r>
              <a:rPr lang="en-US" sz="3200" b="1" dirty="0" smtClean="0"/>
              <a:t>12-12:50 PM  MWF  Olin 103</a:t>
            </a:r>
          </a:p>
          <a:p>
            <a:pPr algn="ctr"/>
            <a:endParaRPr lang="en-US" sz="1000" b="1" dirty="0"/>
          </a:p>
          <a:p>
            <a:pPr algn="ctr"/>
            <a:r>
              <a:rPr lang="en-US" sz="3200" b="1" dirty="0" smtClean="0"/>
              <a:t>Plan for Lecture 14:</a:t>
            </a:r>
          </a:p>
          <a:p>
            <a:r>
              <a:rPr lang="en-US" sz="3200" b="1" dirty="0" smtClean="0"/>
              <a:t>Reading in Shankar:  Read  Chapter 12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Quantum mechanics of angular momentum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of commutation relations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Eigenvalues and eigenvectors of angular momentum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Generalization to spin angular momentum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Finite rotations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428" y="228600"/>
            <a:ext cx="837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and eigenvectors of  </a:t>
            </a:r>
            <a:r>
              <a:rPr lang="en-US" sz="2400" b="1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and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z</a:t>
            </a:r>
            <a:r>
              <a:rPr lang="en-US" sz="2400" baseline="30000" dirty="0"/>
              <a:t> </a:t>
            </a:r>
            <a:r>
              <a:rPr lang="en-US" sz="2400" baseline="-25000" dirty="0"/>
              <a:t> </a:t>
            </a:r>
            <a:r>
              <a:rPr lang="en-US" sz="2400" dirty="0" smtClean="0"/>
              <a:t>-- continued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47861"/>
              </p:ext>
            </p:extLst>
          </p:nvPr>
        </p:nvGraphicFramePr>
        <p:xfrm>
          <a:off x="1066800" y="914400"/>
          <a:ext cx="5276669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1" name="Equation" r:id="rId3" imgW="3263760" imgH="977760" progId="Equation.DSMT4">
                  <p:embed/>
                </p:oleObj>
              </mc:Choice>
              <mc:Fallback>
                <p:oleObj name="Equation" r:id="rId3" imgW="32637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914400"/>
                        <a:ext cx="5276669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335938"/>
              </p:ext>
            </p:extLst>
          </p:nvPr>
        </p:nvGraphicFramePr>
        <p:xfrm>
          <a:off x="535625" y="2045345"/>
          <a:ext cx="581025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2" name="Equation" r:id="rId5" imgW="3593880" imgH="914400" progId="Equation.DSMT4">
                  <p:embed/>
                </p:oleObj>
              </mc:Choice>
              <mc:Fallback>
                <p:oleObj name="Equation" r:id="rId5" imgW="35938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25" y="2045345"/>
                        <a:ext cx="5810250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23622"/>
              </p:ext>
            </p:extLst>
          </p:nvPr>
        </p:nvGraphicFramePr>
        <p:xfrm>
          <a:off x="539636" y="3176263"/>
          <a:ext cx="69945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3" name="Equation" r:id="rId7" imgW="4533840" imgH="927000" progId="Equation.DSMT4">
                  <p:embed/>
                </p:oleObj>
              </mc:Choice>
              <mc:Fallback>
                <p:oleObj name="Equation" r:id="rId7" imgW="45338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636" y="3176263"/>
                        <a:ext cx="6994525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53150"/>
              </p:ext>
            </p:extLst>
          </p:nvPr>
        </p:nvGraphicFramePr>
        <p:xfrm>
          <a:off x="685800" y="4834613"/>
          <a:ext cx="6400800" cy="180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4" name="Equation" r:id="rId9" imgW="4546440" imgH="1282680" progId="Equation.DSMT4">
                  <p:embed/>
                </p:oleObj>
              </mc:Choice>
              <mc:Fallback>
                <p:oleObj name="Equation" r:id="rId9" imgW="454644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834613"/>
                        <a:ext cx="6400800" cy="180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0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428" y="228600"/>
            <a:ext cx="837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and eigenvectors of  </a:t>
            </a:r>
            <a:r>
              <a:rPr lang="en-US" sz="2400" b="1" dirty="0" smtClean="0"/>
              <a:t>J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z</a:t>
            </a:r>
            <a:r>
              <a:rPr lang="en-US" sz="2400" baseline="30000" dirty="0" smtClean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-- continued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829040"/>
              </p:ext>
            </p:extLst>
          </p:nvPr>
        </p:nvGraphicFramePr>
        <p:xfrm>
          <a:off x="609600" y="1295400"/>
          <a:ext cx="7285038" cy="400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9" name="Equation" r:id="rId3" imgW="3720960" imgH="2044440" progId="Equation.DSMT4">
                  <p:embed/>
                </p:oleObj>
              </mc:Choice>
              <mc:Fallback>
                <p:oleObj name="Equation" r:id="rId3" imgW="372096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295400"/>
                        <a:ext cx="7285038" cy="4003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4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representations of angular momentum operators: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609600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6096000" cy="27717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716373"/>
              </p:ext>
            </p:extLst>
          </p:nvPr>
        </p:nvGraphicFramePr>
        <p:xfrm>
          <a:off x="989798" y="4460823"/>
          <a:ext cx="305602" cy="36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2" name="Equation" r:id="rId4" imgW="241200" imgH="291960" progId="Equation.DSMT4">
                  <p:embed/>
                </p:oleObj>
              </mc:Choice>
              <mc:Fallback>
                <p:oleObj name="Equation" r:id="rId4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798" y="4460823"/>
                        <a:ext cx="305602" cy="3699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818179"/>
              </p:ext>
            </p:extLst>
          </p:nvPr>
        </p:nvGraphicFramePr>
        <p:xfrm>
          <a:off x="3132221" y="4206407"/>
          <a:ext cx="338137" cy="36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3" name="Equation" r:id="rId6" imgW="291960" imgH="317160" progId="Equation.DSMT4">
                  <p:embed/>
                </p:oleObj>
              </mc:Choice>
              <mc:Fallback>
                <p:oleObj name="Equation" r:id="rId6" imgW="291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2221" y="4206407"/>
                        <a:ext cx="338137" cy="3655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47571"/>
              </p:ext>
            </p:extLst>
          </p:nvPr>
        </p:nvGraphicFramePr>
        <p:xfrm>
          <a:off x="3629025" y="4450881"/>
          <a:ext cx="5143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4" name="Equation" r:id="rId8" imgW="444240" imgH="317160" progId="Equation.DSMT4">
                  <p:embed/>
                </p:oleObj>
              </mc:Choice>
              <mc:Fallback>
                <p:oleObj name="Equation" r:id="rId8" imgW="4442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29025" y="4450881"/>
                        <a:ext cx="514350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87913"/>
              </p:ext>
            </p:extLst>
          </p:nvPr>
        </p:nvGraphicFramePr>
        <p:xfrm>
          <a:off x="4572000" y="4800600"/>
          <a:ext cx="3429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5" name="Equation" r:id="rId10" imgW="164880" imgH="215640" progId="Equation.DSMT4">
                  <p:embed/>
                </p:oleObj>
              </mc:Choice>
              <mc:Fallback>
                <p:oleObj name="Equation" r:id="rId10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4800600"/>
                        <a:ext cx="342900" cy="249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86871"/>
              </p:ext>
            </p:extLst>
          </p:nvPr>
        </p:nvGraphicFramePr>
        <p:xfrm>
          <a:off x="5245200" y="5048450"/>
          <a:ext cx="2412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6"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45200" y="5048450"/>
                        <a:ext cx="241200" cy="265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93292"/>
              </p:ext>
            </p:extLst>
          </p:nvPr>
        </p:nvGraphicFramePr>
        <p:xfrm>
          <a:off x="5867400" y="5334000"/>
          <a:ext cx="338137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7" name="Equation" r:id="rId14" imgW="291960" imgH="215640" progId="Equation.DSMT4">
                  <p:embed/>
                </p:oleObj>
              </mc:Choice>
              <mc:Fallback>
                <p:oleObj name="Equation" r:id="rId14" imgW="291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7400" y="5334000"/>
                        <a:ext cx="338137" cy="249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8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368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representations of angular momentum operators: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(block diagonal form)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52195"/>
            <a:ext cx="6786563" cy="5504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9906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1325" y="363835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790750"/>
            <a:ext cx="1371600" cy="85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1219200"/>
            <a:ext cx="1219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1905000"/>
            <a:ext cx="2590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4648200"/>
            <a:ext cx="3048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each </a:t>
            </a:r>
            <a:r>
              <a:rPr lang="en-US" sz="2400" i="1" dirty="0" smtClean="0">
                <a:latin typeface="+mj-lt"/>
              </a:rPr>
              <a:t>j</a:t>
            </a:r>
            <a:r>
              <a:rPr lang="en-US" sz="2400" dirty="0" smtClean="0">
                <a:latin typeface="+mj-lt"/>
              </a:rPr>
              <a:t> block is typically considered separately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93213"/>
              </p:ext>
            </p:extLst>
          </p:nvPr>
        </p:nvGraphicFramePr>
        <p:xfrm>
          <a:off x="1155700" y="803275"/>
          <a:ext cx="683260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1" name="Equation" r:id="rId3" imgW="4927320" imgH="2374560" progId="Equation.DSMT4">
                  <p:embed/>
                </p:oleObj>
              </mc:Choice>
              <mc:Fallback>
                <p:oleObj name="Equation" r:id="rId3" imgW="4927320" imgH="237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5700" y="803275"/>
                        <a:ext cx="6832600" cy="329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9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integer values of </a:t>
            </a:r>
            <a:r>
              <a:rPr lang="en-US" sz="2400" i="1" dirty="0" smtClean="0">
                <a:latin typeface="+mj-lt"/>
              </a:rPr>
              <a:t>j,</a:t>
            </a:r>
            <a:r>
              <a:rPr lang="en-US" sz="2400" dirty="0" smtClean="0">
                <a:latin typeface="+mj-lt"/>
              </a:rPr>
              <a:t> it is also possible to find special representations of the operators  L</a:t>
            </a:r>
            <a:r>
              <a:rPr lang="en-US" sz="2400" baseline="30000" dirty="0" smtClean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 err="1" smtClean="0">
                <a:latin typeface="+mj-lt"/>
              </a:rPr>
              <a:t>L</a:t>
            </a:r>
            <a:r>
              <a:rPr lang="en-US" sz="2400" baseline="-25000" dirty="0" err="1" smtClean="0">
                <a:latin typeface="+mj-lt"/>
              </a:rPr>
              <a:t>z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0" y="1371600"/>
            <a:ext cx="6013770" cy="1119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59958"/>
            <a:ext cx="2095500" cy="121723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154657"/>
              </p:ext>
            </p:extLst>
          </p:nvPr>
        </p:nvGraphicFramePr>
        <p:xfrm>
          <a:off x="838200" y="3681208"/>
          <a:ext cx="6781800" cy="245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1" name="Equation" r:id="rId5" imgW="4762440" imgH="1726920" progId="Equation.DSMT4">
                  <p:embed/>
                </p:oleObj>
              </mc:Choice>
              <mc:Fallback>
                <p:oleObj name="Equation" r:id="rId5" imgW="476244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681208"/>
                        <a:ext cx="6781800" cy="2459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1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spherical harmonic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62554"/>
              </p:ext>
            </p:extLst>
          </p:nvPr>
        </p:nvGraphicFramePr>
        <p:xfrm>
          <a:off x="433079" y="914400"/>
          <a:ext cx="3951287" cy="557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1" name="数式" r:id="rId3" imgW="1930320" imgH="2717640" progId="Equation.3">
                  <p:embed/>
                </p:oleObj>
              </mc:Choice>
              <mc:Fallback>
                <p:oleObj name="数式" r:id="rId3" imgW="193032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9" y="914400"/>
                        <a:ext cx="3951287" cy="557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58514"/>
              </p:ext>
            </p:extLst>
          </p:nvPr>
        </p:nvGraphicFramePr>
        <p:xfrm>
          <a:off x="4622930" y="2133600"/>
          <a:ext cx="4521070" cy="197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2" name="Equation" r:id="rId5" imgW="3162240" imgH="1384200" progId="Equation.DSMT4">
                  <p:embed/>
                </p:oleObj>
              </mc:Choice>
              <mc:Fallback>
                <p:oleObj name="Equation" r:id="rId5" imgW="316224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2930" y="2133600"/>
                        <a:ext cx="4521070" cy="197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2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angular momentum to rotations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59222"/>
              </p:ext>
            </p:extLst>
          </p:nvPr>
        </p:nvGraphicFramePr>
        <p:xfrm>
          <a:off x="457200" y="690265"/>
          <a:ext cx="856423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Equation" r:id="rId3" imgW="6273720" imgH="2400120" progId="Equation.DSMT4">
                  <p:embed/>
                </p:oleObj>
              </mc:Choice>
              <mc:Fallback>
                <p:oleObj name="Equation" r:id="rId3" imgW="627372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690265"/>
                        <a:ext cx="856423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946244"/>
              </p:ext>
            </p:extLst>
          </p:nvPr>
        </p:nvGraphicFramePr>
        <p:xfrm>
          <a:off x="533400" y="4150064"/>
          <a:ext cx="6324600" cy="202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4" name="Equation" r:id="rId5" imgW="4089240" imgH="1307880" progId="Equation.DSMT4">
                  <p:embed/>
                </p:oleObj>
              </mc:Choice>
              <mc:Fallback>
                <p:oleObj name="Equation" r:id="rId5" imgW="408924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150064"/>
                        <a:ext cx="6324600" cy="202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9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transformations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84289"/>
              </p:ext>
            </p:extLst>
          </p:nvPr>
        </p:nvGraphicFramePr>
        <p:xfrm>
          <a:off x="1143000" y="668039"/>
          <a:ext cx="4519289" cy="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6" name="Equation" r:id="rId3" imgW="2438280" imgH="355320" progId="Equation.DSMT4">
                  <p:embed/>
                </p:oleObj>
              </mc:Choice>
              <mc:Fallback>
                <p:oleObj name="Equation" r:id="rId3" imgW="2438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668039"/>
                        <a:ext cx="4519289" cy="65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644" y="13481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about the z-axis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48571"/>
              </p:ext>
            </p:extLst>
          </p:nvPr>
        </p:nvGraphicFramePr>
        <p:xfrm>
          <a:off x="1143001" y="1850199"/>
          <a:ext cx="5638800" cy="56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7" name="Equation" r:id="rId5" imgW="3530520" imgH="355320" progId="Equation.DSMT4">
                  <p:embed/>
                </p:oleObj>
              </mc:Choice>
              <mc:Fallback>
                <p:oleObj name="Equation" r:id="rId5" imgW="35305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1" y="1850199"/>
                        <a:ext cx="5638800" cy="567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1644" y="243629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about the y-axis for </a:t>
            </a:r>
            <a:r>
              <a:rPr lang="en-US" sz="2400" i="1" dirty="0" smtClean="0">
                <a:latin typeface="+mj-lt"/>
              </a:rPr>
              <a:t>j=1/2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11073"/>
              </p:ext>
            </p:extLst>
          </p:nvPr>
        </p:nvGraphicFramePr>
        <p:xfrm>
          <a:off x="1143000" y="2897964"/>
          <a:ext cx="6695651" cy="111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8" name="Equation" r:id="rId7" imgW="4356000" imgH="723600" progId="Equation.DSMT4">
                  <p:embed/>
                </p:oleObj>
              </mc:Choice>
              <mc:Fallback>
                <p:oleObj name="Equation" r:id="rId7" imgW="43560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897964"/>
                        <a:ext cx="6695651" cy="1113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8817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about the y-axis for </a:t>
            </a:r>
            <a:r>
              <a:rPr lang="en-US" sz="2400" i="1" dirty="0" smtClean="0">
                <a:latin typeface="+mj-lt"/>
              </a:rPr>
              <a:t>j=1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21064"/>
              </p:ext>
            </p:extLst>
          </p:nvPr>
        </p:nvGraphicFramePr>
        <p:xfrm>
          <a:off x="794186" y="4376676"/>
          <a:ext cx="7907052" cy="154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9" name="Equation" r:id="rId9" imgW="6286320" imgH="1231560" progId="Equation.DSMT4">
                  <p:embed/>
                </p:oleObj>
              </mc:Choice>
              <mc:Fallback>
                <p:oleObj name="Equation" r:id="rId9" imgW="628632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4186" y="4376676"/>
                        <a:ext cx="7907052" cy="154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1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" y="4343400"/>
            <a:ext cx="304800" cy="488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79194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1291947"/>
            <a:ext cx="7792393" cy="42741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3236" y="2338578"/>
            <a:ext cx="2976372" cy="1920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32688"/>
            <a:ext cx="4938940" cy="3613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51" y="2874540"/>
            <a:ext cx="5458397" cy="30164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87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commutation relations for angular momentum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43588"/>
              </p:ext>
            </p:extLst>
          </p:nvPr>
        </p:nvGraphicFramePr>
        <p:xfrm>
          <a:off x="609600" y="990600"/>
          <a:ext cx="5245100" cy="399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2" name="Equation" r:id="rId3" imgW="3784320" imgH="2882880" progId="Equation.DSMT4">
                  <p:embed/>
                </p:oleObj>
              </mc:Choice>
              <mc:Fallback>
                <p:oleObj name="Equation" r:id="rId3" imgW="3784320" imgH="2882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5245100" cy="399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79512"/>
              </p:ext>
            </p:extLst>
          </p:nvPr>
        </p:nvGraphicFramePr>
        <p:xfrm>
          <a:off x="457200" y="5257800"/>
          <a:ext cx="769171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83" name="Equation" r:id="rId5" imgW="5448240" imgH="647640" progId="Equation.DSMT4">
                  <p:embed/>
                </p:oleObj>
              </mc:Choice>
              <mc:Fallback>
                <p:oleObj name="Equation" r:id="rId5" imgW="5448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5257800"/>
                        <a:ext cx="769171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07964"/>
              </p:ext>
            </p:extLst>
          </p:nvPr>
        </p:nvGraphicFramePr>
        <p:xfrm>
          <a:off x="381000" y="457200"/>
          <a:ext cx="769171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0" name="Equation" r:id="rId3" imgW="5448240" imgH="647640" progId="Equation.DSMT4">
                  <p:embed/>
                </p:oleObj>
              </mc:Choice>
              <mc:Fallback>
                <p:oleObj name="Equation" r:id="rId3" imgW="5448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57200"/>
                        <a:ext cx="769171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94363"/>
              </p:ext>
            </p:extLst>
          </p:nvPr>
        </p:nvGraphicFramePr>
        <p:xfrm>
          <a:off x="603250" y="1752600"/>
          <a:ext cx="709343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01" name="Equation" r:id="rId5" imgW="5041800" imgH="1841400" progId="Equation.DSMT4">
                  <p:embed/>
                </p:oleObj>
              </mc:Choice>
              <mc:Fallback>
                <p:oleObj name="Equation" r:id="rId5" imgW="5041800" imgH="18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0" y="1752600"/>
                        <a:ext cx="7093432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4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074975"/>
            <a:ext cx="2771775" cy="18427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428" y="228600"/>
            <a:ext cx="837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Since </a:t>
            </a:r>
            <a:r>
              <a:rPr lang="en-US" sz="2400" b="1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and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z</a:t>
            </a:r>
            <a:r>
              <a:rPr lang="en-US" sz="2400" baseline="30000" dirty="0"/>
              <a:t> </a:t>
            </a:r>
            <a:r>
              <a:rPr lang="en-US" sz="2400" baseline="-25000" dirty="0"/>
              <a:t> </a:t>
            </a:r>
            <a:r>
              <a:rPr lang="en-US" sz="2400" dirty="0" smtClean="0"/>
              <a:t>commute, it is possible to simultaneous eigenvectors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95884"/>
              </p:ext>
            </p:extLst>
          </p:nvPr>
        </p:nvGraphicFramePr>
        <p:xfrm>
          <a:off x="1219200" y="1081392"/>
          <a:ext cx="6368520" cy="36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5" name="Equation" r:id="rId5" imgW="4635360" imgH="266400" progId="Equation.DSMT4">
                  <p:embed/>
                </p:oleObj>
              </mc:Choice>
              <mc:Fallback>
                <p:oleObj name="Equation" r:id="rId5" imgW="4635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1081392"/>
                        <a:ext cx="6368520" cy="36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32766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Let: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272" y="3192903"/>
            <a:ext cx="1972728" cy="637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52036" y="410826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563" y="3923250"/>
            <a:ext cx="2286873" cy="680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7950" y="3923250"/>
            <a:ext cx="1397022" cy="572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43986" y="4032725"/>
            <a:ext cx="91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and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020"/>
              </p:ext>
            </p:extLst>
          </p:nvPr>
        </p:nvGraphicFramePr>
        <p:xfrm>
          <a:off x="1652372" y="4737434"/>
          <a:ext cx="4900828" cy="161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6" name="Equation" r:id="rId10" imgW="3695400" imgH="1218960" progId="Equation.DSMT4">
                  <p:embed/>
                </p:oleObj>
              </mc:Choice>
              <mc:Fallback>
                <p:oleObj name="Equation" r:id="rId10" imgW="36954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2372" y="4737434"/>
                        <a:ext cx="4900828" cy="161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6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428" y="228600"/>
            <a:ext cx="837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and eigenvectors of  </a:t>
            </a:r>
            <a:r>
              <a:rPr lang="en-US" sz="2400" b="1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and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z</a:t>
            </a:r>
            <a:r>
              <a:rPr lang="en-US" sz="2400" baseline="30000" dirty="0"/>
              <a:t> </a:t>
            </a:r>
            <a:r>
              <a:rPr lang="en-US" sz="2400" baseline="-25000" dirty="0"/>
              <a:t> </a:t>
            </a:r>
            <a:r>
              <a:rPr lang="en-US" sz="2400" dirty="0" smtClean="0"/>
              <a:t>-- continued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46003"/>
              </p:ext>
            </p:extLst>
          </p:nvPr>
        </p:nvGraphicFramePr>
        <p:xfrm>
          <a:off x="685800" y="914400"/>
          <a:ext cx="7594600" cy="481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Equation" r:id="rId3" imgW="5727600" imgH="3632040" progId="Equation.DSMT4">
                  <p:embed/>
                </p:oleObj>
              </mc:Choice>
              <mc:Fallback>
                <p:oleObj name="Equation" r:id="rId3" imgW="5727600" imgH="363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914400"/>
                        <a:ext cx="7594600" cy="481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7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428" y="228600"/>
            <a:ext cx="837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Eigenvalues and eigenvectors of  </a:t>
            </a:r>
            <a:r>
              <a:rPr lang="en-US" sz="2400" b="1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and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z</a:t>
            </a:r>
            <a:r>
              <a:rPr lang="en-US" sz="2400" baseline="30000" dirty="0"/>
              <a:t> </a:t>
            </a:r>
            <a:r>
              <a:rPr lang="en-US" sz="2400" baseline="-25000" dirty="0"/>
              <a:t> </a:t>
            </a:r>
            <a:r>
              <a:rPr lang="en-US" sz="2400" dirty="0" smtClean="0"/>
              <a:t>-- continued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521021"/>
              </p:ext>
            </p:extLst>
          </p:nvPr>
        </p:nvGraphicFramePr>
        <p:xfrm>
          <a:off x="914400" y="1022349"/>
          <a:ext cx="5784850" cy="533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6" name="Equation" r:id="rId3" imgW="4559040" imgH="4203360" progId="Equation.DSMT4">
                  <p:embed/>
                </p:oleObj>
              </mc:Choice>
              <mc:Fallback>
                <p:oleObj name="Equation" r:id="rId3" imgW="4559040" imgH="420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022349"/>
                        <a:ext cx="5784850" cy="533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9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347</Words>
  <Application>Microsoft Office PowerPoint</Application>
  <PresentationFormat>On-screen Show (4:3)</PresentationFormat>
  <Paragraphs>87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677</cp:revision>
  <cp:lastPrinted>2017-09-27T16:58:20Z</cp:lastPrinted>
  <dcterms:created xsi:type="dcterms:W3CDTF">2012-01-10T18:32:24Z</dcterms:created>
  <dcterms:modified xsi:type="dcterms:W3CDTF">2017-09-27T16:58:29Z</dcterms:modified>
</cp:coreProperties>
</file>