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96" r:id="rId2"/>
    <p:sldId id="424" r:id="rId3"/>
    <p:sldId id="462" r:id="rId4"/>
    <p:sldId id="463" r:id="rId5"/>
    <p:sldId id="464" r:id="rId6"/>
    <p:sldId id="465" r:id="rId7"/>
    <p:sldId id="467" r:id="rId8"/>
    <p:sldId id="466" r:id="rId9"/>
    <p:sldId id="468" r:id="rId10"/>
    <p:sldId id="470" r:id="rId11"/>
    <p:sldId id="469" r:id="rId12"/>
    <p:sldId id="471" r:id="rId13"/>
    <p:sldId id="476" r:id="rId14"/>
    <p:sldId id="477" r:id="rId15"/>
    <p:sldId id="478" r:id="rId16"/>
    <p:sldId id="479" r:id="rId17"/>
    <p:sldId id="474" r:id="rId18"/>
    <p:sldId id="475" r:id="rId19"/>
    <p:sldId id="480" r:id="rId20"/>
    <p:sldId id="481" r:id="rId21"/>
    <p:sldId id="482" r:id="rId22"/>
    <p:sldId id="483" r:id="rId23"/>
    <p:sldId id="472" r:id="rId24"/>
    <p:sldId id="473" r:id="rId25"/>
    <p:sldId id="484" r:id="rId26"/>
    <p:sldId id="485" r:id="rId27"/>
    <p:sldId id="486" r:id="rId28"/>
    <p:sldId id="487" r:id="rId29"/>
    <p:sldId id="488" r:id="rId30"/>
    <p:sldId id="489" r:id="rId31"/>
    <p:sldId id="461" r:id="rId32"/>
    <p:sldId id="444" r:id="rId33"/>
    <p:sldId id="453" r:id="rId34"/>
    <p:sldId id="456" r:id="rId35"/>
    <p:sldId id="457" r:id="rId36"/>
    <p:sldId id="458" r:id="rId3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32AA"/>
    <a:srgbClr val="800080"/>
    <a:srgbClr val="450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125" autoAdjust="0"/>
  </p:normalViewPr>
  <p:slideViewPr>
    <p:cSldViewPr>
      <p:cViewPr varScale="1">
        <p:scale>
          <a:sx n="58" d="100"/>
          <a:sy n="58" d="100"/>
        </p:scale>
        <p:origin x="12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8708E-9639-461A-BECB-3CEBA988647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80D9B-AB19-435B-8B07-F6AA06A84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90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99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42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3.png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8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4.bin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40.wmf"/><Relationship Id="rId5" Type="http://schemas.openxmlformats.org/officeDocument/2006/relationships/image" Target="../media/image41.png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37.wmf"/><Relationship Id="rId9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5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5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5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6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6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86795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741 Quantum Mechanics </a:t>
            </a:r>
          </a:p>
          <a:p>
            <a:pPr algn="ctr"/>
            <a:r>
              <a:rPr lang="en-US" sz="3200" b="1" dirty="0" smtClean="0"/>
              <a:t>12-12:50 PM  MWF  Olin 103</a:t>
            </a:r>
          </a:p>
          <a:p>
            <a:pPr algn="ctr"/>
            <a:endParaRPr lang="en-US" sz="10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15:</a:t>
            </a:r>
            <a:endParaRPr lang="en-US" sz="3200" b="1" dirty="0" smtClean="0"/>
          </a:p>
          <a:p>
            <a:r>
              <a:rPr lang="en-US" sz="3200" b="1" dirty="0" smtClean="0"/>
              <a:t>Review  Chapters 1,3-7,9-12</a:t>
            </a:r>
            <a:endParaRPr lang="en-US" sz="32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Some relevant mathematical formalism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Quantum mechanical concepts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One-dimensional quantum systems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folHlink"/>
                </a:solidFill>
              </a:rPr>
              <a:t>Commutators</a:t>
            </a:r>
            <a:r>
              <a:rPr lang="en-US" sz="2400" b="1" dirty="0" smtClean="0">
                <a:solidFill>
                  <a:schemeClr val="folHlink"/>
                </a:solidFill>
              </a:rPr>
              <a:t> and uncertainty principle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folHlink"/>
                </a:solidFill>
              </a:rPr>
              <a:t>Multiparticle</a:t>
            </a:r>
            <a:r>
              <a:rPr lang="en-US" sz="2400" b="1" dirty="0" smtClean="0">
                <a:solidFill>
                  <a:schemeClr val="folHlink"/>
                </a:solidFill>
              </a:rPr>
              <a:t> systems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Eigenvalues and eigenvectors of angular momentum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72000" y="1676400"/>
            <a:ext cx="0" cy="2895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4572000"/>
            <a:ext cx="7543800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82001" y="430405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151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V(x)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1200" y="3344862"/>
            <a:ext cx="2362200" cy="12271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3344862"/>
            <a:ext cx="2362200" cy="12271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0400" y="4567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16381"/>
              </p:ext>
            </p:extLst>
          </p:nvPr>
        </p:nvGraphicFramePr>
        <p:xfrm>
          <a:off x="3338513" y="2513013"/>
          <a:ext cx="24685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4" name="Equation" r:id="rId3" imgW="2145960" imgH="723600" progId="Equation.DSMT4">
                  <p:embed/>
                </p:oleObj>
              </mc:Choice>
              <mc:Fallback>
                <p:oleObj name="Equation" r:id="rId3" imgW="21459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8513" y="2513013"/>
                        <a:ext cx="2468562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52400" y="381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confined within an finite square well: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77200" y="29673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971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7391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transcendental equations: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455355"/>
              </p:ext>
            </p:extLst>
          </p:nvPr>
        </p:nvGraphicFramePr>
        <p:xfrm>
          <a:off x="381000" y="1180157"/>
          <a:ext cx="6670676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4" name="Equation" r:id="rId3" imgW="5867280" imgH="774360" progId="Equation.DSMT4">
                  <p:embed/>
                </p:oleObj>
              </mc:Choice>
              <mc:Fallback>
                <p:oleObj name="Equation" r:id="rId3" imgW="5867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180157"/>
                        <a:ext cx="6670676" cy="87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288793"/>
              </p:ext>
            </p:extLst>
          </p:nvPr>
        </p:nvGraphicFramePr>
        <p:xfrm>
          <a:off x="381000" y="2549525"/>
          <a:ext cx="6994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5" name="Equation" r:id="rId5" imgW="6146640" imgH="774360" progId="Equation.DSMT4">
                  <p:embed/>
                </p:oleObj>
              </mc:Choice>
              <mc:Fallback>
                <p:oleObj name="Equation" r:id="rId5" imgW="61466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549525"/>
                        <a:ext cx="6994525" cy="87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391047"/>
              </p:ext>
            </p:extLst>
          </p:nvPr>
        </p:nvGraphicFramePr>
        <p:xfrm>
          <a:off x="1371600" y="3666837"/>
          <a:ext cx="3200400" cy="2389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6" name="Equation" r:id="rId7" imgW="2857320" imgH="2133360" progId="Equation.DSMT4">
                  <p:embed/>
                </p:oleObj>
              </mc:Choice>
              <mc:Fallback>
                <p:oleObj name="Equation" r:id="rId7" imgW="2857320" imgH="2133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1600" y="3666837"/>
                        <a:ext cx="3200400" cy="2389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945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Summary:   Energy eigenvalue spectrum for a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confined within an finite square well of height </a:t>
            </a:r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and width </a:t>
            </a:r>
            <a:r>
              <a:rPr lang="en-US" sz="2400" i="1" dirty="0" smtClean="0">
                <a:latin typeface="+mj-lt"/>
              </a:rPr>
              <a:t>2a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38200" y="2133600"/>
            <a:ext cx="0" cy="2895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5029200"/>
            <a:ext cx="7924800" cy="762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-17934" y="3406601"/>
            <a:ext cx="110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N(E)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721400"/>
              </p:ext>
            </p:extLst>
          </p:nvPr>
        </p:nvGraphicFramePr>
        <p:xfrm>
          <a:off x="7464425" y="5411788"/>
          <a:ext cx="7366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0" name="Equation" r:id="rId3" imgW="545760" imgH="291960" progId="Equation.DSMT4">
                  <p:embed/>
                </p:oleObj>
              </mc:Choice>
              <mc:Fallback>
                <p:oleObj name="Equation" r:id="rId3" imgW="5457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4425" y="5411788"/>
                        <a:ext cx="736600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1219200" y="1447800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209800" y="1447800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352800" y="1447800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86200" y="5105400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33800" y="541178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9034" y="1192746"/>
            <a:ext cx="5168766" cy="38385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3815" y="581848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Discrete eigenvalues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91000" y="580925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Continuum eigenvalues</a:t>
            </a:r>
          </a:p>
        </p:txBody>
      </p:sp>
    </p:spTree>
    <p:extLst>
      <p:ext uri="{BB962C8B-B14F-4D97-AF65-F5344CB8AC3E}">
        <p14:creationId xmlns:p14="http://schemas.microsoft.com/office/powerpoint/2010/main" val="4059025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a one-dimensional system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683191" y="71866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Consider an electron moving in a one-dimensional model potential (</a:t>
            </a:r>
            <a:r>
              <a:rPr lang="en-US" sz="2400" dirty="0" err="1" smtClean="0">
                <a:latin typeface="+mj-lt"/>
              </a:rPr>
              <a:t>Kronig</a:t>
            </a:r>
            <a:r>
              <a:rPr lang="en-US" sz="2400" dirty="0" smtClean="0">
                <a:latin typeface="+mj-lt"/>
              </a:rPr>
              <a:t> and Penney, </a:t>
            </a:r>
            <a:r>
              <a:rPr lang="en-US" sz="2400" i="1" dirty="0" smtClean="0">
                <a:latin typeface="+mj-lt"/>
              </a:rPr>
              <a:t>Proc. Roy. Soc. (London)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130,</a:t>
            </a:r>
            <a:r>
              <a:rPr lang="en-US" sz="2400" dirty="0" smtClean="0">
                <a:latin typeface="+mj-lt"/>
              </a:rPr>
              <a:t> 499 (1931)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3610" y="2318863"/>
            <a:ext cx="8001000" cy="2339474"/>
            <a:chOff x="462419" y="1981200"/>
            <a:chExt cx="8001000" cy="23394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9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9051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391400" y="1418565"/>
            <a:ext cx="1143000" cy="170563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6360" r="21533"/>
          <a:stretch/>
        </p:blipFill>
        <p:spPr>
          <a:xfrm>
            <a:off x="457200" y="1418565"/>
            <a:ext cx="6477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815974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single potential well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391400" y="1327148"/>
            <a:ext cx="0" cy="393065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39000" y="81597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Spectrum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162800" y="4572000"/>
            <a:ext cx="152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6593533" y="239806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91400" y="41910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91400" y="37338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91400" y="33528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13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81000" y="2613526"/>
            <a:ext cx="8001000" cy="2339474"/>
            <a:chOff x="462419" y="1981200"/>
            <a:chExt cx="8001000" cy="233947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7433966" y="1638759"/>
            <a:ext cx="1143000" cy="996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391400" y="1327148"/>
            <a:ext cx="0" cy="393065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39000" y="81597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Spectrum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162800" y="4572000"/>
            <a:ext cx="152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1" y="914436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periodic potential well system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593533" y="239806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11278" y="2787161"/>
            <a:ext cx="1143000" cy="6857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91400" y="4175166"/>
            <a:ext cx="1143000" cy="24443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01339" y="3625360"/>
            <a:ext cx="1143000" cy="27667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31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429306"/>
              </p:ext>
            </p:extLst>
          </p:nvPr>
        </p:nvGraphicFramePr>
        <p:xfrm>
          <a:off x="457200" y="795936"/>
          <a:ext cx="6822281" cy="214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2" name="Equation" r:id="rId3" imgW="5448240" imgH="1714320" progId="Equation.DSMT4">
                  <p:embed/>
                </p:oleObj>
              </mc:Choice>
              <mc:Fallback>
                <p:oleObj name="Equation" r:id="rId3" imgW="544824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795936"/>
                        <a:ext cx="6822281" cy="2147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228600" y="3076198"/>
            <a:ext cx="8075173" cy="1995108"/>
            <a:chOff x="457200" y="2247378"/>
            <a:chExt cx="8686800" cy="262942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4892" y="2362200"/>
              <a:ext cx="8172450" cy="2514600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457200" y="2247378"/>
              <a:ext cx="8686800" cy="609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200" y="4267200"/>
              <a:ext cx="8686800" cy="609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794918" y="3053219"/>
            <a:ext cx="3825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Forbidden states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86200" y="4648200"/>
            <a:ext cx="3825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Forbidden states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18742" y="3757102"/>
            <a:ext cx="368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278622"/>
              </p:ext>
            </p:extLst>
          </p:nvPr>
        </p:nvGraphicFramePr>
        <p:xfrm>
          <a:off x="290513" y="5181408"/>
          <a:ext cx="5821739" cy="1048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3" name="Equation" r:id="rId6" imgW="5295600" imgH="952200" progId="Equation.DSMT4">
                  <p:embed/>
                </p:oleObj>
              </mc:Choice>
              <mc:Fallback>
                <p:oleObj name="Equation" r:id="rId6" imgW="52956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0513" y="5181408"/>
                        <a:ext cx="5821739" cy="1048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286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of solution --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4866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60" y="609600"/>
            <a:ext cx="8286750" cy="381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0" y="4572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04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V(x)=1/2 k x</a:t>
            </a:r>
            <a:r>
              <a:rPr lang="en-US" sz="2400" i="1" baseline="30000" dirty="0" smtClean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4898312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Comes from analysis of systems near equilibrium:</a:t>
            </a:r>
          </a:p>
          <a:p>
            <a:endParaRPr lang="en-US" sz="2400" dirty="0" smtClean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053" y="5344906"/>
            <a:ext cx="7091363" cy="9814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" y="152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Harmonic oscillator </a:t>
            </a:r>
            <a:r>
              <a:rPr lang="en-US" sz="2400" dirty="0" err="1" smtClean="0">
                <a:latin typeface="+mj-lt"/>
              </a:rPr>
              <a:t>eigenstates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2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Complete solution including normalization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838200"/>
            <a:ext cx="5715000" cy="98818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059869"/>
              </p:ext>
            </p:extLst>
          </p:nvPr>
        </p:nvGraphicFramePr>
        <p:xfrm>
          <a:off x="762000" y="1143000"/>
          <a:ext cx="978176" cy="499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0" name="Equation" r:id="rId4" imgW="571320" imgH="291960" progId="Equation.DSMT4">
                  <p:embed/>
                </p:oleObj>
              </mc:Choice>
              <mc:Fallback>
                <p:oleObj name="Equation" r:id="rId4" imgW="5713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143000"/>
                        <a:ext cx="978176" cy="499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495128"/>
              </p:ext>
            </p:extLst>
          </p:nvPr>
        </p:nvGraphicFramePr>
        <p:xfrm>
          <a:off x="1240928" y="2095692"/>
          <a:ext cx="5070476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1" name="Equation" r:id="rId6" imgW="3327120" imgH="622080" progId="Equation.DSMT4">
                  <p:embed/>
                </p:oleObj>
              </mc:Choice>
              <mc:Fallback>
                <p:oleObj name="Equation" r:id="rId6" imgW="3327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40928" y="2095692"/>
                        <a:ext cx="5070476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53925" y="3872358"/>
            <a:ext cx="4625925" cy="16902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8200" y="2924621"/>
            <a:ext cx="3596640" cy="343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37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</a:t>
            </a:r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 of the </a:t>
            </a:r>
            <a:r>
              <a:rPr lang="en-US" sz="2400" dirty="0"/>
              <a:t>Schrödinger equation</a:t>
            </a:r>
            <a:r>
              <a:rPr lang="en-US" sz="2400" dirty="0" smtClean="0">
                <a:latin typeface="+mj-lt"/>
              </a:rPr>
              <a:t> for one-dimensional systems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214759"/>
              </p:ext>
            </p:extLst>
          </p:nvPr>
        </p:nvGraphicFramePr>
        <p:xfrm>
          <a:off x="3581401" y="850796"/>
          <a:ext cx="4724400" cy="1073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2" name="Equation" r:id="rId3" imgW="3073320" imgH="698400" progId="Equation.DSMT4">
                  <p:embed/>
                </p:oleObj>
              </mc:Choice>
              <mc:Fallback>
                <p:oleObj name="Equation" r:id="rId3" imgW="30733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1" y="850796"/>
                        <a:ext cx="4724400" cy="1073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452056"/>
              </p:ext>
            </p:extLst>
          </p:nvPr>
        </p:nvGraphicFramePr>
        <p:xfrm>
          <a:off x="436775" y="1937092"/>
          <a:ext cx="7680325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3" name="Equation" r:id="rId5" imgW="5422680" imgH="1358640" progId="Equation.DSMT4">
                  <p:embed/>
                </p:oleObj>
              </mc:Choice>
              <mc:Fallback>
                <p:oleObj name="Equation" r:id="rId5" imgW="542268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6775" y="1937092"/>
                        <a:ext cx="7680325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219200" y="3657600"/>
            <a:ext cx="0" cy="2514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52501" y="5108084"/>
            <a:ext cx="5257800" cy="3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258720" y="4231432"/>
            <a:ext cx="131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Energy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4600" y="4872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579775" y="3909604"/>
            <a:ext cx="4135225" cy="1957796"/>
          </a:xfrm>
          <a:prstGeom prst="line">
            <a:avLst/>
          </a:prstGeom>
          <a:ln w="38100">
            <a:solidFill>
              <a:srgbClr val="DA32A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718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219200" y="4350092"/>
            <a:ext cx="4991101" cy="2"/>
          </a:xfrm>
          <a:prstGeom prst="line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4038600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84361" y="3539125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V(x)</a:t>
            </a:r>
          </a:p>
        </p:txBody>
      </p:sp>
    </p:spTree>
    <p:extLst>
      <p:ext uri="{BB962C8B-B14F-4D97-AF65-F5344CB8AC3E}">
        <p14:creationId xmlns:p14="http://schemas.microsoft.com/office/powerpoint/2010/main" val="256804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" y="4572000"/>
            <a:ext cx="304800" cy="4889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800"/>
            <a:ext cx="8791948" cy="5334000"/>
          </a:xfrm>
          <a:prstGeom prst="rect">
            <a:avLst/>
          </a:prstGeom>
        </p:spPr>
      </p:pic>
      <p:sp>
        <p:nvSpPr>
          <p:cNvPr id="7" name="Curved Right Arrow 6"/>
          <p:cNvSpPr/>
          <p:nvPr/>
        </p:nvSpPr>
        <p:spPr>
          <a:xfrm flipV="1">
            <a:off x="76200" y="5410200"/>
            <a:ext cx="457200" cy="609600"/>
          </a:xfrm>
          <a:prstGeom prst="curvedRightArrow">
            <a:avLst>
              <a:gd name="adj1" fmla="val 35131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715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Next class on Oct. 6th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73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One dimensional Schr</a:t>
            </a:r>
            <a:r>
              <a:rPr lang="en-US" sz="2400" dirty="0"/>
              <a:t>ö</a:t>
            </a:r>
            <a:r>
              <a:rPr lang="en-US" sz="2400" dirty="0" smtClean="0">
                <a:latin typeface="+mj-lt"/>
              </a:rPr>
              <a:t>dinger equation for charged particle in an electrostatic field –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007900"/>
              </p:ext>
            </p:extLst>
          </p:nvPr>
        </p:nvGraphicFramePr>
        <p:xfrm>
          <a:off x="381000" y="1035215"/>
          <a:ext cx="500062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6" name="Equation" r:id="rId3" imgW="3530520" imgH="698400" progId="Equation.DSMT4">
                  <p:embed/>
                </p:oleObj>
              </mc:Choice>
              <mc:Fallback>
                <p:oleObj name="Equation" r:id="rId3" imgW="35305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035215"/>
                        <a:ext cx="5000625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219200" y="1949108"/>
            <a:ext cx="0" cy="2514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52501" y="3399592"/>
            <a:ext cx="5257800" cy="3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258720" y="2522940"/>
            <a:ext cx="131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Energy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3163843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579775" y="2201112"/>
            <a:ext cx="4135225" cy="1957796"/>
          </a:xfrm>
          <a:prstGeom prst="line">
            <a:avLst/>
          </a:prstGeom>
          <a:ln w="38100">
            <a:solidFill>
              <a:srgbClr val="DA32A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71800" y="339690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219200" y="2641600"/>
            <a:ext cx="4991101" cy="2"/>
          </a:xfrm>
          <a:prstGeom prst="line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2330108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4361" y="1830633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V(x)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201334"/>
              </p:ext>
            </p:extLst>
          </p:nvPr>
        </p:nvGraphicFramePr>
        <p:xfrm>
          <a:off x="1905000" y="4309530"/>
          <a:ext cx="6234718" cy="2046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7" name="Equation" r:id="rId5" imgW="5333760" imgH="1752480" progId="Equation.DSMT4">
                  <p:embed/>
                </p:oleObj>
              </mc:Choice>
              <mc:Fallback>
                <p:oleObj name="Equation" r:id="rId5" imgW="533376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4309530"/>
                        <a:ext cx="6234718" cy="20468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236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14600"/>
            <a:ext cx="8738616" cy="3581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9110" t="25060" r="36652" b="55755"/>
          <a:stretch/>
        </p:blipFill>
        <p:spPr>
          <a:xfrm>
            <a:off x="990600" y="1395027"/>
            <a:ext cx="1981200" cy="12382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8200" y="3352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Ai(z)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2971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00FF"/>
                </a:solidFill>
                <a:latin typeface="+mj-lt"/>
              </a:rPr>
              <a:t>Bi(z)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04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Airy functions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3630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67069"/>
              </p:ext>
            </p:extLst>
          </p:nvPr>
        </p:nvGraphicFramePr>
        <p:xfrm>
          <a:off x="457200" y="547688"/>
          <a:ext cx="6234113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02" name="Equation" r:id="rId3" imgW="5333760" imgH="2120760" progId="Equation.DSMT4">
                  <p:embed/>
                </p:oleObj>
              </mc:Choice>
              <mc:Fallback>
                <p:oleObj name="Equation" r:id="rId3" imgW="5333760" imgH="2120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47688"/>
                        <a:ext cx="6234113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52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results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925" y="3144941"/>
            <a:ext cx="8143875" cy="3090655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072677"/>
              </p:ext>
            </p:extLst>
          </p:nvPr>
        </p:nvGraphicFramePr>
        <p:xfrm>
          <a:off x="3733800" y="3128097"/>
          <a:ext cx="1275699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03" name="Equation" r:id="rId6" imgW="901440" imgH="279360" progId="Equation.DSMT4">
                  <p:embed/>
                </p:oleObj>
              </mc:Choice>
              <mc:Fallback>
                <p:oleObj name="Equation" r:id="rId6" imgW="901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33800" y="3128097"/>
                        <a:ext cx="1275699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643026"/>
              </p:ext>
            </p:extLst>
          </p:nvPr>
        </p:nvGraphicFramePr>
        <p:xfrm>
          <a:off x="4029075" y="5624513"/>
          <a:ext cx="98901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04" name="Equation" r:id="rId8" imgW="698400" imgH="279360" progId="Equation.DSMT4">
                  <p:embed/>
                </p:oleObj>
              </mc:Choice>
              <mc:Fallback>
                <p:oleObj name="Equation" r:id="rId8" imgW="698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29075" y="5624513"/>
                        <a:ext cx="989013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845574"/>
              </p:ext>
            </p:extLst>
          </p:nvPr>
        </p:nvGraphicFramePr>
        <p:xfrm>
          <a:off x="6169025" y="4689475"/>
          <a:ext cx="10445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05" name="Equation" r:id="rId10" imgW="736560" imgH="279360" progId="Equation.DSMT4">
                  <p:embed/>
                </p:oleObj>
              </mc:Choice>
              <mc:Fallback>
                <p:oleObj name="Equation" r:id="rId10" imgW="736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69025" y="4689475"/>
                        <a:ext cx="1044575" cy="395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8088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572000" y="614065"/>
            <a:ext cx="0" cy="2895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2000" y="3509665"/>
            <a:ext cx="7543800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82001" y="32417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457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V(x)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72000" y="2282527"/>
            <a:ext cx="3581400" cy="12271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343400" y="363502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0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620564"/>
              </p:ext>
            </p:extLst>
          </p:nvPr>
        </p:nvGraphicFramePr>
        <p:xfrm>
          <a:off x="128587" y="4159250"/>
          <a:ext cx="88868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3" name="Equation" r:id="rId3" imgW="5613120" imgH="1269720" progId="Equation.DSMT4">
                  <p:embed/>
                </p:oleObj>
              </mc:Choice>
              <mc:Fallback>
                <p:oleObj name="Equation" r:id="rId3" imgW="561312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587" y="4159250"/>
                        <a:ext cx="8886825" cy="201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100" y="50086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</a:t>
            </a:r>
            <a:r>
              <a:rPr lang="en-US" sz="2400" dirty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in the presence of an infinite potential step     -- continued: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4400" y="174972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068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44819"/>
              </p:ext>
            </p:extLst>
          </p:nvPr>
        </p:nvGraphicFramePr>
        <p:xfrm>
          <a:off x="106362" y="533400"/>
          <a:ext cx="8931275" cy="558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7" name="Equation" r:id="rId3" imgW="5918040" imgH="3695400" progId="Equation.DSMT4">
                  <p:embed/>
                </p:oleObj>
              </mc:Choice>
              <mc:Fallback>
                <p:oleObj name="Equation" r:id="rId3" imgW="5918040" imgH="369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362" y="533400"/>
                        <a:ext cx="8931275" cy="558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current density for continuum </a:t>
            </a:r>
            <a:r>
              <a:rPr lang="en-US" sz="2400" dirty="0" err="1" smtClean="0">
                <a:latin typeface="+mj-lt"/>
              </a:rPr>
              <a:t>wavefunctions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325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Commutation relations</a:t>
            </a:r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1131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Commutator</a:t>
            </a:r>
            <a:r>
              <a:rPr lang="en-US" sz="2400" dirty="0" smtClean="0">
                <a:latin typeface="+mj-lt"/>
              </a:rPr>
              <a:t> formalism in quantum mechanics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948466"/>
              </p:ext>
            </p:extLst>
          </p:nvPr>
        </p:nvGraphicFramePr>
        <p:xfrm>
          <a:off x="304800" y="1219200"/>
          <a:ext cx="8155937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6" name="Equation" r:id="rId3" imgW="5790960" imgH="952200" progId="Equation.DSMT4">
                  <p:embed/>
                </p:oleObj>
              </mc:Choice>
              <mc:Fallback>
                <p:oleObj name="Equation" r:id="rId3" imgW="579096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219200"/>
                        <a:ext cx="8155937" cy="134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77756"/>
              </p:ext>
            </p:extLst>
          </p:nvPr>
        </p:nvGraphicFramePr>
        <p:xfrm>
          <a:off x="495299" y="2936150"/>
          <a:ext cx="6940405" cy="270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7" name="Equation" r:id="rId5" imgW="4076640" imgH="1587240" progId="Equation.DSMT4">
                  <p:embed/>
                </p:oleObj>
              </mc:Choice>
              <mc:Fallback>
                <p:oleObj name="Equation" r:id="rId5" imgW="4076640" imgH="1587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299" y="2936150"/>
                        <a:ext cx="6940405" cy="270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45505"/>
              </p:ext>
            </p:extLst>
          </p:nvPr>
        </p:nvGraphicFramePr>
        <p:xfrm>
          <a:off x="804599" y="5718874"/>
          <a:ext cx="3797697" cy="52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8" name="Equation" r:id="rId7" imgW="2108160" imgH="291960" progId="Equation.DSMT4">
                  <p:embed/>
                </p:oleObj>
              </mc:Choice>
              <mc:Fallback>
                <p:oleObj name="Equation" r:id="rId7" imgW="21081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04599" y="5718874"/>
                        <a:ext cx="3797697" cy="526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7391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1676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Multi particle systems</a:t>
            </a:r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2165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Quantum mechanical treatment of </a:t>
            </a:r>
            <a:r>
              <a:rPr lang="en-US" sz="2400" dirty="0" err="1" smtClean="0">
                <a:latin typeface="+mj-lt"/>
              </a:rPr>
              <a:t>multiparticle</a:t>
            </a:r>
            <a:r>
              <a:rPr lang="en-US" sz="2400" dirty="0" smtClean="0">
                <a:latin typeface="+mj-lt"/>
              </a:rPr>
              <a:t> systems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858889"/>
              </p:ext>
            </p:extLst>
          </p:nvPr>
        </p:nvGraphicFramePr>
        <p:xfrm>
          <a:off x="315798" y="1143000"/>
          <a:ext cx="5410595" cy="914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1" name="Equation" r:id="rId3" imgW="3682800" imgH="622080" progId="Equation.DSMT4">
                  <p:embed/>
                </p:oleObj>
              </mc:Choice>
              <mc:Fallback>
                <p:oleObj name="Equation" r:id="rId3" imgW="36828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798" y="1143000"/>
                        <a:ext cx="5410595" cy="9142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8588"/>
              </p:ext>
            </p:extLst>
          </p:nvPr>
        </p:nvGraphicFramePr>
        <p:xfrm>
          <a:off x="304800" y="2371647"/>
          <a:ext cx="5821363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2" name="Equation" r:id="rId5" imgW="3962160" imgH="622080" progId="Equation.DSMT4">
                  <p:embed/>
                </p:oleObj>
              </mc:Choice>
              <mc:Fallback>
                <p:oleObj name="Equation" r:id="rId5" imgW="39621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2371647"/>
                        <a:ext cx="5821363" cy="912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654582"/>
              </p:ext>
            </p:extLst>
          </p:nvPr>
        </p:nvGraphicFramePr>
        <p:xfrm>
          <a:off x="354012" y="3481529"/>
          <a:ext cx="5540375" cy="296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3" name="Equation" r:id="rId7" imgW="3771720" imgH="2019240" progId="Equation.DSMT4">
                  <p:embed/>
                </p:oleObj>
              </mc:Choice>
              <mc:Fallback>
                <p:oleObj name="Equation" r:id="rId7" imgW="377172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4012" y="3481529"/>
                        <a:ext cx="5540375" cy="296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2437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Quantum mechanical treatment of </a:t>
            </a:r>
            <a:r>
              <a:rPr lang="en-US" sz="2400" dirty="0" err="1" smtClean="0">
                <a:latin typeface="+mj-lt"/>
              </a:rPr>
              <a:t>multiparticle</a:t>
            </a:r>
            <a:r>
              <a:rPr lang="en-US" sz="2400" dirty="0" smtClean="0">
                <a:latin typeface="+mj-lt"/>
              </a:rPr>
              <a:t> systems –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non-interacting particles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143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treatment given on previous slides, assumes that the particles are 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distinguishable</a:t>
            </a:r>
            <a:r>
              <a:rPr lang="en-US" sz="2400" dirty="0" smtClean="0">
                <a:latin typeface="+mj-lt"/>
              </a:rPr>
              <a:t>.</a:t>
            </a:r>
          </a:p>
          <a:p>
            <a:r>
              <a:rPr lang="en-US" sz="2400" dirty="0" smtClean="0">
                <a:latin typeface="+mj-lt"/>
              </a:rPr>
              <a:t>A more sophisticated treatment is needed for </a:t>
            </a:r>
            <a:r>
              <a:rPr lang="en-US" sz="2400" dirty="0" smtClean="0">
                <a:solidFill>
                  <a:srgbClr val="DA32AA"/>
                </a:solidFill>
                <a:latin typeface="+mj-lt"/>
              </a:rPr>
              <a:t>indistinguishable</a:t>
            </a:r>
            <a:r>
              <a:rPr lang="en-US" sz="2400" dirty="0" smtClean="0">
                <a:latin typeface="+mj-lt"/>
              </a:rPr>
              <a:t> particles.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481718"/>
              </p:ext>
            </p:extLst>
          </p:nvPr>
        </p:nvGraphicFramePr>
        <p:xfrm>
          <a:off x="268664" y="3281411"/>
          <a:ext cx="7650104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49" name="Equation" r:id="rId3" imgW="5435280" imgH="1028520" progId="Equation.DSMT4">
                  <p:embed/>
                </p:oleObj>
              </mc:Choice>
              <mc:Fallback>
                <p:oleObj name="Equation" r:id="rId3" imgW="54352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664" y="3281411"/>
                        <a:ext cx="7650104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28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Operators and matrices</a:t>
            </a:r>
            <a:r>
              <a:rPr lang="en-US" sz="3200" dirty="0" smtClean="0">
                <a:latin typeface="+mj-lt"/>
              </a:rPr>
              <a:t>,  especially </a:t>
            </a:r>
            <a:r>
              <a:rPr lang="en-US" sz="3200" dirty="0" err="1" smtClean="0">
                <a:latin typeface="+mj-lt"/>
              </a:rPr>
              <a:t>Hermitian</a:t>
            </a:r>
            <a:r>
              <a:rPr lang="en-US" sz="3200" dirty="0" smtClean="0">
                <a:latin typeface="+mj-lt"/>
              </a:rPr>
              <a:t> and Unitary</a:t>
            </a:r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3935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Quantum mechanical treatment of </a:t>
            </a:r>
            <a:r>
              <a:rPr lang="en-US" sz="2400" dirty="0" err="1" smtClean="0">
                <a:latin typeface="+mj-lt"/>
              </a:rPr>
              <a:t>multiparticle</a:t>
            </a:r>
            <a:r>
              <a:rPr lang="en-US" sz="2400" dirty="0" smtClean="0">
                <a:latin typeface="+mj-lt"/>
              </a:rPr>
              <a:t> systems –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non-interacting 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</a:rPr>
              <a:t>Fermi </a:t>
            </a:r>
            <a:r>
              <a:rPr lang="en-US" sz="2400" dirty="0" smtClean="0">
                <a:latin typeface="+mj-lt"/>
              </a:rPr>
              <a:t>particles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015783"/>
              </p:ext>
            </p:extLst>
          </p:nvPr>
        </p:nvGraphicFramePr>
        <p:xfrm>
          <a:off x="427348" y="1524000"/>
          <a:ext cx="76501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6" name="Equation" r:id="rId3" imgW="5435280" imgH="317160" progId="Equation.DSMT4">
                  <p:embed/>
                </p:oleObj>
              </mc:Choice>
              <mc:Fallback>
                <p:oleObj name="Equation" r:id="rId3" imgW="54352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348" y="1524000"/>
                        <a:ext cx="7650163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11908"/>
              </p:ext>
            </p:extLst>
          </p:nvPr>
        </p:nvGraphicFramePr>
        <p:xfrm>
          <a:off x="328367" y="2286000"/>
          <a:ext cx="7629525" cy="346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7" name="Equation" r:id="rId5" imgW="5257800" imgH="2387520" progId="Equation.DSMT4">
                  <p:embed/>
                </p:oleObj>
              </mc:Choice>
              <mc:Fallback>
                <p:oleObj name="Equation" r:id="rId5" imgW="5257800" imgH="2387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8367" y="2286000"/>
                        <a:ext cx="7629525" cy="3465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3622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Eigenvalues and eigenvectors of angular momentum</a:t>
            </a:r>
          </a:p>
        </p:txBody>
      </p:sp>
    </p:spTree>
    <p:extLst>
      <p:ext uri="{BB962C8B-B14F-4D97-AF65-F5344CB8AC3E}">
        <p14:creationId xmlns:p14="http://schemas.microsoft.com/office/powerpoint/2010/main" val="1372628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887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of commutation relations for angular momentum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081224"/>
              </p:ext>
            </p:extLst>
          </p:nvPr>
        </p:nvGraphicFramePr>
        <p:xfrm>
          <a:off x="457200" y="874415"/>
          <a:ext cx="5156200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34" name="Equation" r:id="rId3" imgW="3720960" imgH="1409400" progId="Equation.DSMT4">
                  <p:embed/>
                </p:oleObj>
              </mc:Choice>
              <mc:Fallback>
                <p:oleObj name="Equation" r:id="rId3" imgW="372096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74415"/>
                        <a:ext cx="5156200" cy="195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893960"/>
              </p:ext>
            </p:extLst>
          </p:nvPr>
        </p:nvGraphicFramePr>
        <p:xfrm>
          <a:off x="471488" y="2882900"/>
          <a:ext cx="7691437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35" name="Equation" r:id="rId5" imgW="5448240" imgH="774360" progId="Equation.DSMT4">
                  <p:embed/>
                </p:oleObj>
              </mc:Choice>
              <mc:Fallback>
                <p:oleObj name="Equation" r:id="rId5" imgW="54482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488" y="2882900"/>
                        <a:ext cx="7691437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70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8428" y="228600"/>
            <a:ext cx="8370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Eigenvalues and eigenvectors of  </a:t>
            </a:r>
            <a:r>
              <a:rPr lang="en-US" sz="2400" b="1" dirty="0" smtClean="0"/>
              <a:t>J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err="1" smtClean="0"/>
              <a:t>J</a:t>
            </a:r>
            <a:r>
              <a:rPr lang="en-US" sz="2400" baseline="-25000" dirty="0" err="1" smtClean="0"/>
              <a:t>z</a:t>
            </a:r>
            <a:r>
              <a:rPr lang="en-US" sz="2400" baseline="30000" dirty="0" smtClean="0"/>
              <a:t> 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-- continued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75488"/>
              </p:ext>
            </p:extLst>
          </p:nvPr>
        </p:nvGraphicFramePr>
        <p:xfrm>
          <a:off x="134143" y="990600"/>
          <a:ext cx="8875713" cy="390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5" name="Equation" r:id="rId3" imgW="4533840" imgH="1993680" progId="Equation.DSMT4">
                  <p:embed/>
                </p:oleObj>
              </mc:Choice>
              <mc:Fallback>
                <p:oleObj name="Equation" r:id="rId3" imgW="453384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143" y="990600"/>
                        <a:ext cx="8875713" cy="3903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34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893213"/>
              </p:ext>
            </p:extLst>
          </p:nvPr>
        </p:nvGraphicFramePr>
        <p:xfrm>
          <a:off x="1155700" y="803275"/>
          <a:ext cx="6832600" cy="329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57" name="Equation" r:id="rId3" imgW="4927320" imgH="2374560" progId="Equation.DSMT4">
                  <p:embed/>
                </p:oleObj>
              </mc:Choice>
              <mc:Fallback>
                <p:oleObj name="Equation" r:id="rId3" imgW="4927320" imgH="237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5700" y="803275"/>
                        <a:ext cx="6832600" cy="329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591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integer values of </a:t>
            </a:r>
            <a:r>
              <a:rPr lang="en-US" sz="2400" i="1" dirty="0" smtClean="0">
                <a:latin typeface="+mj-lt"/>
              </a:rPr>
              <a:t>j,</a:t>
            </a:r>
            <a:r>
              <a:rPr lang="en-US" sz="2400" dirty="0" smtClean="0">
                <a:latin typeface="+mj-lt"/>
              </a:rPr>
              <a:t> it is also possible to find </a:t>
            </a:r>
            <a:r>
              <a:rPr lang="en-US" sz="2400" dirty="0" err="1" smtClean="0">
                <a:latin typeface="+mj-lt"/>
              </a:rPr>
              <a:t>spacial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representations of the operators  L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and </a:t>
            </a:r>
            <a:r>
              <a:rPr lang="en-US" sz="2400" dirty="0" err="1" smtClean="0">
                <a:latin typeface="+mj-lt"/>
              </a:rPr>
              <a:t>L</a:t>
            </a:r>
            <a:r>
              <a:rPr lang="en-US" sz="2400" baseline="-25000" dirty="0" err="1" smtClean="0">
                <a:latin typeface="+mj-lt"/>
              </a:rPr>
              <a:t>z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670" y="1371600"/>
            <a:ext cx="6013770" cy="11191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2459958"/>
            <a:ext cx="2095500" cy="1217239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154657"/>
              </p:ext>
            </p:extLst>
          </p:nvPr>
        </p:nvGraphicFramePr>
        <p:xfrm>
          <a:off x="838200" y="3681208"/>
          <a:ext cx="6781800" cy="2459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77" name="Equation" r:id="rId5" imgW="4762440" imgH="1726920" progId="Equation.DSMT4">
                  <p:embed/>
                </p:oleObj>
              </mc:Choice>
              <mc:Fallback>
                <p:oleObj name="Equation" r:id="rId5" imgW="476244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681208"/>
                        <a:ext cx="6781800" cy="2459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21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262554"/>
              </p:ext>
            </p:extLst>
          </p:nvPr>
        </p:nvGraphicFramePr>
        <p:xfrm>
          <a:off x="433079" y="9144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33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9" y="9144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358514"/>
              </p:ext>
            </p:extLst>
          </p:nvPr>
        </p:nvGraphicFramePr>
        <p:xfrm>
          <a:off x="4622930" y="2133600"/>
          <a:ext cx="4521070" cy="1979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34" name="Equation" r:id="rId5" imgW="3162240" imgH="1384200" progId="Equation.DSMT4">
                  <p:embed/>
                </p:oleObj>
              </mc:Choice>
              <mc:Fallback>
                <p:oleObj name="Equation" r:id="rId5" imgW="316224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22930" y="2133600"/>
                        <a:ext cx="4521070" cy="1979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2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714084"/>
              </p:ext>
            </p:extLst>
          </p:nvPr>
        </p:nvGraphicFramePr>
        <p:xfrm>
          <a:off x="261143" y="533400"/>
          <a:ext cx="86217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78" name="Equation" r:id="rId3" imgW="6146640" imgH="977760" progId="Equation.DSMT4">
                  <p:embed/>
                </p:oleObj>
              </mc:Choice>
              <mc:Fallback>
                <p:oleObj name="Equation" r:id="rId3" imgW="614664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143" y="533400"/>
                        <a:ext cx="8621713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241484"/>
              </p:ext>
            </p:extLst>
          </p:nvPr>
        </p:nvGraphicFramePr>
        <p:xfrm>
          <a:off x="609600" y="2209800"/>
          <a:ext cx="7828213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79" name="Equation" r:id="rId5" imgW="5041800" imgH="2171520" progId="Equation.DSMT4">
                  <p:embed/>
                </p:oleObj>
              </mc:Choice>
              <mc:Fallback>
                <p:oleObj name="Equation" r:id="rId5" imgW="5041800" imgH="217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2209800"/>
                        <a:ext cx="7828213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0363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Functions of Operators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277019"/>
              </p:ext>
            </p:extLst>
          </p:nvPr>
        </p:nvGraphicFramePr>
        <p:xfrm>
          <a:off x="610804" y="3086100"/>
          <a:ext cx="8043863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0" name="Equation" r:id="rId3" imgW="5181480" imgH="1663560" progId="Equation.DSMT4">
                  <p:embed/>
                </p:oleObj>
              </mc:Choice>
              <mc:Fallback>
                <p:oleObj name="Equation" r:id="rId3" imgW="518148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0804" y="3086100"/>
                        <a:ext cx="8043863" cy="258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937705"/>
              </p:ext>
            </p:extLst>
          </p:nvPr>
        </p:nvGraphicFramePr>
        <p:xfrm>
          <a:off x="609600" y="909340"/>
          <a:ext cx="6375400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1" name="Equation" r:id="rId5" imgW="4546440" imgH="1307880" progId="Equation.DSMT4">
                  <p:embed/>
                </p:oleObj>
              </mc:Choice>
              <mc:Fallback>
                <p:oleObj name="Equation" r:id="rId5" imgW="454644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909340"/>
                        <a:ext cx="6375400" cy="183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33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884376"/>
              </p:ext>
            </p:extLst>
          </p:nvPr>
        </p:nvGraphicFramePr>
        <p:xfrm>
          <a:off x="239781" y="381000"/>
          <a:ext cx="8664438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3" name="Equation" r:id="rId3" imgW="5994360" imgH="901440" progId="Equation.DSMT4">
                  <p:embed/>
                </p:oleObj>
              </mc:Choice>
              <mc:Fallback>
                <p:oleObj name="Equation" r:id="rId3" imgW="599436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781" y="381000"/>
                        <a:ext cx="8664438" cy="130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843373"/>
              </p:ext>
            </p:extLst>
          </p:nvPr>
        </p:nvGraphicFramePr>
        <p:xfrm>
          <a:off x="1295400" y="1905000"/>
          <a:ext cx="4632325" cy="226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4" name="Equation" r:id="rId5" imgW="2984400" imgH="1460160" progId="Equation.DSMT4">
                  <p:embed/>
                </p:oleObj>
              </mc:Choice>
              <mc:Fallback>
                <p:oleObj name="Equation" r:id="rId5" imgW="29844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1905000"/>
                        <a:ext cx="4632325" cy="2268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772484"/>
              </p:ext>
            </p:extLst>
          </p:nvPr>
        </p:nvGraphicFramePr>
        <p:xfrm>
          <a:off x="1524000" y="4393282"/>
          <a:ext cx="5128486" cy="1556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5" name="Equation" r:id="rId7" imgW="2971800" imgH="901440" progId="Equation.DSMT4">
                  <p:embed/>
                </p:oleObj>
              </mc:Choice>
              <mc:Fallback>
                <p:oleObj name="Equation" r:id="rId7" imgW="29718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0" y="4393282"/>
                        <a:ext cx="5128486" cy="1556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47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Quantum mechanical particles in one dimension</a:t>
            </a:r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6899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</a:t>
            </a:r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 of the </a:t>
            </a:r>
            <a:r>
              <a:rPr lang="en-US" sz="2400" dirty="0" err="1" smtClean="0">
                <a:latin typeface="+mj-lt"/>
              </a:rPr>
              <a:t>Schr</a:t>
            </a:r>
            <a:r>
              <a:rPr lang="en-US" sz="2400" dirty="0" err="1"/>
              <a:t>ö</a:t>
            </a:r>
            <a:r>
              <a:rPr lang="en-US" sz="2400" dirty="0" err="1" smtClean="0">
                <a:latin typeface="+mj-lt"/>
              </a:rPr>
              <a:t>dingder</a:t>
            </a:r>
            <a:r>
              <a:rPr lang="en-US" sz="2400" dirty="0" smtClean="0">
                <a:latin typeface="+mj-lt"/>
              </a:rPr>
              <a:t> equation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35574" b="33459"/>
          <a:stretch/>
        </p:blipFill>
        <p:spPr>
          <a:xfrm>
            <a:off x="2438400" y="914400"/>
            <a:ext cx="3352800" cy="457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52500" y="142286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confined within an infinite square well: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72000" y="2743200"/>
            <a:ext cx="0" cy="2895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2000" y="5638800"/>
            <a:ext cx="7543800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1" y="537085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25863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V(x)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1200" y="2362200"/>
            <a:ext cx="2362200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0600" y="2362200"/>
            <a:ext cx="2362200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00400" y="5634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86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085011"/>
              </p:ext>
            </p:extLst>
          </p:nvPr>
        </p:nvGraphicFramePr>
        <p:xfrm>
          <a:off x="3352800" y="3579901"/>
          <a:ext cx="2438400" cy="83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9" name="Equation" r:id="rId4" imgW="2120760" imgH="723600" progId="Equation.DSMT4">
                  <p:embed/>
                </p:oleObj>
              </mc:Choice>
              <mc:Fallback>
                <p:oleObj name="Equation" r:id="rId4" imgW="21207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2800" y="3579901"/>
                        <a:ext cx="2438400" cy="832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274834"/>
              </p:ext>
            </p:extLst>
          </p:nvPr>
        </p:nvGraphicFramePr>
        <p:xfrm>
          <a:off x="161924" y="-76200"/>
          <a:ext cx="8905876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2" name="Equation" r:id="rId3" imgW="7124400" imgH="1307880" progId="Equation.DSMT4">
                  <p:embed/>
                </p:oleObj>
              </mc:Choice>
              <mc:Fallback>
                <p:oleObj name="Equation" r:id="rId3" imgW="712440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24" y="-76200"/>
                        <a:ext cx="8905876" cy="163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1447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Summary:   Energy eigenvalue spectrum for a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confined within an infinite square well of width </a:t>
            </a:r>
            <a:r>
              <a:rPr lang="en-US" sz="2400" i="1" dirty="0" smtClean="0">
                <a:latin typeface="+mj-lt"/>
              </a:rPr>
              <a:t>2a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38200" y="3276600"/>
            <a:ext cx="0" cy="2895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38200" y="6172200"/>
            <a:ext cx="7924800" cy="762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-17934" y="4549601"/>
            <a:ext cx="110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N(E)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91597"/>
              </p:ext>
            </p:extLst>
          </p:nvPr>
        </p:nvGraphicFramePr>
        <p:xfrm>
          <a:off x="6781800" y="6477000"/>
          <a:ext cx="210379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3" name="Equation" r:id="rId5" imgW="1562040" imgH="393480" progId="Equation.DSMT4">
                  <p:embed/>
                </p:oleObj>
              </mc:Choice>
              <mc:Fallback>
                <p:oleObj name="Equation" r:id="rId5" imgW="1562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81800" y="6477000"/>
                        <a:ext cx="210379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1219200" y="2590800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438400" y="2590800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724400" y="2667000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391400" y="2644541"/>
            <a:ext cx="0" cy="3581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4400" y="3069323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3124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19600" y="3124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86600" y="3048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n=4</a:t>
            </a:r>
          </a:p>
        </p:txBody>
      </p:sp>
    </p:spTree>
    <p:extLst>
      <p:ext uri="{BB962C8B-B14F-4D97-AF65-F5344CB8AC3E}">
        <p14:creationId xmlns:p14="http://schemas.microsoft.com/office/powerpoint/2010/main" val="2746622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11384</TotalTime>
  <Words>767</Words>
  <Application>Microsoft Office PowerPoint</Application>
  <PresentationFormat>On-screen Show (4:3)</PresentationFormat>
  <Paragraphs>210</Paragraphs>
  <Slides>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Office Theme</vt:lpstr>
      <vt:lpstr>MathType 6.0 Equation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699</cp:revision>
  <cp:lastPrinted>2017-09-27T16:58:20Z</cp:lastPrinted>
  <dcterms:created xsi:type="dcterms:W3CDTF">2012-01-10T18:32:24Z</dcterms:created>
  <dcterms:modified xsi:type="dcterms:W3CDTF">2017-09-29T05:43:39Z</dcterms:modified>
</cp:coreProperties>
</file>