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6" r:id="rId2"/>
    <p:sldId id="424" r:id="rId3"/>
    <p:sldId id="434" r:id="rId4"/>
    <p:sldId id="476" r:id="rId5"/>
    <p:sldId id="477" r:id="rId6"/>
    <p:sldId id="478" r:id="rId7"/>
    <p:sldId id="479" r:id="rId8"/>
    <p:sldId id="435" r:id="rId9"/>
    <p:sldId id="436" r:id="rId10"/>
    <p:sldId id="437" r:id="rId11"/>
    <p:sldId id="482" r:id="rId12"/>
    <p:sldId id="438" r:id="rId13"/>
    <p:sldId id="439" r:id="rId14"/>
    <p:sldId id="440" r:id="rId15"/>
    <p:sldId id="441" r:id="rId16"/>
    <p:sldId id="444" r:id="rId17"/>
    <p:sldId id="445" r:id="rId18"/>
    <p:sldId id="447" r:id="rId19"/>
    <p:sldId id="448" r:id="rId20"/>
    <p:sldId id="449" r:id="rId21"/>
    <p:sldId id="480" r:id="rId22"/>
    <p:sldId id="481" r:id="rId23"/>
    <p:sldId id="483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A32AA"/>
    <a:srgbClr val="800080"/>
    <a:srgbClr val="450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4125" autoAdjust="0"/>
  </p:normalViewPr>
  <p:slideViewPr>
    <p:cSldViewPr>
      <p:cViewPr varScale="1">
        <p:scale>
          <a:sx n="58" d="100"/>
          <a:sy n="58" d="100"/>
        </p:scale>
        <p:origin x="64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9" d="100"/>
        <a:sy n="49" d="100"/>
      </p:scale>
      <p:origin x="0" y="-6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AD78708E-9639-461A-BECB-3CEBA988647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D4B80D9B-AB19-435B-8B07-F6AA06A84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90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99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42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261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10/11/2017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741  Fall 2017 -- Lecture 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9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oleObject" Target="../embeddings/oleObject37.bin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43.png"/><Relationship Id="rId4" Type="http://schemas.openxmlformats.org/officeDocument/2006/relationships/image" Target="../media/image40.wmf"/><Relationship Id="rId9" Type="http://schemas.openxmlformats.org/officeDocument/2006/relationships/image" Target="../media/image4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4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2209" y="609600"/>
            <a:ext cx="8679581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741 Quantum Mechanics </a:t>
            </a:r>
          </a:p>
          <a:p>
            <a:pPr algn="ctr"/>
            <a:r>
              <a:rPr lang="en-US" sz="3200" b="1" dirty="0" smtClean="0"/>
              <a:t>12-12:50 PM  MWF  Olin 103</a:t>
            </a:r>
          </a:p>
          <a:p>
            <a:pPr algn="ctr"/>
            <a:endParaRPr lang="en-US" sz="1000" b="1" dirty="0"/>
          </a:p>
          <a:p>
            <a:pPr algn="ctr"/>
            <a:r>
              <a:rPr lang="en-US" sz="3200" b="1" dirty="0" smtClean="0"/>
              <a:t>Plan for Lecture 18:</a:t>
            </a:r>
          </a:p>
          <a:p>
            <a:pPr algn="ctr"/>
            <a:r>
              <a:rPr lang="en-US" sz="3200" b="1" dirty="0" smtClean="0"/>
              <a:t>Shankar, Chapter 13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Approximate </a:t>
            </a:r>
            <a:r>
              <a:rPr lang="en-US" sz="3200" b="1" dirty="0" err="1" smtClean="0">
                <a:solidFill>
                  <a:schemeClr val="folHlink"/>
                </a:solidFill>
              </a:rPr>
              <a:t>eigenstates</a:t>
            </a:r>
            <a:r>
              <a:rPr lang="en-US" sz="3200" b="1" dirty="0" smtClean="0">
                <a:solidFill>
                  <a:schemeClr val="folHlink"/>
                </a:solidFill>
              </a:rPr>
              <a:t> of </a:t>
            </a:r>
            <a:r>
              <a:rPr lang="en-US" sz="3200" b="1" dirty="0" err="1" smtClean="0">
                <a:solidFill>
                  <a:schemeClr val="folHlink"/>
                </a:solidFill>
              </a:rPr>
              <a:t>multielectron</a:t>
            </a:r>
            <a:r>
              <a:rPr lang="en-US" sz="3200" b="1" dirty="0" smtClean="0">
                <a:solidFill>
                  <a:schemeClr val="folHlink"/>
                </a:solidFill>
              </a:rPr>
              <a:t> atoms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3200" b="1" dirty="0" err="1" smtClean="0">
                <a:solidFill>
                  <a:schemeClr val="folHlink"/>
                </a:solidFill>
              </a:rPr>
              <a:t>Hartree-Fock</a:t>
            </a:r>
            <a:r>
              <a:rPr lang="en-US" sz="3200" b="1" dirty="0" smtClean="0">
                <a:solidFill>
                  <a:schemeClr val="folHlink"/>
                </a:solidFill>
              </a:rPr>
              <a:t> approximation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Density functional approximation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electronic Hamiltonian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979841"/>
              </p:ext>
            </p:extLst>
          </p:nvPr>
        </p:nvGraphicFramePr>
        <p:xfrm>
          <a:off x="371214" y="1092200"/>
          <a:ext cx="8585201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32" name="Equation" r:id="rId3" imgW="4292280" imgH="939600" progId="Equation.DSMT4">
                  <p:embed/>
                </p:oleObj>
              </mc:Choice>
              <mc:Fallback>
                <p:oleObj name="Equation" r:id="rId3" imgW="429228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1214" y="1092200"/>
                        <a:ext cx="8585201" cy="187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Down Arrow 12"/>
          <p:cNvSpPr/>
          <p:nvPr/>
        </p:nvSpPr>
        <p:spPr>
          <a:xfrm>
            <a:off x="7474688" y="2971800"/>
            <a:ext cx="350875" cy="6964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019800" y="3817088"/>
            <a:ext cx="29366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Electron-electron interaction term prevents exactly separable electron </a:t>
            </a:r>
            <a:r>
              <a:rPr lang="en-US" sz="2400" dirty="0" err="1" smtClean="0">
                <a:latin typeface="+mj-lt"/>
              </a:rPr>
              <a:t>wavefunction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712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432580"/>
              </p:ext>
            </p:extLst>
          </p:nvPr>
        </p:nvGraphicFramePr>
        <p:xfrm>
          <a:off x="609600" y="609600"/>
          <a:ext cx="4707685" cy="134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25" name="Equation" r:id="rId3" imgW="2361960" imgH="672840" progId="Equation.DSMT4">
                  <p:embed/>
                </p:oleObj>
              </mc:Choice>
              <mc:Fallback>
                <p:oleObj name="Equation" r:id="rId3" imgW="236196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609600"/>
                        <a:ext cx="4707685" cy="1341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Up Arrow 5"/>
          <p:cNvSpPr/>
          <p:nvPr/>
        </p:nvSpPr>
        <p:spPr>
          <a:xfrm rot="20422345">
            <a:off x="1181100" y="2046296"/>
            <a:ext cx="6858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79601" y="2561280"/>
            <a:ext cx="1982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electron </a:t>
            </a:r>
            <a:r>
              <a:rPr lang="en-US" sz="2400" dirty="0" smtClean="0">
                <a:latin typeface="+mj-lt"/>
              </a:rPr>
              <a:t>spin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9133259"/>
              </p:ext>
            </p:extLst>
          </p:nvPr>
        </p:nvGraphicFramePr>
        <p:xfrm>
          <a:off x="4114799" y="2643106"/>
          <a:ext cx="987417" cy="379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26" name="Equation" r:id="rId5" imgW="774360" imgH="279360" progId="Equation.DSMT4">
                  <p:embed/>
                </p:oleObj>
              </mc:Choice>
              <mc:Fallback>
                <p:oleObj name="Equation" r:id="rId5" imgW="7743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14799" y="2643106"/>
                        <a:ext cx="987417" cy="3798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674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45406"/>
            <a:ext cx="7761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Hartree</a:t>
            </a:r>
            <a:r>
              <a:rPr lang="en-US" sz="2400" dirty="0" smtClean="0">
                <a:latin typeface="+mj-lt"/>
              </a:rPr>
              <a:t> approximation to electronic </a:t>
            </a:r>
            <a:r>
              <a:rPr lang="en-US" sz="2400" dirty="0" err="1" smtClean="0">
                <a:latin typeface="+mj-lt"/>
              </a:rPr>
              <a:t>wavefunction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899101"/>
              </p:ext>
            </p:extLst>
          </p:nvPr>
        </p:nvGraphicFramePr>
        <p:xfrm>
          <a:off x="671513" y="704850"/>
          <a:ext cx="65278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72" name="Equation" r:id="rId3" imgW="3263760" imgH="711000" progId="Equation.DSMT4">
                  <p:embed/>
                </p:oleObj>
              </mc:Choice>
              <mc:Fallback>
                <p:oleObj name="Equation" r:id="rId3" imgW="326376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1513" y="704850"/>
                        <a:ext cx="6527800" cy="142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090157"/>
              </p:ext>
            </p:extLst>
          </p:nvPr>
        </p:nvGraphicFramePr>
        <p:xfrm>
          <a:off x="950175" y="2127066"/>
          <a:ext cx="7975600" cy="431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73" name="Equation" r:id="rId5" imgW="3987720" imgH="2158920" progId="Equation.DSMT4">
                  <p:embed/>
                </p:oleObj>
              </mc:Choice>
              <mc:Fallback>
                <p:oleObj name="Equation" r:id="rId5" imgW="3987720" imgH="2158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50175" y="2127066"/>
                        <a:ext cx="7975600" cy="431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46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2261" y="244549"/>
            <a:ext cx="8304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Variational</a:t>
            </a:r>
            <a:r>
              <a:rPr lang="en-US" sz="2400" dirty="0" smtClean="0">
                <a:latin typeface="+mj-lt"/>
              </a:rPr>
              <a:t> equation for </a:t>
            </a:r>
            <a:r>
              <a:rPr lang="en-US" sz="2400" dirty="0" err="1" smtClean="0">
                <a:latin typeface="+mj-lt"/>
              </a:rPr>
              <a:t>Hartree</a:t>
            </a:r>
            <a:r>
              <a:rPr lang="en-US" sz="2400" dirty="0" smtClean="0">
                <a:latin typeface="+mj-lt"/>
              </a:rPr>
              <a:t> approximation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773986"/>
              </p:ext>
            </p:extLst>
          </p:nvPr>
        </p:nvGraphicFramePr>
        <p:xfrm>
          <a:off x="998538" y="741363"/>
          <a:ext cx="7442200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08" name="Equation" r:id="rId3" imgW="3720960" imgH="939600" progId="Equation.DSMT4">
                  <p:embed/>
                </p:oleObj>
              </mc:Choice>
              <mc:Fallback>
                <p:oleObj name="Equation" r:id="rId3" imgW="372096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8538" y="741363"/>
                        <a:ext cx="7442200" cy="187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034008"/>
              </p:ext>
            </p:extLst>
          </p:nvPr>
        </p:nvGraphicFramePr>
        <p:xfrm>
          <a:off x="1031506" y="2615591"/>
          <a:ext cx="3972737" cy="1432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09" name="Equation" r:id="rId5" imgW="2641320" imgH="952200" progId="Equation.DSMT4">
                  <p:embed/>
                </p:oleObj>
              </mc:Choice>
              <mc:Fallback>
                <p:oleObj name="Equation" r:id="rId5" imgW="264132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31506" y="2615591"/>
                        <a:ext cx="3972737" cy="14324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947999"/>
              </p:ext>
            </p:extLst>
          </p:nvPr>
        </p:nvGraphicFramePr>
        <p:xfrm>
          <a:off x="1031506" y="4048068"/>
          <a:ext cx="4357687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10" name="Equation" r:id="rId7" imgW="2895480" imgH="1574640" progId="Equation.DSMT4">
                  <p:embed/>
                </p:oleObj>
              </mc:Choice>
              <mc:Fallback>
                <p:oleObj name="Equation" r:id="rId7" imgW="2895480" imgH="1574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31506" y="4048068"/>
                        <a:ext cx="4357687" cy="2368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762847" y="3583172"/>
            <a:ext cx="32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 In principle, the self interaction term should be omitted from </a:t>
            </a:r>
            <a:r>
              <a:rPr lang="en-US" sz="2400" i="1" dirty="0" err="1" smtClean="0">
                <a:latin typeface="+mj-lt"/>
              </a:rPr>
              <a:t>V</a:t>
            </a:r>
            <a:r>
              <a:rPr lang="en-US" sz="2400" i="1" baseline="-25000" dirty="0" err="1" smtClean="0">
                <a:latin typeface="+mj-lt"/>
              </a:rPr>
              <a:t>ee</a:t>
            </a:r>
            <a:r>
              <a:rPr lang="en-US" sz="2400" i="1" dirty="0" smtClean="0">
                <a:latin typeface="+mj-lt"/>
              </a:rPr>
              <a:t>(r), </a:t>
            </a:r>
            <a:r>
              <a:rPr lang="en-US" sz="2400" dirty="0" smtClean="0">
                <a:latin typeface="+mj-lt"/>
              </a:rPr>
              <a:t>but often it is included.</a:t>
            </a:r>
          </a:p>
        </p:txBody>
      </p:sp>
    </p:spTree>
    <p:extLst>
      <p:ext uri="{BB962C8B-B14F-4D97-AF65-F5344CB8AC3E}">
        <p14:creationId xmlns:p14="http://schemas.microsoft.com/office/powerpoint/2010/main" val="364793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2261" y="244549"/>
            <a:ext cx="8304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Hartree</a:t>
            </a:r>
            <a:r>
              <a:rPr lang="en-US" sz="2400" dirty="0" smtClean="0">
                <a:latin typeface="+mj-lt"/>
              </a:rPr>
              <a:t> approximation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4795" y="706214"/>
            <a:ext cx="8133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practice, the equations must be solved self-consistently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244060"/>
              </p:ext>
            </p:extLst>
          </p:nvPr>
        </p:nvGraphicFramePr>
        <p:xfrm>
          <a:off x="542261" y="1229643"/>
          <a:ext cx="5789613" cy="257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18" name="Equation" r:id="rId3" imgW="3848040" imgH="1714320" progId="Equation.DSMT4">
                  <p:embed/>
                </p:oleObj>
              </mc:Choice>
              <mc:Fallback>
                <p:oleObj name="Equation" r:id="rId3" imgW="3848040" imgH="1714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2261" y="1229643"/>
                        <a:ext cx="5789613" cy="2579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210502"/>
              </p:ext>
            </p:extLst>
          </p:nvPr>
        </p:nvGraphicFramePr>
        <p:xfrm>
          <a:off x="542261" y="3714899"/>
          <a:ext cx="75438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19" name="Equation" r:id="rId5" imgW="3771720" imgH="1143000" progId="Equation.DSMT4">
                  <p:embed/>
                </p:oleObj>
              </mc:Choice>
              <mc:Fallback>
                <p:oleObj name="Equation" r:id="rId5" imgW="377172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2261" y="3714899"/>
                        <a:ext cx="7543800" cy="228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415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2772" y="138187"/>
            <a:ext cx="8304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Hartree</a:t>
            </a:r>
            <a:r>
              <a:rPr lang="en-US" sz="2400" dirty="0" smtClean="0">
                <a:latin typeface="+mj-lt"/>
              </a:rPr>
              <a:t> approximation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7200105"/>
              </p:ext>
            </p:extLst>
          </p:nvPr>
        </p:nvGraphicFramePr>
        <p:xfrm>
          <a:off x="457200" y="599852"/>
          <a:ext cx="6362700" cy="257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56" name="Equation" r:id="rId3" imgW="4228920" imgH="1714320" progId="Equation.DSMT4">
                  <p:embed/>
                </p:oleObj>
              </mc:Choice>
              <mc:Fallback>
                <p:oleObj name="Equation" r:id="rId3" imgW="4228920" imgH="1714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599852"/>
                        <a:ext cx="6362700" cy="2579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255214"/>
              </p:ext>
            </p:extLst>
          </p:nvPr>
        </p:nvGraphicFramePr>
        <p:xfrm>
          <a:off x="578736" y="3179539"/>
          <a:ext cx="5484813" cy="154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57" name="Equation" r:id="rId5" imgW="3644640" imgH="1028520" progId="Equation.DSMT4">
                  <p:embed/>
                </p:oleObj>
              </mc:Choice>
              <mc:Fallback>
                <p:oleObj name="Equation" r:id="rId5" imgW="364464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8736" y="3179539"/>
                        <a:ext cx="5484813" cy="1547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3832868"/>
              </p:ext>
            </p:extLst>
          </p:nvPr>
        </p:nvGraphicFramePr>
        <p:xfrm>
          <a:off x="578736" y="4667120"/>
          <a:ext cx="3956050" cy="170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58" name="Equation" r:id="rId7" imgW="2628720" imgH="1130040" progId="Equation.DSMT4">
                  <p:embed/>
                </p:oleObj>
              </mc:Choice>
              <mc:Fallback>
                <p:oleObj name="Equation" r:id="rId7" imgW="2628720" imgH="1130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8736" y="4667120"/>
                        <a:ext cx="3956050" cy="1700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278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about electron-electron interaction in the </a:t>
            </a:r>
            <a:r>
              <a:rPr lang="en-US" sz="2400" dirty="0" err="1" smtClean="0">
                <a:latin typeface="+mj-lt"/>
              </a:rPr>
              <a:t>Hartree</a:t>
            </a:r>
            <a:r>
              <a:rPr lang="en-US" sz="2400" dirty="0" smtClean="0">
                <a:latin typeface="+mj-lt"/>
              </a:rPr>
              <a:t> approximation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677502"/>
              </p:ext>
            </p:extLst>
          </p:nvPr>
        </p:nvGraphicFramePr>
        <p:xfrm>
          <a:off x="523461" y="1378386"/>
          <a:ext cx="8275638" cy="466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52" name="Equation" r:id="rId4" imgW="5499000" imgH="3098520" progId="Equation.DSMT4">
                  <p:embed/>
                </p:oleObj>
              </mc:Choice>
              <mc:Fallback>
                <p:oleObj name="Equation" r:id="rId4" imgW="5499000" imgH="309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3461" y="1378386"/>
                        <a:ext cx="8275638" cy="4662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582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45406"/>
            <a:ext cx="7761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Hartree-Fock</a:t>
            </a:r>
            <a:r>
              <a:rPr lang="en-US" sz="2400" dirty="0" smtClean="0">
                <a:latin typeface="+mj-lt"/>
              </a:rPr>
              <a:t> approximation to electronic </a:t>
            </a:r>
            <a:r>
              <a:rPr lang="en-US" sz="2400" dirty="0" err="1" smtClean="0">
                <a:latin typeface="+mj-lt"/>
              </a:rPr>
              <a:t>wavefunction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323711"/>
              </p:ext>
            </p:extLst>
          </p:nvPr>
        </p:nvGraphicFramePr>
        <p:xfrm>
          <a:off x="460375" y="1955800"/>
          <a:ext cx="70358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4" name="Equation" r:id="rId3" imgW="3517560" imgH="761760" progId="Equation.DSMT4">
                  <p:embed/>
                </p:oleObj>
              </mc:Choice>
              <mc:Fallback>
                <p:oleObj name="Equation" r:id="rId3" imgW="351756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0375" y="1955800"/>
                        <a:ext cx="7035800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653201"/>
              </p:ext>
            </p:extLst>
          </p:nvPr>
        </p:nvGraphicFramePr>
        <p:xfrm>
          <a:off x="457200" y="824235"/>
          <a:ext cx="6045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5" name="Equation" r:id="rId5" imgW="3022560" imgH="457200" progId="Equation.DSMT4">
                  <p:embed/>
                </p:oleObj>
              </mc:Choice>
              <mc:Fallback>
                <p:oleObj name="Equation" r:id="rId5" imgW="30225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824235"/>
                        <a:ext cx="60452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121241"/>
              </p:ext>
            </p:extLst>
          </p:nvPr>
        </p:nvGraphicFramePr>
        <p:xfrm>
          <a:off x="368300" y="3609975"/>
          <a:ext cx="840740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6" name="Equation" r:id="rId7" imgW="4203360" imgH="1218960" progId="Equation.DSMT4">
                  <p:embed/>
                </p:oleObj>
              </mc:Choice>
              <mc:Fallback>
                <p:oleObj name="Equation" r:id="rId7" imgW="4203360" imgH="121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8300" y="3609975"/>
                        <a:ext cx="8407400" cy="243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295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983708"/>
              </p:ext>
            </p:extLst>
          </p:nvPr>
        </p:nvGraphicFramePr>
        <p:xfrm>
          <a:off x="114300" y="1169988"/>
          <a:ext cx="8661400" cy="431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25" name="Equation" r:id="rId3" imgW="4330440" imgH="2158920" progId="Equation.DSMT4">
                  <p:embed/>
                </p:oleObj>
              </mc:Choice>
              <mc:Fallback>
                <p:oleObj name="Equation" r:id="rId3" imgW="4330440" imgH="2158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" y="1169988"/>
                        <a:ext cx="8661400" cy="431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4549" y="145406"/>
            <a:ext cx="8833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Hartree-Fock</a:t>
            </a:r>
            <a:r>
              <a:rPr lang="en-US" sz="2400" dirty="0" smtClean="0">
                <a:latin typeface="+mj-lt"/>
              </a:rPr>
              <a:t> approximation to electronic </a:t>
            </a:r>
            <a:r>
              <a:rPr lang="en-US" sz="2400" dirty="0" err="1" smtClean="0">
                <a:latin typeface="+mj-lt"/>
              </a:rPr>
              <a:t>wavefunction</a:t>
            </a: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-- continued</a:t>
            </a:r>
          </a:p>
        </p:txBody>
      </p:sp>
    </p:spTree>
    <p:extLst>
      <p:ext uri="{BB962C8B-B14F-4D97-AF65-F5344CB8AC3E}">
        <p14:creationId xmlns:p14="http://schemas.microsoft.com/office/powerpoint/2010/main" val="22579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2261" y="244549"/>
            <a:ext cx="8304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Variational</a:t>
            </a:r>
            <a:r>
              <a:rPr lang="en-US" sz="2400" dirty="0" smtClean="0">
                <a:latin typeface="+mj-lt"/>
              </a:rPr>
              <a:t> equation for </a:t>
            </a:r>
            <a:r>
              <a:rPr lang="en-US" sz="2400" dirty="0" err="1" smtClean="0">
                <a:latin typeface="+mj-lt"/>
              </a:rPr>
              <a:t>Hartree-Fock</a:t>
            </a:r>
            <a:r>
              <a:rPr lang="en-US" sz="2400" dirty="0" smtClean="0">
                <a:latin typeface="+mj-lt"/>
              </a:rPr>
              <a:t> approximation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1744827"/>
              </p:ext>
            </p:extLst>
          </p:nvPr>
        </p:nvGraphicFramePr>
        <p:xfrm>
          <a:off x="465138" y="1076325"/>
          <a:ext cx="8458200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62" name="Equation" r:id="rId3" imgW="4228920" imgH="939600" progId="Equation.DSMT4">
                  <p:embed/>
                </p:oleObj>
              </mc:Choice>
              <mc:Fallback>
                <p:oleObj name="Equation" r:id="rId3" imgW="422892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5138" y="1076325"/>
                        <a:ext cx="8458200" cy="187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794706"/>
              </p:ext>
            </p:extLst>
          </p:nvPr>
        </p:nvGraphicFramePr>
        <p:xfrm>
          <a:off x="106363" y="3328988"/>
          <a:ext cx="8370887" cy="154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63" name="Equation" r:id="rId5" imgW="5562360" imgH="1028520" progId="Equation.DSMT4">
                  <p:embed/>
                </p:oleObj>
              </mc:Choice>
              <mc:Fallback>
                <p:oleObj name="Equation" r:id="rId5" imgW="556236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363" y="3328988"/>
                        <a:ext cx="8370887" cy="1547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5422605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in the </a:t>
            </a:r>
            <a:r>
              <a:rPr lang="en-US" sz="2400" dirty="0" err="1" smtClean="0">
                <a:latin typeface="+mj-lt"/>
              </a:rPr>
              <a:t>Hartree-Fock</a:t>
            </a:r>
            <a:r>
              <a:rPr lang="en-US" sz="2400" dirty="0" smtClean="0">
                <a:latin typeface="+mj-lt"/>
              </a:rPr>
              <a:t> formalism, there is no spurious electron self-interaction.</a:t>
            </a:r>
          </a:p>
        </p:txBody>
      </p:sp>
    </p:spTree>
    <p:extLst>
      <p:ext uri="{BB962C8B-B14F-4D97-AF65-F5344CB8AC3E}">
        <p14:creationId xmlns:p14="http://schemas.microsoft.com/office/powerpoint/2010/main" val="377678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26924" y="4648200"/>
            <a:ext cx="304800" cy="48895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324" y="-138768"/>
            <a:ext cx="8585352" cy="17044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1760995"/>
            <a:ext cx="8331276" cy="461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6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2261" y="244549"/>
            <a:ext cx="83040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Hartree-Fock</a:t>
            </a:r>
            <a:r>
              <a:rPr lang="en-US" sz="2400" dirty="0" smtClean="0">
                <a:latin typeface="+mj-lt"/>
              </a:rPr>
              <a:t> approximation – continued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As for the </a:t>
            </a:r>
            <a:r>
              <a:rPr lang="en-US" sz="2400" dirty="0" err="1" smtClean="0">
                <a:latin typeface="+mj-lt"/>
              </a:rPr>
              <a:t>Hartree</a:t>
            </a:r>
            <a:r>
              <a:rPr lang="en-US" sz="2400" dirty="0" smtClean="0">
                <a:latin typeface="+mj-lt"/>
              </a:rPr>
              <a:t> formulation, the </a:t>
            </a:r>
            <a:r>
              <a:rPr lang="en-US" sz="2400" dirty="0" err="1" smtClean="0">
                <a:latin typeface="+mj-lt"/>
              </a:rPr>
              <a:t>Hartree-Fock</a:t>
            </a:r>
            <a:r>
              <a:rPr lang="en-US" sz="2400" dirty="0" smtClean="0">
                <a:latin typeface="+mj-lt"/>
              </a:rPr>
              <a:t> equations</a:t>
            </a:r>
          </a:p>
          <a:p>
            <a:r>
              <a:rPr lang="en-US" sz="2400" dirty="0" smtClean="0">
                <a:latin typeface="+mj-lt"/>
              </a:rPr>
              <a:t>must be solved iteratively.   At convergence, the </a:t>
            </a:r>
            <a:r>
              <a:rPr lang="en-US" sz="2400" dirty="0" err="1" smtClean="0">
                <a:latin typeface="+mj-lt"/>
              </a:rPr>
              <a:t>Hartree-Fock</a:t>
            </a:r>
            <a:r>
              <a:rPr lang="en-US" sz="2400" dirty="0" smtClean="0">
                <a:latin typeface="+mj-lt"/>
              </a:rPr>
              <a:t> electronic energy can be calculated from the one-electron orbitals and the charge density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047108"/>
              </p:ext>
            </p:extLst>
          </p:nvPr>
        </p:nvGraphicFramePr>
        <p:xfrm>
          <a:off x="109537" y="2776157"/>
          <a:ext cx="8924926" cy="158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72" name="Equation" r:id="rId3" imgW="5930640" imgH="1054080" progId="Equation.DSMT4">
                  <p:embed/>
                </p:oleObj>
              </mc:Choice>
              <mc:Fallback>
                <p:oleObj name="Equation" r:id="rId3" imgW="593064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537" y="2776157"/>
                        <a:ext cx="8924926" cy="1585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233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28600"/>
            <a:ext cx="7721600" cy="595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60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" y="2286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Shell structure of atoms based on </a:t>
            </a:r>
            <a:r>
              <a:rPr lang="en-US" sz="2400" dirty="0" err="1" smtClean="0">
                <a:latin typeface="+mj-lt"/>
              </a:rPr>
              <a:t>Hartree</a:t>
            </a:r>
            <a:r>
              <a:rPr lang="en-US" sz="2400" dirty="0" smtClean="0">
                <a:latin typeface="+mj-lt"/>
              </a:rPr>
              <a:t> and </a:t>
            </a:r>
            <a:r>
              <a:rPr lang="en-US" sz="2400" dirty="0" err="1" smtClean="0">
                <a:latin typeface="+mj-lt"/>
              </a:rPr>
              <a:t>Hartree-Fock</a:t>
            </a:r>
            <a:r>
              <a:rPr lang="en-US" sz="2400" dirty="0" smtClean="0">
                <a:latin typeface="+mj-lt"/>
              </a:rPr>
              <a:t> treatments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479604"/>
              </p:ext>
            </p:extLst>
          </p:nvPr>
        </p:nvGraphicFramePr>
        <p:xfrm>
          <a:off x="409575" y="1219200"/>
          <a:ext cx="71247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50" name="Equation" r:id="rId3" imgW="2654280" imgH="482400" progId="Equation.DSMT4">
                  <p:embed/>
                </p:oleObj>
              </mc:Choice>
              <mc:Fallback>
                <p:oleObj name="Equation" r:id="rId3" imgW="26542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9575" y="1219200"/>
                        <a:ext cx="7124700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8393" y="2512721"/>
            <a:ext cx="7295146" cy="3842711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435512"/>
              </p:ext>
            </p:extLst>
          </p:nvPr>
        </p:nvGraphicFramePr>
        <p:xfrm>
          <a:off x="247788" y="3938346"/>
          <a:ext cx="1470017" cy="765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51" name="Equation" r:id="rId6" imgW="609480" imgH="317160" progId="Equation.DSMT4">
                  <p:embed/>
                </p:oleObj>
              </mc:Choice>
              <mc:Fallback>
                <p:oleObj name="Equation" r:id="rId6" imgW="60948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7788" y="3938346"/>
                        <a:ext cx="1470017" cy="7656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848600" y="2286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60136"/>
              </p:ext>
            </p:extLst>
          </p:nvPr>
        </p:nvGraphicFramePr>
        <p:xfrm>
          <a:off x="4419600" y="5708191"/>
          <a:ext cx="456723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52" name="Equation" r:id="rId8" imgW="1701720" imgH="241200" progId="Equation.DSMT4">
                  <p:embed/>
                </p:oleObj>
              </mc:Choice>
              <mc:Fallback>
                <p:oleObj name="Equation" r:id="rId8" imgW="17017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419600" y="5708191"/>
                        <a:ext cx="4567237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120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575535"/>
              </p:ext>
            </p:extLst>
          </p:nvPr>
        </p:nvGraphicFramePr>
        <p:xfrm>
          <a:off x="600075" y="1143000"/>
          <a:ext cx="7943850" cy="204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61" name="Equation" r:id="rId3" imgW="2958840" imgH="761760" progId="Equation.DSMT4">
                  <p:embed/>
                </p:oleObj>
              </mc:Choice>
              <mc:Fallback>
                <p:oleObj name="Equation" r:id="rId3" imgW="295884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0075" y="1143000"/>
                        <a:ext cx="7943850" cy="2046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8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Equation for radial functions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4815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28600"/>
            <a:ext cx="7721600" cy="595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01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Hydrogen atom: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014454"/>
              </p:ext>
            </p:extLst>
          </p:nvPr>
        </p:nvGraphicFramePr>
        <p:xfrm>
          <a:off x="1109663" y="990600"/>
          <a:ext cx="4910137" cy="185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34" name="Equation" r:id="rId3" imgW="2857320" imgH="1079280" progId="Equation.DSMT4">
                  <p:embed/>
                </p:oleObj>
              </mc:Choice>
              <mc:Fallback>
                <p:oleObj name="Equation" r:id="rId3" imgW="2857320" imgH="1079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9663" y="990600"/>
                        <a:ext cx="4910137" cy="1852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133594"/>
              </p:ext>
            </p:extLst>
          </p:nvPr>
        </p:nvGraphicFramePr>
        <p:xfrm>
          <a:off x="676275" y="3094038"/>
          <a:ext cx="7342188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35" name="Equation" r:id="rId5" imgW="4889160" imgH="1002960" progId="Equation.DSMT4">
                  <p:embed/>
                </p:oleObj>
              </mc:Choice>
              <mc:Fallback>
                <p:oleObj name="Equation" r:id="rId5" imgW="488916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6275" y="3094038"/>
                        <a:ext cx="7342188" cy="1504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806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594148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normalized radial functions </a:t>
            </a:r>
            <a:r>
              <a:rPr lang="en-US" sz="2400" i="1" dirty="0" err="1" smtClean="0">
                <a:latin typeface="+mj-lt"/>
              </a:rPr>
              <a:t>R</a:t>
            </a:r>
            <a:r>
              <a:rPr lang="en-US" sz="2400" i="1" baseline="-25000" dirty="0" err="1" smtClean="0">
                <a:latin typeface="+mj-lt"/>
              </a:rPr>
              <a:t>nl</a:t>
            </a:r>
            <a:r>
              <a:rPr lang="en-US" sz="2400" i="1" dirty="0" smtClean="0">
                <a:latin typeface="+mj-lt"/>
              </a:rPr>
              <a:t>(r):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0279710"/>
              </p:ext>
            </p:extLst>
          </p:nvPr>
        </p:nvGraphicFramePr>
        <p:xfrm>
          <a:off x="762000" y="1072127"/>
          <a:ext cx="4933950" cy="359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92" name="Equation" r:id="rId3" imgW="3187440" imgH="2323800" progId="Equation.DSMT4">
                  <p:embed/>
                </p:oleObj>
              </mc:Choice>
              <mc:Fallback>
                <p:oleObj name="Equation" r:id="rId3" imgW="3187440" imgH="232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072127"/>
                        <a:ext cx="4933950" cy="3597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4300" y="116876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Hydrogen atom eigenvalues --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842362"/>
              </p:ext>
            </p:extLst>
          </p:nvPr>
        </p:nvGraphicFramePr>
        <p:xfrm>
          <a:off x="1600200" y="4987741"/>
          <a:ext cx="4397102" cy="1184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93" name="Equation" r:id="rId5" imgW="3441600" imgH="927000" progId="Equation.DSMT4">
                  <p:embed/>
                </p:oleObj>
              </mc:Choice>
              <mc:Fallback>
                <p:oleObj name="Equation" r:id="rId5" imgW="344160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00200" y="4987741"/>
                        <a:ext cx="4397102" cy="1184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9470887"/>
              </p:ext>
            </p:extLst>
          </p:nvPr>
        </p:nvGraphicFramePr>
        <p:xfrm>
          <a:off x="6172200" y="1350088"/>
          <a:ext cx="1295400" cy="759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94" name="Equation" r:id="rId7" imgW="1104840" imgH="647640" progId="Equation.DSMT4">
                  <p:embed/>
                </p:oleObj>
              </mc:Choice>
              <mc:Fallback>
                <p:oleObj name="Equation" r:id="rId7" imgW="110484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72200" y="1350088"/>
                        <a:ext cx="1295400" cy="7593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806911"/>
              </p:ext>
            </p:extLst>
          </p:nvPr>
        </p:nvGraphicFramePr>
        <p:xfrm>
          <a:off x="6172200" y="3343194"/>
          <a:ext cx="163830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95" name="Equation" r:id="rId9" imgW="1396800" imgH="647640" progId="Equation.DSMT4">
                  <p:embed/>
                </p:oleObj>
              </mc:Choice>
              <mc:Fallback>
                <p:oleObj name="Equation" r:id="rId9" imgW="139680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72200" y="3343194"/>
                        <a:ext cx="1638300" cy="758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178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808249"/>
              </p:ext>
            </p:extLst>
          </p:nvPr>
        </p:nvGraphicFramePr>
        <p:xfrm>
          <a:off x="482600" y="457200"/>
          <a:ext cx="7305675" cy="163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82" name="Equation" r:id="rId3" imgW="4584600" imgH="1028520" progId="Equation.DSMT4">
                  <p:embed/>
                </p:oleObj>
              </mc:Choice>
              <mc:Fallback>
                <p:oleObj name="Equation" r:id="rId3" imgW="458460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2600" y="457200"/>
                        <a:ext cx="7305675" cy="1639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890500"/>
              </p:ext>
            </p:extLst>
          </p:nvPr>
        </p:nvGraphicFramePr>
        <p:xfrm>
          <a:off x="609600" y="2286000"/>
          <a:ext cx="5861050" cy="205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83" name="Equation" r:id="rId5" imgW="4089240" imgH="1434960" progId="Equation.DSMT4">
                  <p:embed/>
                </p:oleObj>
              </mc:Choice>
              <mc:Fallback>
                <p:oleObj name="Equation" r:id="rId5" imgW="4089240" imgH="1434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" y="2286000"/>
                        <a:ext cx="5861050" cy="2055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954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549527"/>
              </p:ext>
            </p:extLst>
          </p:nvPr>
        </p:nvGraphicFramePr>
        <p:xfrm>
          <a:off x="489333" y="533400"/>
          <a:ext cx="7867650" cy="369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06" name="Equation" r:id="rId3" imgW="5117760" imgH="2400120" progId="Equation.DSMT4">
                  <p:embed/>
                </p:oleObj>
              </mc:Choice>
              <mc:Fallback>
                <p:oleObj name="Equation" r:id="rId3" imgW="5117760" imgH="240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9333" y="533400"/>
                        <a:ext cx="7867650" cy="3692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078446"/>
              </p:ext>
            </p:extLst>
          </p:nvPr>
        </p:nvGraphicFramePr>
        <p:xfrm>
          <a:off x="4795838" y="2359025"/>
          <a:ext cx="3668712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07" name="Equation" r:id="rId5" imgW="2387520" imgH="2425680" progId="Equation.DSMT4">
                  <p:embed/>
                </p:oleObj>
              </mc:Choice>
              <mc:Fallback>
                <p:oleObj name="Equation" r:id="rId5" imgW="2387520" imgH="2425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95838" y="2359025"/>
                        <a:ext cx="3668712" cy="373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063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3693962" y="3978534"/>
            <a:ext cx="1066800" cy="12953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3236526"/>
            <a:ext cx="7772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Born-Oppenheimer approximation</a:t>
            </a:r>
          </a:p>
          <a:p>
            <a:pPr lvl="1"/>
            <a:r>
              <a:rPr lang="en-US" dirty="0" smtClean="0"/>
              <a:t>Born &amp; Huang, </a:t>
            </a:r>
            <a:r>
              <a:rPr lang="en-US" b="1" dirty="0" smtClean="0"/>
              <a:t>Dynamical Theory of Crystal Lattices</a:t>
            </a:r>
            <a:r>
              <a:rPr lang="en-US" dirty="0" smtClean="0"/>
              <a:t>, Oxford (1954)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980923"/>
              </p:ext>
            </p:extLst>
          </p:nvPr>
        </p:nvGraphicFramePr>
        <p:xfrm>
          <a:off x="1084263" y="5273675"/>
          <a:ext cx="6324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15" name="Equation" r:id="rId3" imgW="3162240" imgH="457200" progId="Equation.DSMT4">
                  <p:embed/>
                </p:oleObj>
              </mc:Choice>
              <mc:Fallback>
                <p:oleObj name="Equation" r:id="rId3" imgW="31622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84263" y="5273675"/>
                        <a:ext cx="63246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10046"/>
              </p:ext>
            </p:extLst>
          </p:nvPr>
        </p:nvGraphicFramePr>
        <p:xfrm>
          <a:off x="762000" y="2209800"/>
          <a:ext cx="6477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16" name="Equation" r:id="rId5" imgW="3238200" imgH="457200" progId="Equation.DSMT4">
                  <p:embed/>
                </p:oleObj>
              </mc:Choice>
              <mc:Fallback>
                <p:oleObj name="Equation" r:id="rId5" imgW="32382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0" y="2209800"/>
                        <a:ext cx="64770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852928"/>
              </p:ext>
            </p:extLst>
          </p:nvPr>
        </p:nvGraphicFramePr>
        <p:xfrm>
          <a:off x="687572" y="1028484"/>
          <a:ext cx="601094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17" name="Equation" r:id="rId7" imgW="3213000" imgH="457200" progId="Equation.DSMT4">
                  <p:embed/>
                </p:oleObj>
              </mc:Choice>
              <mc:Fallback>
                <p:oleObj name="Equation" r:id="rId7" imgW="32130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7572" y="1028484"/>
                        <a:ext cx="601094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019800" y="37883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Electronic coordinates</a:t>
            </a:r>
          </a:p>
          <a:p>
            <a:r>
              <a:rPr lang="en-US" sz="2400" dirty="0" smtClean="0"/>
              <a:t>    Atomic coordinates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5678672" y="953018"/>
            <a:ext cx="533400" cy="533400"/>
          </a:xfrm>
          <a:prstGeom prst="line">
            <a:avLst/>
          </a:prstGeom>
          <a:ln w="508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255926" y="1155920"/>
            <a:ext cx="209550" cy="419100"/>
          </a:xfrm>
          <a:prstGeom prst="line">
            <a:avLst/>
          </a:prstGeom>
          <a:ln w="508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58303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Systemmatic</a:t>
            </a:r>
            <a:r>
              <a:rPr lang="en-US" sz="2400" dirty="0" smtClean="0">
                <a:latin typeface="+mj-lt"/>
              </a:rPr>
              <a:t> approach for studying the</a:t>
            </a:r>
          </a:p>
          <a:p>
            <a:r>
              <a:rPr lang="en-US" sz="2400" dirty="0" smtClean="0">
                <a:latin typeface="+mj-lt"/>
              </a:rPr>
              <a:t>q</a:t>
            </a:r>
            <a:r>
              <a:rPr lang="en-US" sz="2400" dirty="0" smtClean="0">
                <a:latin typeface="+mj-lt"/>
              </a:rPr>
              <a:t>uantum </a:t>
            </a:r>
            <a:r>
              <a:rPr lang="en-US" sz="2400" dirty="0">
                <a:latin typeface="+mj-lt"/>
              </a:rPr>
              <a:t>t</a:t>
            </a:r>
            <a:r>
              <a:rPr lang="en-US" sz="2400" dirty="0" smtClean="0">
                <a:latin typeface="+mj-lt"/>
              </a:rPr>
              <a:t>heory </a:t>
            </a:r>
            <a:r>
              <a:rPr lang="en-US" sz="2400" dirty="0" smtClean="0">
                <a:latin typeface="+mj-lt"/>
              </a:rPr>
              <a:t>of materials</a:t>
            </a:r>
          </a:p>
        </p:txBody>
      </p:sp>
    </p:spTree>
    <p:extLst>
      <p:ext uri="{BB962C8B-B14F-4D97-AF65-F5344CB8AC3E}">
        <p14:creationId xmlns:p14="http://schemas.microsoft.com/office/powerpoint/2010/main" val="323744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716790"/>
              </p:ext>
            </p:extLst>
          </p:nvPr>
        </p:nvGraphicFramePr>
        <p:xfrm>
          <a:off x="371214" y="1092200"/>
          <a:ext cx="8585201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22" name="Equation" r:id="rId3" imgW="4292280" imgH="939600" progId="Equation.DSMT4">
                  <p:embed/>
                </p:oleObj>
              </mc:Choice>
              <mc:Fallback>
                <p:oleObj name="Equation" r:id="rId3" imgW="429228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1214" y="1092200"/>
                        <a:ext cx="8585201" cy="187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818002"/>
              </p:ext>
            </p:extLst>
          </p:nvPr>
        </p:nvGraphicFramePr>
        <p:xfrm>
          <a:off x="371214" y="3398544"/>
          <a:ext cx="5654675" cy="183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23" name="Equation" r:id="rId5" imgW="2933640" imgH="965160" progId="Equation.DSMT4">
                  <p:embed/>
                </p:oleObj>
              </mc:Choice>
              <mc:Fallback>
                <p:oleObj name="Equation" r:id="rId5" imgW="2933640" imgH="96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214" y="3398544"/>
                        <a:ext cx="5654675" cy="183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228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Quantum Theory of materials -- continued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528584" y="5073544"/>
            <a:ext cx="4766970" cy="1416304"/>
            <a:chOff x="4528584" y="5073544"/>
            <a:chExt cx="4766970" cy="1416304"/>
          </a:xfrm>
        </p:grpSpPr>
        <p:sp>
          <p:nvSpPr>
            <p:cNvPr id="10" name="Up Arrow 9"/>
            <p:cNvSpPr/>
            <p:nvPr/>
          </p:nvSpPr>
          <p:spPr>
            <a:xfrm rot="-1800000">
              <a:off x="4528584" y="5073544"/>
              <a:ext cx="609600" cy="6096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4400" y="5658851"/>
              <a:ext cx="457115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Effective nuclear interaction provided by electrons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198551" y="3398544"/>
            <a:ext cx="5259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(Often treated classically)</a:t>
            </a:r>
          </a:p>
        </p:txBody>
      </p:sp>
    </p:spTree>
    <p:extLst>
      <p:ext uri="{BB962C8B-B14F-4D97-AF65-F5344CB8AC3E}">
        <p14:creationId xmlns:p14="http://schemas.microsoft.com/office/powerpoint/2010/main" val="62853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13148</TotalTime>
  <Words>455</Words>
  <Application>Microsoft Office PowerPoint</Application>
  <PresentationFormat>On-screen Show (4:3)</PresentationFormat>
  <Paragraphs>114</Paragraphs>
  <Slides>23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792</cp:revision>
  <cp:lastPrinted>2017-10-11T17:03:02Z</cp:lastPrinted>
  <dcterms:created xsi:type="dcterms:W3CDTF">2012-01-10T18:32:24Z</dcterms:created>
  <dcterms:modified xsi:type="dcterms:W3CDTF">2017-10-11T17:03:16Z</dcterms:modified>
</cp:coreProperties>
</file>