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6" r:id="rId2"/>
    <p:sldId id="393" r:id="rId3"/>
    <p:sldId id="354" r:id="rId4"/>
    <p:sldId id="394" r:id="rId5"/>
    <p:sldId id="395" r:id="rId6"/>
    <p:sldId id="3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66" d="100"/>
          <a:sy n="66" d="100"/>
        </p:scale>
        <p:origin x="128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61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10/18/2020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741  Fall 2017 -- Lecture 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7693"/>
            <a:ext cx="89153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 smtClean="0"/>
              <a:t>741 Quantum </a:t>
            </a:r>
            <a:r>
              <a:rPr lang="en-US" sz="3200" b="1" dirty="0" smtClean="0"/>
              <a:t>Mechanics 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12-12:50 </a:t>
            </a:r>
            <a:r>
              <a:rPr lang="en-US" sz="3200" b="1" dirty="0" smtClean="0"/>
              <a:t>AM  MWF  Olin </a:t>
            </a:r>
            <a:r>
              <a:rPr lang="en-US" sz="3200" b="1" dirty="0" smtClean="0"/>
              <a:t>103</a:t>
            </a:r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20: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Preparation for studying multi-electron atoms; notions of spin and “addition” of angular momenta – Chap. 14-15</a:t>
            </a:r>
            <a:endParaRPr lang="en-US" sz="3200" b="1" dirty="0" smtClean="0">
              <a:solidFill>
                <a:schemeClr val="folHlink"/>
              </a:solidFill>
            </a:endParaRP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Internal spin</a:t>
            </a:r>
            <a:endParaRPr lang="en-US" sz="3200" b="1" dirty="0" smtClean="0">
              <a:solidFill>
                <a:schemeClr val="folHlink"/>
              </a:solidFill>
            </a:endParaRP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Spin interactions</a:t>
            </a:r>
            <a:endParaRPr lang="en-US" sz="3200" b="1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8467"/>
          <a:stretch/>
        </p:blipFill>
        <p:spPr>
          <a:xfrm>
            <a:off x="0" y="457200"/>
            <a:ext cx="9144000" cy="2561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581400"/>
            <a:ext cx="9144000" cy="208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12531" y="5289703"/>
            <a:ext cx="1905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8010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45071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From this result, we obtain the full solution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0012"/>
            <a:ext cx="9144000" cy="106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168" y="1615697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details: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857464"/>
              </p:ext>
            </p:extLst>
          </p:nvPr>
        </p:nvGraphicFramePr>
        <p:xfrm>
          <a:off x="2235868" y="1412291"/>
          <a:ext cx="2856093" cy="677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06" name="Equation" r:id="rId4" imgW="1231560" imgH="291960" progId="Equation.DSMT4">
                  <p:embed/>
                </p:oleObj>
              </mc:Choice>
              <mc:Fallback>
                <p:oleObj name="Equation" r:id="rId4" imgW="12315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35868" y="1412291"/>
                        <a:ext cx="2856093" cy="677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280768"/>
            <a:ext cx="9144000" cy="419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75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 our case -- 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330317"/>
              </p:ext>
            </p:extLst>
          </p:nvPr>
        </p:nvGraphicFramePr>
        <p:xfrm>
          <a:off x="620712" y="304800"/>
          <a:ext cx="6999288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32" name="Equation" r:id="rId3" imgW="4025880" imgH="1434960" progId="Equation.DSMT4">
                  <p:embed/>
                </p:oleObj>
              </mc:Choice>
              <mc:Fallback>
                <p:oleObj name="Equation" r:id="rId3" imgW="4025880" imgH="1434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0712" y="304800"/>
                        <a:ext cx="6999288" cy="249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063" y="2800350"/>
            <a:ext cx="9144000" cy="19825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43882"/>
            <a:ext cx="9144000" cy="140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4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315" t="42448" r="10272" b="955"/>
          <a:stretch/>
        </p:blipFill>
        <p:spPr>
          <a:xfrm>
            <a:off x="-177924" y="152400"/>
            <a:ext cx="9499847" cy="10668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515484"/>
              </p:ext>
            </p:extLst>
          </p:nvPr>
        </p:nvGraphicFramePr>
        <p:xfrm>
          <a:off x="1160463" y="2057400"/>
          <a:ext cx="4292600" cy="196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4" name="Equation" r:id="rId4" imgW="3136680" imgH="1434960" progId="Equation.DSMT4">
                  <p:embed/>
                </p:oleObj>
              </mc:Choice>
              <mc:Fallback>
                <p:oleObj name="Equation" r:id="rId4" imgW="3136680" imgH="1434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0463" y="2057400"/>
                        <a:ext cx="4292600" cy="1963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2098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99192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Physical effects of intrinsic spin and orbital angular momentum: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Because both are associated with magnetic fields, there is an interaction energy of the form</a:t>
            </a:r>
          </a:p>
          <a:p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696256"/>
            <a:ext cx="1971675" cy="714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3258330"/>
            <a:ext cx="9144000" cy="23796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2771775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Hyperfine interaction between nuclear spin and electronic spin and angular momentum: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7328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 the absence of external magnetic fields, the internal magnetic dipoles cause spin interactions within each system, however, the total angular momentum of the system should be conserved.</a:t>
            </a:r>
            <a:endParaRPr lang="en-US" sz="2400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5146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Finding the total angular momentum – “addition” of angular momentum.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889815"/>
              </p:ext>
            </p:extLst>
          </p:nvPr>
        </p:nvGraphicFramePr>
        <p:xfrm>
          <a:off x="2819400" y="3276600"/>
          <a:ext cx="4038600" cy="2933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6" name="Equation" r:id="rId3" imgW="2552400" imgH="1854000" progId="Equation.DSMT4">
                  <p:embed/>
                </p:oleObj>
              </mc:Choice>
              <mc:Fallback>
                <p:oleObj name="Equation" r:id="rId3" imgW="2552400" imgH="18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9400" y="3276600"/>
                        <a:ext cx="4038600" cy="2933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053388"/>
              </p:ext>
            </p:extLst>
          </p:nvPr>
        </p:nvGraphicFramePr>
        <p:xfrm>
          <a:off x="2336800" y="1909763"/>
          <a:ext cx="44704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7" name="Equation" r:id="rId5" imgW="4470120" imgH="850680" progId="Equation.DSMT4">
                  <p:embed/>
                </p:oleObj>
              </mc:Choice>
              <mc:Fallback>
                <p:oleObj name="Equation" r:id="rId5" imgW="4470120" imgH="85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36800" y="1909763"/>
                        <a:ext cx="447040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2418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051186"/>
              </p:ext>
            </p:extLst>
          </p:nvPr>
        </p:nvGraphicFramePr>
        <p:xfrm>
          <a:off x="1143000" y="1828800"/>
          <a:ext cx="6380326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96" name="Equation" r:id="rId3" imgW="4470120" imgH="850680" progId="Equation.DSMT4">
                  <p:embed/>
                </p:oleObj>
              </mc:Choice>
              <mc:Fallback>
                <p:oleObj name="Equation" r:id="rId3" imgW="4470120" imgH="85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1828800"/>
                        <a:ext cx="6380326" cy="1214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3048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“Addition” of </a:t>
            </a:r>
            <a:r>
              <a:rPr lang="en-US" sz="2400" smtClean="0">
                <a:latin typeface="+mj-lt"/>
              </a:rPr>
              <a:t>angular momentum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7858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110"/>
            <a:ext cx="9144000" cy="531275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400800" y="4191000"/>
            <a:ext cx="2514600" cy="2286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35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62873" y="41148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508125"/>
            <a:ext cx="8414503" cy="405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52400"/>
            <a:ext cx="8370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Recall that, we analyzed the general </a:t>
            </a:r>
            <a:r>
              <a:rPr lang="en-US" sz="2400" dirty="0" err="1" smtClean="0">
                <a:latin typeface="+mj-lt"/>
              </a:rPr>
              <a:t>eignstates</a:t>
            </a:r>
            <a:r>
              <a:rPr lang="en-US" sz="2400" dirty="0" smtClean="0">
                <a:latin typeface="+mj-lt"/>
              </a:rPr>
              <a:t> of angular momentum, especially finding eigenvalues </a:t>
            </a:r>
            <a:r>
              <a:rPr lang="en-US" sz="2400" dirty="0" smtClean="0">
                <a:latin typeface="+mj-lt"/>
              </a:rPr>
              <a:t>and eigenvectors of  </a:t>
            </a:r>
            <a:r>
              <a:rPr lang="en-US" sz="2400" b="1" dirty="0" smtClean="0"/>
              <a:t>J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err="1" smtClean="0"/>
              <a:t>J</a:t>
            </a:r>
            <a:r>
              <a:rPr lang="en-US" sz="2400" baseline="-25000" dirty="0" err="1" smtClean="0"/>
              <a:t>z</a:t>
            </a:r>
            <a:r>
              <a:rPr lang="en-US" sz="2400" baseline="30000" dirty="0" smtClean="0"/>
              <a:t> </a:t>
            </a:r>
            <a:r>
              <a:rPr lang="en-US" sz="2400" baseline="-25000" dirty="0" smtClean="0"/>
              <a:t> 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438711"/>
              </p:ext>
            </p:extLst>
          </p:nvPr>
        </p:nvGraphicFramePr>
        <p:xfrm>
          <a:off x="457200" y="1752600"/>
          <a:ext cx="7285038" cy="4003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4" name="Equation" r:id="rId3" imgW="3720960" imgH="2044440" progId="Equation.DSMT4">
                  <p:embed/>
                </p:oleObj>
              </mc:Choice>
              <mc:Fallback>
                <p:oleObj name="Equation" r:id="rId3" imgW="3720960" imgH="2044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752600"/>
                        <a:ext cx="7285038" cy="4003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43600" y="12954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</a:t>
            </a:r>
            <a:r>
              <a:rPr lang="en-US" sz="2400" i="1" dirty="0" smtClean="0">
                <a:latin typeface="+mj-lt"/>
                <a:sym typeface="Wingdings" panose="05000000000000000000" pitchFamily="2" charset="2"/>
              </a:rPr>
              <a:t>j=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integer or</a:t>
            </a:r>
          </a:p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      </a:t>
            </a:r>
            <a:r>
              <a:rPr lang="en-US" sz="2400" i="1" dirty="0" smtClean="0">
                <a:latin typeface="+mj-lt"/>
                <a:sym typeface="Wingdings" panose="05000000000000000000" pitchFamily="2" charset="2"/>
              </a:rPr>
              <a:t>half integer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2515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Particles can have intrinsic spin angular momentum, related to their magnetic dipole moments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48698"/>
              </p:ext>
            </p:extLst>
          </p:nvPr>
        </p:nvGraphicFramePr>
        <p:xfrm>
          <a:off x="254000" y="1262063"/>
          <a:ext cx="7500938" cy="309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7" name="Equation" r:id="rId3" imgW="5626080" imgH="2323800" progId="Equation.DSMT4">
                  <p:embed/>
                </p:oleObj>
              </mc:Choice>
              <mc:Fallback>
                <p:oleObj name="Equation" r:id="rId3" imgW="5626080" imgH="232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000" y="1262063"/>
                        <a:ext cx="7500938" cy="309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3820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Spin ½ systems –</a:t>
            </a: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421746"/>
              </p:ext>
            </p:extLst>
          </p:nvPr>
        </p:nvGraphicFramePr>
        <p:xfrm>
          <a:off x="685800" y="1059597"/>
          <a:ext cx="7879389" cy="219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72" name="Equation" r:id="rId3" imgW="4609800" imgH="1282680" progId="Equation.DSMT4">
                  <p:embed/>
                </p:oleObj>
              </mc:Choice>
              <mc:Fallback>
                <p:oleObj name="Equation" r:id="rId3" imgW="4609800" imgH="1282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1059597"/>
                        <a:ext cx="7879389" cy="219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512069"/>
              </p:ext>
            </p:extLst>
          </p:nvPr>
        </p:nvGraphicFramePr>
        <p:xfrm>
          <a:off x="685800" y="3886200"/>
          <a:ext cx="8053229" cy="191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73" name="Equation" r:id="rId5" imgW="4330440" imgH="1028520" progId="Equation.DSMT4">
                  <p:embed/>
                </p:oleObj>
              </mc:Choice>
              <mc:Fallback>
                <p:oleObj name="Equation" r:id="rId5" imgW="4330440" imgH="1028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800" y="3886200"/>
                        <a:ext cx="8053229" cy="191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4923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810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Rotation of angular momentum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991582"/>
              </p:ext>
            </p:extLst>
          </p:nvPr>
        </p:nvGraphicFramePr>
        <p:xfrm>
          <a:off x="266299" y="1219200"/>
          <a:ext cx="8529573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14" name="Equation" r:id="rId3" imgW="7480080" imgH="2806560" progId="Equation.DSMT4">
                  <p:embed/>
                </p:oleObj>
              </mc:Choice>
              <mc:Fallback>
                <p:oleObj name="Equation" r:id="rId3" imgW="7480080" imgH="280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299" y="1219200"/>
                        <a:ext cx="8529573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440040"/>
              </p:ext>
            </p:extLst>
          </p:nvPr>
        </p:nvGraphicFramePr>
        <p:xfrm>
          <a:off x="400050" y="4605634"/>
          <a:ext cx="2499034" cy="423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15" name="Equation" r:id="rId5" imgW="2247840" imgH="380880" progId="Equation.DSMT4">
                  <p:embed/>
                </p:oleObj>
              </mc:Choice>
              <mc:Fallback>
                <p:oleObj name="Equation" r:id="rId5" imgW="224784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0050" y="4605634"/>
                        <a:ext cx="2499034" cy="423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109139"/>
              </p:ext>
            </p:extLst>
          </p:nvPr>
        </p:nvGraphicFramePr>
        <p:xfrm>
          <a:off x="4343400" y="4724400"/>
          <a:ext cx="427105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16" name="Equation" r:id="rId7" imgW="3124080" imgH="1002960" progId="Equation.DSMT4">
                  <p:embed/>
                </p:oleObj>
              </mc:Choice>
              <mc:Fallback>
                <p:oleObj name="Equation" r:id="rId7" imgW="312408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43400" y="4724400"/>
                        <a:ext cx="4271058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6466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Response of magnetic moment to an applied magnetic field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914400"/>
            <a:ext cx="1971675" cy="714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2291"/>
            <a:ext cx="9144000" cy="414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29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381000"/>
            <a:ext cx="9144000" cy="1675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50919"/>
          <a:stretch/>
        </p:blipFill>
        <p:spPr>
          <a:xfrm>
            <a:off x="0" y="2986346"/>
            <a:ext cx="9144000" cy="243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64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13534</TotalTime>
  <Words>347</Words>
  <Application>Microsoft Office PowerPoint</Application>
  <PresentationFormat>On-screen Show (4:3)</PresentationFormat>
  <Paragraphs>74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678</cp:revision>
  <cp:lastPrinted>2017-10-18T05:20:40Z</cp:lastPrinted>
  <dcterms:created xsi:type="dcterms:W3CDTF">2012-01-10T18:32:24Z</dcterms:created>
  <dcterms:modified xsi:type="dcterms:W3CDTF">2017-10-18T05:21:19Z</dcterms:modified>
</cp:coreProperties>
</file>