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96" r:id="rId2"/>
    <p:sldId id="369" r:id="rId3"/>
    <p:sldId id="354" r:id="rId4"/>
    <p:sldId id="370" r:id="rId5"/>
    <p:sldId id="371" r:id="rId6"/>
    <p:sldId id="372" r:id="rId7"/>
    <p:sldId id="373" r:id="rId8"/>
    <p:sldId id="374" r:id="rId9"/>
    <p:sldId id="375" r:id="rId10"/>
    <p:sldId id="378" r:id="rId11"/>
    <p:sldId id="376" r:id="rId12"/>
    <p:sldId id="377" r:id="rId13"/>
    <p:sldId id="379" r:id="rId1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 varScale="1">
        <p:scale>
          <a:sx n="54" d="100"/>
          <a:sy n="54" d="100"/>
        </p:scale>
        <p:origin x="1144" y="1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6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6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48" tIns="48325" rIns="96648" bIns="48325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48" tIns="48325" rIns="96648" bIns="48325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11/8/2017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8" tIns="48325" rIns="96648" bIns="4832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48" tIns="48325" rIns="96648" bIns="4832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48" tIns="48325" rIns="96648" bIns="48325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48" tIns="48325" rIns="96648" bIns="48325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161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10/25/2017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10/25/2017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23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10/25/2017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10/25/2017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10/25/2017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10/25/2017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10/25/2017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741  Fall 2017 -- Lecture 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0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10/25/2017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17693"/>
            <a:ext cx="91440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/>
              <a:t>PHY </a:t>
            </a:r>
            <a:r>
              <a:rPr lang="en-US" sz="3200" b="1" smtClean="0"/>
              <a:t>741 </a:t>
            </a:r>
            <a:r>
              <a:rPr lang="en-US" sz="3200" b="1" dirty="0" smtClean="0"/>
              <a:t>Quantum Mechanics </a:t>
            </a:r>
          </a:p>
          <a:p>
            <a:pPr algn="ctr"/>
            <a:r>
              <a:rPr lang="en-US" sz="3200" b="1" dirty="0" smtClean="0"/>
              <a:t>12-12:50 AM  MWF  Olin 103</a:t>
            </a:r>
          </a:p>
          <a:p>
            <a:pPr algn="ctr"/>
            <a:endParaRPr lang="en-US" sz="2400" b="1" dirty="0"/>
          </a:p>
          <a:p>
            <a:pPr algn="ctr"/>
            <a:r>
              <a:rPr lang="en-US" sz="3200" b="1" dirty="0" smtClean="0"/>
              <a:t>Plan for Lecture 23: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3200" b="1" dirty="0">
                <a:solidFill>
                  <a:schemeClr val="folHlink"/>
                </a:solidFill>
              </a:rPr>
              <a:t>“Addition” of angular momenta – Chap. 15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>
                <a:solidFill>
                  <a:schemeClr val="folHlink"/>
                </a:solidFill>
              </a:rPr>
              <a:t>States of multi-electron atoms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>
                <a:solidFill>
                  <a:schemeClr val="folHlink"/>
                </a:solidFill>
              </a:rPr>
              <a:t>Atomic term </a:t>
            </a:r>
            <a:r>
              <a:rPr lang="en-US" sz="3200" b="1" dirty="0" smtClean="0">
                <a:solidFill>
                  <a:schemeClr val="folHlink"/>
                </a:solidFill>
              </a:rPr>
              <a:t>analysis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Rotation of angular momentum </a:t>
            </a:r>
            <a:r>
              <a:rPr lang="en-US" sz="3200" b="1" dirty="0" err="1" smtClean="0">
                <a:solidFill>
                  <a:schemeClr val="folHlink"/>
                </a:solidFill>
              </a:rPr>
              <a:t>eigenstates</a:t>
            </a:r>
            <a:endParaRPr lang="en-US" sz="3200" b="1" dirty="0" smtClean="0">
              <a:solidFill>
                <a:schemeClr val="folHlink"/>
              </a:solidFill>
            </a:endParaRP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Quantum states of a diatomic molecule</a:t>
            </a:r>
            <a:endParaRPr lang="en-US" sz="3200" b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10/25/2017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pic>
        <p:nvPicPr>
          <p:cNvPr id="7" name="Picture 2" descr="http://upload.wikimedia.org/wikipedia/commons/thumb/a/a1/Eulerangles.svg/300px-Eulerangle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164" y="1304945"/>
            <a:ext cx="3429000" cy="386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36561" y="4114800"/>
            <a:ext cx="36195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  <a:latin typeface="+mj-lt"/>
              </a:rPr>
              <a:t>y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517361" y="3657600"/>
            <a:ext cx="1638300" cy="0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669761" y="3200400"/>
            <a:ext cx="36195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  <a:latin typeface="+mj-lt"/>
              </a:rPr>
              <a:t>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84362" y="3505200"/>
            <a:ext cx="846667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y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507961" y="4572000"/>
            <a:ext cx="228600" cy="5867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22211" y="4495800"/>
            <a:ext cx="36195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x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155661" y="2209800"/>
            <a:ext cx="647700" cy="1371600"/>
          </a:xfrm>
          <a:prstGeom prst="straightConnector1">
            <a:avLst/>
          </a:prstGeom>
          <a:ln w="635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727161" y="1905000"/>
            <a:ext cx="304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66800" y="3810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Euler angles --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50848" y="1082368"/>
            <a:ext cx="143657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initial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67000" y="1905000"/>
            <a:ext cx="143657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final</a:t>
            </a:r>
          </a:p>
        </p:txBody>
      </p:sp>
    </p:spTree>
    <p:extLst>
      <p:ext uri="{BB962C8B-B14F-4D97-AF65-F5344CB8AC3E}">
        <p14:creationId xmlns:p14="http://schemas.microsoft.com/office/powerpoint/2010/main" val="1220945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10/25/2017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8133309"/>
              </p:ext>
            </p:extLst>
          </p:nvPr>
        </p:nvGraphicFramePr>
        <p:xfrm>
          <a:off x="139700" y="838200"/>
          <a:ext cx="8229600" cy="1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8" name="Equation" r:id="rId3" imgW="4889160" imgH="901440" progId="Equation.DSMT4">
                  <p:embed/>
                </p:oleObj>
              </mc:Choice>
              <mc:Fallback>
                <p:oleObj name="Equation" r:id="rId3" imgW="4889160" imgH="901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9700" y="838200"/>
                        <a:ext cx="8229600" cy="1517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0812321"/>
              </p:ext>
            </p:extLst>
          </p:nvPr>
        </p:nvGraphicFramePr>
        <p:xfrm>
          <a:off x="202863" y="2355850"/>
          <a:ext cx="8738273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9" name="Equation" r:id="rId5" imgW="5943600" imgH="1917360" progId="Equation.DSMT4">
                  <p:embed/>
                </p:oleObj>
              </mc:Choice>
              <mc:Fallback>
                <p:oleObj name="Equation" r:id="rId5" imgW="5943600" imgH="1917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2863" y="2355850"/>
                        <a:ext cx="8738273" cy="281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9489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10/25/2017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3048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Rotation matrix for </a:t>
            </a:r>
            <a:r>
              <a:rPr lang="en-US" sz="2400" i="1" dirty="0" smtClean="0">
                <a:latin typeface="+mj-lt"/>
              </a:rPr>
              <a:t>J=1/2: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1252911"/>
              </p:ext>
            </p:extLst>
          </p:nvPr>
        </p:nvGraphicFramePr>
        <p:xfrm>
          <a:off x="453189" y="1371600"/>
          <a:ext cx="7437689" cy="353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56" name="Equation" r:id="rId3" imgW="4190760" imgH="1993680" progId="Equation.DSMT4">
                  <p:embed/>
                </p:oleObj>
              </mc:Choice>
              <mc:Fallback>
                <p:oleObj name="Equation" r:id="rId3" imgW="4190760" imgH="1993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3189" y="1371600"/>
                        <a:ext cx="7437689" cy="3538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0795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10/25/2017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4572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Quantum states of  H</a:t>
            </a:r>
            <a:r>
              <a:rPr lang="en-US" sz="2400" baseline="-25000" dirty="0" smtClean="0">
                <a:latin typeface="+mj-lt"/>
              </a:rPr>
              <a:t>2</a:t>
            </a:r>
            <a:r>
              <a:rPr lang="en-US" sz="2400" baseline="30000" dirty="0" smtClean="0">
                <a:latin typeface="+mj-lt"/>
              </a:rPr>
              <a:t>+</a:t>
            </a:r>
            <a:endParaRPr lang="en-US" sz="2400" dirty="0" smtClean="0"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1524000" y="3200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352800" y="3200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905000" y="2057400"/>
            <a:ext cx="91440" cy="914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6" idx="7"/>
            <a:endCxn id="8" idx="4"/>
          </p:cNvCxnSpPr>
          <p:nvPr/>
        </p:nvCxnSpPr>
        <p:spPr>
          <a:xfrm flipV="1">
            <a:off x="1654082" y="2148840"/>
            <a:ext cx="296638" cy="107387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5"/>
            <a:endCxn id="8" idx="1"/>
          </p:cNvCxnSpPr>
          <p:nvPr/>
        </p:nvCxnSpPr>
        <p:spPr>
          <a:xfrm flipH="1" flipV="1">
            <a:off x="1918391" y="2070791"/>
            <a:ext cx="1564491" cy="12596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5"/>
            <a:endCxn id="7" idx="5"/>
          </p:cNvCxnSpPr>
          <p:nvPr/>
        </p:nvCxnSpPr>
        <p:spPr>
          <a:xfrm>
            <a:off x="1654082" y="3330482"/>
            <a:ext cx="1828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33600" y="3362078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R</a:t>
            </a:r>
            <a:r>
              <a:rPr lang="en-US" sz="2400" i="1" baseline="-25000" dirty="0" smtClean="0">
                <a:latin typeface="+mj-lt"/>
              </a:rPr>
              <a:t>AB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71600" y="25146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+mj-lt"/>
              </a:rPr>
              <a:t>r</a:t>
            </a:r>
            <a:r>
              <a:rPr lang="en-US" sz="2400" b="1" baseline="-25000" dirty="0" err="1" smtClean="0">
                <a:latin typeface="+mj-lt"/>
              </a:rPr>
              <a:t>A</a:t>
            </a:r>
            <a:endParaRPr lang="en-US" sz="2400" b="1" dirty="0" smtClean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4600" y="21336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+mj-lt"/>
              </a:rPr>
              <a:t>r</a:t>
            </a:r>
            <a:r>
              <a:rPr lang="en-US" sz="2400" b="1" baseline="-25000" dirty="0" err="1" smtClean="0">
                <a:latin typeface="+mj-lt"/>
              </a:rPr>
              <a:t>B</a:t>
            </a:r>
            <a:endParaRPr lang="en-US" sz="2400" b="1" dirty="0" smtClean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82682" y="1676400"/>
            <a:ext cx="310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e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8767328"/>
              </p:ext>
            </p:extLst>
          </p:nvPr>
        </p:nvGraphicFramePr>
        <p:xfrm>
          <a:off x="3013441" y="3922415"/>
          <a:ext cx="6012717" cy="2408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76" name="Equation" r:id="rId3" imgW="4216320" imgH="1688760" progId="Equation.DSMT4">
                  <p:embed/>
                </p:oleObj>
              </mc:Choice>
              <mc:Fallback>
                <p:oleObj name="Equation" r:id="rId3" imgW="4216320" imgH="1688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13441" y="3922415"/>
                        <a:ext cx="6012717" cy="24087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5497218"/>
              </p:ext>
            </p:extLst>
          </p:nvPr>
        </p:nvGraphicFramePr>
        <p:xfrm>
          <a:off x="5060482" y="1519359"/>
          <a:ext cx="2246686" cy="1766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77" name="Equation" r:id="rId5" imgW="1307880" imgH="1028520" progId="Equation.DSMT4">
                  <p:embed/>
                </p:oleObj>
              </mc:Choice>
              <mc:Fallback>
                <p:oleObj name="Equation" r:id="rId5" imgW="1307880" imgH="1028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60482" y="1519359"/>
                        <a:ext cx="2246686" cy="17668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572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0355"/>
            <a:ext cx="9144000" cy="471729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10/25/2017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362700" y="2247900"/>
            <a:ext cx="2514600" cy="2362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2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10/25/2017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80031" y="3505200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31" y="1752600"/>
            <a:ext cx="8595540" cy="406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10/25/2017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57859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Summary of results for analysis of atomic term energies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77063"/>
              </p:ext>
            </p:extLst>
          </p:nvPr>
        </p:nvGraphicFramePr>
        <p:xfrm>
          <a:off x="1228079" y="524339"/>
          <a:ext cx="3967558" cy="122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22" name="Equation" r:id="rId3" imgW="2311200" imgH="711000" progId="Equation.DSMT4">
                  <p:embed/>
                </p:oleObj>
              </mc:Choice>
              <mc:Fallback>
                <p:oleObj name="Equation" r:id="rId3" imgW="231120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28079" y="524339"/>
                        <a:ext cx="3967558" cy="1220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Brace 6"/>
          <p:cNvSpPr/>
          <p:nvPr/>
        </p:nvSpPr>
        <p:spPr>
          <a:xfrm rot="5400000">
            <a:off x="2362200" y="1383537"/>
            <a:ext cx="457200" cy="8382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0" y="2135817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single electron terms</a:t>
            </a:r>
          </a:p>
        </p:txBody>
      </p:sp>
      <p:sp>
        <p:nvSpPr>
          <p:cNvPr id="9" name="Right Brace 8"/>
          <p:cNvSpPr/>
          <p:nvPr/>
        </p:nvSpPr>
        <p:spPr>
          <a:xfrm rot="5400000">
            <a:off x="4076700" y="1612137"/>
            <a:ext cx="457200" cy="8382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733800" y="2188107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electron-electron interaction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3451569"/>
              </p:ext>
            </p:extLst>
          </p:nvPr>
        </p:nvGraphicFramePr>
        <p:xfrm>
          <a:off x="680243" y="2998308"/>
          <a:ext cx="7250113" cy="329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23" name="Equation" r:id="rId5" imgW="5219640" imgH="2374560" progId="Equation.DSMT4">
                  <p:embed/>
                </p:oleObj>
              </mc:Choice>
              <mc:Fallback>
                <p:oleObj name="Equation" r:id="rId5" imgW="5219640" imgH="237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0243" y="2998308"/>
                        <a:ext cx="7250113" cy="329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8244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10/25/2017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8499705"/>
              </p:ext>
            </p:extLst>
          </p:nvPr>
        </p:nvGraphicFramePr>
        <p:xfrm>
          <a:off x="1145381" y="2453260"/>
          <a:ext cx="2890838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67" name="Equation" r:id="rId3" imgW="1307880" imgH="342720" progId="Equation.DSMT4">
                  <p:embed/>
                </p:oleObj>
              </mc:Choice>
              <mc:Fallback>
                <p:oleObj name="Equation" r:id="rId3" imgW="130788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5381" y="2453260"/>
                        <a:ext cx="2890838" cy="757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152400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In this case, the Hamiltonian does not depend on spin, and the Hamiltonian commutes with total orbital angular momentum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622300"/>
              </p:ext>
            </p:extLst>
          </p:nvPr>
        </p:nvGraphicFramePr>
        <p:xfrm>
          <a:off x="1714500" y="1524000"/>
          <a:ext cx="2133600" cy="757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68" name="Equation" r:id="rId5" imgW="965160" imgH="342720" progId="Equation.DSMT4">
                  <p:embed/>
                </p:oleObj>
              </mc:Choice>
              <mc:Fallback>
                <p:oleObj name="Equation" r:id="rId5" imgW="96516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14500" y="1524000"/>
                        <a:ext cx="2133600" cy="7579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7593971"/>
              </p:ext>
            </p:extLst>
          </p:nvPr>
        </p:nvGraphicFramePr>
        <p:xfrm>
          <a:off x="1567740" y="3495570"/>
          <a:ext cx="5750694" cy="2497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69" name="Equation" r:id="rId7" imgW="3479760" imgH="1511280" progId="Equation.DSMT4">
                  <p:embed/>
                </p:oleObj>
              </mc:Choice>
              <mc:Fallback>
                <p:oleObj name="Equation" r:id="rId7" imgW="3479760" imgH="1511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67740" y="3495570"/>
                        <a:ext cx="5750694" cy="24975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2001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10/25/2017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9412823"/>
              </p:ext>
            </p:extLst>
          </p:nvPr>
        </p:nvGraphicFramePr>
        <p:xfrm>
          <a:off x="269875" y="381000"/>
          <a:ext cx="8134350" cy="3833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47" name="Equation" r:id="rId3" imgW="5765760" imgH="2717640" progId="Equation.DSMT4">
                  <p:embed/>
                </p:oleObj>
              </mc:Choice>
              <mc:Fallback>
                <p:oleObj name="Equation" r:id="rId3" imgW="5765760" imgH="2717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9875" y="381000"/>
                        <a:ext cx="8134350" cy="3833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7937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10/25/2017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7070"/>
          <a:stretch/>
        </p:blipFill>
        <p:spPr>
          <a:xfrm>
            <a:off x="527985" y="488072"/>
            <a:ext cx="7124700" cy="2044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112351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Gaunt Coefficients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695599"/>
              </p:ext>
            </p:extLst>
          </p:nvPr>
        </p:nvGraphicFramePr>
        <p:xfrm>
          <a:off x="1371600" y="2340713"/>
          <a:ext cx="2971800" cy="763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88" name="Equation" r:id="rId4" imgW="2323800" imgH="596880" progId="Equation.DSMT4">
                  <p:embed/>
                </p:oleObj>
              </mc:Choice>
              <mc:Fallback>
                <p:oleObj name="Equation" r:id="rId4" imgW="2323800" imgH="596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71600" y="2340713"/>
                        <a:ext cx="2971800" cy="7632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445915"/>
              </p:ext>
            </p:extLst>
          </p:nvPr>
        </p:nvGraphicFramePr>
        <p:xfrm>
          <a:off x="374449" y="3264109"/>
          <a:ext cx="6159500" cy="321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89" name="Equation" r:id="rId6" imgW="6159240" imgH="3213000" progId="Equation.DSMT4">
                  <p:embed/>
                </p:oleObj>
              </mc:Choice>
              <mc:Fallback>
                <p:oleObj name="Equation" r:id="rId6" imgW="6159240" imgH="3213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4449" y="3264109"/>
                        <a:ext cx="6159500" cy="321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3587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10/25/2017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048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Rotation of </a:t>
            </a:r>
            <a:r>
              <a:rPr lang="en-US" sz="2400" dirty="0" err="1" smtClean="0">
                <a:latin typeface="+mj-lt"/>
              </a:rPr>
              <a:t>eigenstate</a:t>
            </a:r>
            <a:r>
              <a:rPr lang="en-US" sz="2400" dirty="0" smtClean="0">
                <a:latin typeface="+mj-lt"/>
              </a:rPr>
              <a:t> of angular momentum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877057"/>
              </p:ext>
            </p:extLst>
          </p:nvPr>
        </p:nvGraphicFramePr>
        <p:xfrm>
          <a:off x="914400" y="927219"/>
          <a:ext cx="5435717" cy="177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06" name="Equation" r:id="rId3" imgW="4165560" imgH="1358640" progId="Equation.DSMT4">
                  <p:embed/>
                </p:oleObj>
              </mc:Choice>
              <mc:Fallback>
                <p:oleObj name="Equation" r:id="rId3" imgW="4165560" imgH="1358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927219"/>
                        <a:ext cx="5435717" cy="1773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548514"/>
              </p:ext>
            </p:extLst>
          </p:nvPr>
        </p:nvGraphicFramePr>
        <p:xfrm>
          <a:off x="1035108" y="3200399"/>
          <a:ext cx="5746692" cy="325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07" name="Equation" r:id="rId5" imgW="5194080" imgH="2946240" progId="Equation.DSMT4">
                  <p:embed/>
                </p:oleObj>
              </mc:Choice>
              <mc:Fallback>
                <p:oleObj name="Equation" r:id="rId5" imgW="5194080" imgH="2946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35108" y="3200399"/>
                        <a:ext cx="5746692" cy="325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4735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10/25/2017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0461517"/>
              </p:ext>
            </p:extLst>
          </p:nvPr>
        </p:nvGraphicFramePr>
        <p:xfrm>
          <a:off x="990600" y="228600"/>
          <a:ext cx="6099175" cy="370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28" name="Equation" r:id="rId3" imgW="3822480" imgH="2323800" progId="Equation.DSMT4">
                  <p:embed/>
                </p:oleObj>
              </mc:Choice>
              <mc:Fallback>
                <p:oleObj name="Equation" r:id="rId3" imgW="3822480" imgH="232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228600"/>
                        <a:ext cx="6099175" cy="370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839576"/>
              </p:ext>
            </p:extLst>
          </p:nvPr>
        </p:nvGraphicFramePr>
        <p:xfrm>
          <a:off x="990600" y="4343400"/>
          <a:ext cx="5749383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29" name="Equation" r:id="rId5" imgW="3416040" imgH="1041120" progId="Equation.DSMT4">
                  <p:embed/>
                </p:oleObj>
              </mc:Choice>
              <mc:Fallback>
                <p:oleObj name="Equation" r:id="rId5" imgW="3416040" imgH="1041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0600" y="4343400"/>
                        <a:ext cx="5749383" cy="175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5063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14464</TotalTime>
  <Words>227</Words>
  <Application>Microsoft Office PowerPoint</Application>
  <PresentationFormat>On-screen Show (4:3)</PresentationFormat>
  <Paragraphs>69</Paragraphs>
  <Slides>13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725</cp:revision>
  <cp:lastPrinted>2017-11-08T22:27:33Z</cp:lastPrinted>
  <dcterms:created xsi:type="dcterms:W3CDTF">2012-01-10T18:32:24Z</dcterms:created>
  <dcterms:modified xsi:type="dcterms:W3CDTF">2017-11-08T22:27:41Z</dcterms:modified>
</cp:coreProperties>
</file>