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4" d="100"/>
          <a:sy n="54" d="100"/>
        </p:scale>
        <p:origin x="1144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59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source=web&amp;cd=6&amp;ved=0ahUKEwjc7cmpipHXAhVH6SYKHTKqCbkQFghEMAU&amp;url=https://www.ethz.ch/content/dam/ethz/special-interest/chab/physical-chemistry/ultrafast-spectroscopy-dam/documents/lectures/spectroscopyFS13/scriptFS13/PCV_Ch3.pdf&amp;usg=AOvVaw3UBFJLJvEzpZNAyr-NHGxI" TargetMode="External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14.wmf"/><Relationship Id="rId10" Type="http://schemas.openxmlformats.org/officeDocument/2006/relationships/image" Target="../media/image16.wmf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PHY </a:t>
            </a:r>
            <a:r>
              <a:rPr lang="en-US" sz="3200" b="1" smtClean="0"/>
              <a:t>741 </a:t>
            </a:r>
            <a:r>
              <a:rPr lang="en-US" sz="3200" b="1" dirty="0" smtClean="0"/>
              <a:t>Quantum Mechanics </a:t>
            </a:r>
          </a:p>
          <a:p>
            <a:pPr algn="ctr"/>
            <a:r>
              <a:rPr lang="en-US" sz="3200" b="1" dirty="0" smtClean="0"/>
              <a:t>12-12:50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Quantum states of a diatomic molecule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</a:t>
            </a:r>
            <a:r>
              <a:rPr lang="en-US" sz="3200" b="1" baseline="-25000" dirty="0" smtClean="0">
                <a:solidFill>
                  <a:schemeClr val="folHlink"/>
                </a:solidFill>
              </a:rPr>
              <a:t>2</a:t>
            </a:r>
            <a:r>
              <a:rPr lang="en-US" sz="3200" b="1" baseline="30000" dirty="0" smtClean="0">
                <a:solidFill>
                  <a:schemeClr val="folHlink"/>
                </a:solidFill>
              </a:rPr>
              <a:t>+ </a:t>
            </a:r>
            <a:r>
              <a:rPr lang="en-US" sz="3200" b="1" dirty="0" smtClean="0">
                <a:solidFill>
                  <a:schemeClr val="folHlink"/>
                </a:solidFill>
              </a:rPr>
              <a:t> with stationary nuclei</a:t>
            </a:r>
            <a:endParaRPr lang="en-US" sz="3200" b="1" baseline="30000" dirty="0" smtClean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H</a:t>
            </a:r>
            <a:r>
              <a:rPr lang="en-US" sz="3200" b="1" baseline="-25000" dirty="0" smtClean="0">
                <a:solidFill>
                  <a:schemeClr val="folHlink"/>
                </a:solidFill>
              </a:rPr>
              <a:t>2</a:t>
            </a:r>
            <a:r>
              <a:rPr lang="en-US" sz="3200" b="1" baseline="30000" dirty="0" smtClean="0">
                <a:solidFill>
                  <a:schemeClr val="folHlink"/>
                </a:solidFill>
              </a:rPr>
              <a:t>+</a:t>
            </a:r>
            <a:r>
              <a:rPr lang="en-US" sz="3200" b="1" dirty="0" smtClean="0">
                <a:solidFill>
                  <a:schemeClr val="folHlink"/>
                </a:solidFill>
              </a:rPr>
              <a:t>  within Born-Oppenheimer approximation</a:t>
            </a:r>
            <a:endParaRPr lang="en-US" sz="3200" b="1" baseline="-25000" dirty="0" smtClean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400" b="1" dirty="0" smtClean="0">
                <a:solidFill>
                  <a:schemeClr val="folHlink"/>
                </a:solidFill>
              </a:rPr>
              <a:t>Ref:  Linus Pauling and E. Bright Wilson, “Introduction to Quantum Mechanics”, McGraw Hill, 1935,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 smtClean="0">
                <a:solidFill>
                  <a:schemeClr val="folHlink"/>
                </a:solidFill>
              </a:rPr>
              <a:t>Max Born and Kun Huang, “Dynamical Theory of Crystal Lattices”, Oxford, 1954</a:t>
            </a:r>
            <a:endParaRPr lang="en-US" sz="24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856824"/>
            <a:ext cx="6648450" cy="3810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170383"/>
              </p:ext>
            </p:extLst>
          </p:nvPr>
        </p:nvGraphicFramePr>
        <p:xfrm>
          <a:off x="3810000" y="3048000"/>
          <a:ext cx="11318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62" name="Equation" r:id="rId4" imgW="634680" imgH="291960" progId="Equation.DSMT4">
                  <p:embed/>
                </p:oleObj>
              </mc:Choice>
              <mc:Fallback>
                <p:oleObj name="Equation" r:id="rId4" imgW="6346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0" y="3048000"/>
                        <a:ext cx="1131887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49530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Experimental bond length according to NIST:</a:t>
            </a:r>
          </a:p>
          <a:p>
            <a:r>
              <a:rPr lang="en-US" sz="2400">
                <a:latin typeface="+mj-lt"/>
              </a:rPr>
              <a:t> </a:t>
            </a:r>
            <a:r>
              <a:rPr lang="en-US" sz="2400" smtClean="0">
                <a:latin typeface="+mj-lt"/>
              </a:rPr>
              <a:t>                             </a:t>
            </a:r>
            <a:r>
              <a:rPr lang="en-US" sz="2400" dirty="0" smtClean="0">
                <a:latin typeface="+mj-lt"/>
              </a:rPr>
              <a:t>~ </a:t>
            </a:r>
            <a:r>
              <a:rPr lang="en-US" sz="2400" smtClean="0">
                <a:latin typeface="+mj-lt"/>
              </a:rPr>
              <a:t>2 Bohr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6858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-116533" y="3160068"/>
            <a:ext cx="1600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U</a:t>
            </a:r>
            <a:r>
              <a:rPr lang="en-US" sz="2400" i="1" baseline="-25000" dirty="0" smtClean="0">
                <a:latin typeface="+mj-lt"/>
              </a:rPr>
              <a:t>0</a:t>
            </a:r>
            <a:r>
              <a:rPr lang="en-US" sz="2400" i="1" dirty="0" smtClean="0">
                <a:latin typeface="+mj-lt"/>
              </a:rPr>
              <a:t>(Ry)</a:t>
            </a:r>
          </a:p>
        </p:txBody>
      </p:sp>
    </p:spTree>
    <p:extLst>
      <p:ext uri="{BB962C8B-B14F-4D97-AF65-F5344CB8AC3E}">
        <p14:creationId xmlns:p14="http://schemas.microsoft.com/office/powerpoint/2010/main" val="160829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more complete treatment, takes into account the effects of nuclear motions --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1143000"/>
            <a:ext cx="6896100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Born-Oppenheimer approximation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M. Born and R. Oppenheimer, </a:t>
            </a:r>
            <a:r>
              <a:rPr lang="en-US" sz="2400" i="1" dirty="0" smtClean="0">
                <a:latin typeface="+mj-lt"/>
              </a:rPr>
              <a:t>Ann. d. Phys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b="1" dirty="0" smtClean="0">
                <a:latin typeface="+mj-lt"/>
              </a:rPr>
              <a:t>84</a:t>
            </a:r>
            <a:r>
              <a:rPr lang="en-US" sz="2400" dirty="0" smtClean="0">
                <a:latin typeface="+mj-lt"/>
              </a:rPr>
              <a:t>, 457 (1927)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447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Total Hamiltonian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909465"/>
            <a:ext cx="4038600" cy="7429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38400" y="253294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Electron kinetic energy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25056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Nuclear kinetic energy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24400" y="25056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Electron-nuclear coupling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8859" y="3734692"/>
            <a:ext cx="3267075" cy="5810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419600" y="4315717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Fixed nuclear </a:t>
            </a:r>
            <a:r>
              <a:rPr lang="en-US" sz="2400" dirty="0" err="1" smtClean="0">
                <a:latin typeface="+mj-lt"/>
              </a:rPr>
              <a:t>postitions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355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762000"/>
            <a:ext cx="4848225" cy="771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152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Eigenstates</a:t>
            </a:r>
            <a:r>
              <a:rPr lang="en-US" sz="2400" dirty="0" smtClean="0">
                <a:latin typeface="+mj-lt"/>
              </a:rPr>
              <a:t> of electronic Hamiltonian at fixed 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905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Full </a:t>
            </a:r>
            <a:r>
              <a:rPr lang="en-US" sz="2400" dirty="0" err="1" smtClean="0">
                <a:latin typeface="+mj-lt"/>
              </a:rPr>
              <a:t>eigenstates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590800"/>
            <a:ext cx="3800475" cy="6762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t="21682"/>
          <a:stretch/>
        </p:blipFill>
        <p:spPr>
          <a:xfrm>
            <a:off x="1162050" y="3547269"/>
            <a:ext cx="4857750" cy="8429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" y="4906574"/>
            <a:ext cx="8734425" cy="8667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" y="4447679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Solving for the nuclear functions:</a:t>
            </a:r>
          </a:p>
        </p:txBody>
      </p:sp>
      <p:sp>
        <p:nvSpPr>
          <p:cNvPr id="12" name="Left Brace 11"/>
          <p:cNvSpPr/>
          <p:nvPr/>
        </p:nvSpPr>
        <p:spPr>
          <a:xfrm rot="16200000">
            <a:off x="5791202" y="5084575"/>
            <a:ext cx="533400" cy="1600201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531066" y="600958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Often neglected</a:t>
            </a:r>
          </a:p>
        </p:txBody>
      </p:sp>
    </p:spTree>
    <p:extLst>
      <p:ext uri="{BB962C8B-B14F-4D97-AF65-F5344CB8AC3E}">
        <p14:creationId xmlns:p14="http://schemas.microsoft.com/office/powerpoint/2010/main" val="99658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9678"/>
            <a:ext cx="8734425" cy="866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066925"/>
            <a:ext cx="6657975" cy="2724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228725"/>
            <a:ext cx="2876550" cy="8286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0" y="1101382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Nuclear kinetic energy</a:t>
            </a:r>
          </a:p>
        </p:txBody>
      </p:sp>
    </p:spTree>
    <p:extLst>
      <p:ext uri="{BB962C8B-B14F-4D97-AF65-F5344CB8AC3E}">
        <p14:creationId xmlns:p14="http://schemas.microsoft.com/office/powerpoint/2010/main" val="250576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nuclear motion</a:t>
            </a:r>
          </a:p>
        </p:txBody>
      </p:sp>
      <p:sp>
        <p:nvSpPr>
          <p:cNvPr id="6" name="Oval 5"/>
          <p:cNvSpPr/>
          <p:nvPr/>
        </p:nvSpPr>
        <p:spPr>
          <a:xfrm>
            <a:off x="1524000" y="243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243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05000" y="1295400"/>
            <a:ext cx="91440" cy="914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6" idx="7"/>
            <a:endCxn id="8" idx="4"/>
          </p:cNvCxnSpPr>
          <p:nvPr/>
        </p:nvCxnSpPr>
        <p:spPr>
          <a:xfrm flipV="1">
            <a:off x="1654082" y="1386840"/>
            <a:ext cx="296638" cy="10738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5"/>
            <a:endCxn id="8" idx="4"/>
          </p:cNvCxnSpPr>
          <p:nvPr/>
        </p:nvCxnSpPr>
        <p:spPr>
          <a:xfrm flipH="1" flipV="1">
            <a:off x="1950720" y="1386840"/>
            <a:ext cx="1532162" cy="11816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5"/>
            <a:endCxn id="7" idx="5"/>
          </p:cNvCxnSpPr>
          <p:nvPr/>
        </p:nvCxnSpPr>
        <p:spPr>
          <a:xfrm>
            <a:off x="1654082" y="2568482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33600" y="2600078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AB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1600" y="1752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A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1371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B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82682" y="914400"/>
            <a:ext cx="310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642473"/>
              </p:ext>
            </p:extLst>
          </p:nvPr>
        </p:nvGraphicFramePr>
        <p:xfrm>
          <a:off x="788988" y="2865438"/>
          <a:ext cx="8061325" cy="368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2" name="Equation" r:id="rId4" imgW="5524200" imgH="2527200" progId="Equation.DSMT4">
                  <p:embed/>
                </p:oleObj>
              </mc:Choice>
              <mc:Fallback>
                <p:oleObj name="Equation" r:id="rId4" imgW="5524200" imgH="252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8988" y="2865438"/>
                        <a:ext cx="8061325" cy="3687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003731"/>
              </p:ext>
            </p:extLst>
          </p:nvPr>
        </p:nvGraphicFramePr>
        <p:xfrm>
          <a:off x="4800600" y="1337840"/>
          <a:ext cx="3839728" cy="1100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3" name="Equation" r:id="rId6" imgW="1993680" imgH="571320" progId="Equation.DSMT4">
                  <p:embed/>
                </p:oleObj>
              </mc:Choice>
              <mc:Fallback>
                <p:oleObj name="Equation" r:id="rId6" imgW="19936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00600" y="1337840"/>
                        <a:ext cx="3839728" cy="11005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184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084578"/>
              </p:ext>
            </p:extLst>
          </p:nvPr>
        </p:nvGraphicFramePr>
        <p:xfrm>
          <a:off x="457200" y="381000"/>
          <a:ext cx="8005762" cy="324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5" name="Equation" r:id="rId3" imgW="5486400" imgH="2222280" progId="Equation.DSMT4">
                  <p:embed/>
                </p:oleObj>
              </mc:Choice>
              <mc:Fallback>
                <p:oleObj name="Equation" r:id="rId3" imgW="5486400" imgH="222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81000"/>
                        <a:ext cx="8005762" cy="324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989811"/>
              </p:ext>
            </p:extLst>
          </p:nvPr>
        </p:nvGraphicFramePr>
        <p:xfrm>
          <a:off x="685800" y="3777516"/>
          <a:ext cx="6781800" cy="2420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6" name="Equation" r:id="rId5" imgW="4660560" imgH="1663560" progId="Equation.DSMT4">
                  <p:embed/>
                </p:oleObj>
              </mc:Choice>
              <mc:Fallback>
                <p:oleObj name="Equation" r:id="rId5" imgW="466056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5800" y="3777516"/>
                        <a:ext cx="6781800" cy="24207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950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NIST data for H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baseline="30000" dirty="0" smtClean="0">
                <a:latin typeface="+mj-lt"/>
              </a:rPr>
              <a:t>+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0633"/>
            <a:ext cx="9144000" cy="433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5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0019"/>
            <a:ext cx="9144000" cy="555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60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" y="862012"/>
            <a:ext cx="7134225" cy="5133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2286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From: </a:t>
            </a:r>
            <a:r>
              <a:rPr lang="en-US" sz="800" dirty="0">
                <a:latin typeface="+mj-lt"/>
                <a:hlinkClick r:id="rId3"/>
              </a:rPr>
              <a:t>https://www.google.com/url?sa=t&amp;rct=j&amp;q=&amp;esrc=s&amp;source=web&amp;cd=6&amp;ved=0ahUKEwjc7cmpipHXAhVH6SYKHTKqCbkQFghEMAU&amp;url=https%3A%2F%2Fwww.ethz.ch%2Fcontent%2Fdam%2Fethz%2Fspecial-interest%2Fchab%2Fphysical-chemistry%2Fultrafast-spectroscopy-dam%2Fdocuments%2Flectures%2FspectroscopyFS13%2FscriptFS13%2FPCV_Ch3.pdf&amp;usg=AOvVaw3UBFJLJvEzpZNAyr-NHGxI</a:t>
            </a:r>
            <a:endParaRPr lang="en-US" sz="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46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80031" y="3505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30" y="1524000"/>
            <a:ext cx="8530569" cy="426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Quantum states of  H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baseline="30000" dirty="0" smtClean="0">
                <a:latin typeface="+mj-lt"/>
              </a:rPr>
              <a:t>+</a:t>
            </a:r>
            <a:endParaRPr lang="en-US" sz="2400" dirty="0" smtClean="0"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240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528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05000" y="2057400"/>
            <a:ext cx="91440" cy="914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6" idx="7"/>
            <a:endCxn id="8" idx="4"/>
          </p:cNvCxnSpPr>
          <p:nvPr/>
        </p:nvCxnSpPr>
        <p:spPr>
          <a:xfrm flipV="1">
            <a:off x="1654082" y="2148840"/>
            <a:ext cx="296638" cy="10738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5"/>
            <a:endCxn id="8" idx="4"/>
          </p:cNvCxnSpPr>
          <p:nvPr/>
        </p:nvCxnSpPr>
        <p:spPr>
          <a:xfrm flipH="1" flipV="1">
            <a:off x="1950720" y="2148840"/>
            <a:ext cx="1532162" cy="11816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5"/>
            <a:endCxn id="7" idx="5"/>
          </p:cNvCxnSpPr>
          <p:nvPr/>
        </p:nvCxnSpPr>
        <p:spPr>
          <a:xfrm>
            <a:off x="1654082" y="3330482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33600" y="3362078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AB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71600" y="2514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A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2133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B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82682" y="1676400"/>
            <a:ext cx="310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807371"/>
              </p:ext>
            </p:extLst>
          </p:nvPr>
        </p:nvGraphicFramePr>
        <p:xfrm>
          <a:off x="3013441" y="3922415"/>
          <a:ext cx="6012717" cy="2408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44" name="Equation" r:id="rId3" imgW="4216320" imgH="1688760" progId="Equation.DSMT4">
                  <p:embed/>
                </p:oleObj>
              </mc:Choice>
              <mc:Fallback>
                <p:oleObj name="Equation" r:id="rId3" imgW="421632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3441" y="3922415"/>
                        <a:ext cx="6012717" cy="24087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497218"/>
              </p:ext>
            </p:extLst>
          </p:nvPr>
        </p:nvGraphicFramePr>
        <p:xfrm>
          <a:off x="5060482" y="1519359"/>
          <a:ext cx="2246686" cy="1766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45" name="Equation" r:id="rId5" imgW="1307880" imgH="1028520" progId="Equation.DSMT4">
                  <p:embed/>
                </p:oleObj>
              </mc:Choice>
              <mc:Fallback>
                <p:oleObj name="Equation" r:id="rId5" imgW="130788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60482" y="1519359"/>
                        <a:ext cx="2246686" cy="1766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57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8600" y="151025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57400" y="151025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" y="367257"/>
            <a:ext cx="91440" cy="914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7"/>
            <a:endCxn id="7" idx="4"/>
          </p:cNvCxnSpPr>
          <p:nvPr/>
        </p:nvCxnSpPr>
        <p:spPr>
          <a:xfrm flipV="1">
            <a:off x="358682" y="458697"/>
            <a:ext cx="296638" cy="10738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5"/>
            <a:endCxn id="7" idx="4"/>
          </p:cNvCxnSpPr>
          <p:nvPr/>
        </p:nvCxnSpPr>
        <p:spPr>
          <a:xfrm flipH="1" flipV="1">
            <a:off x="655320" y="458697"/>
            <a:ext cx="1532162" cy="11816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6" idx="5"/>
          </p:cNvCxnSpPr>
          <p:nvPr/>
        </p:nvCxnSpPr>
        <p:spPr>
          <a:xfrm>
            <a:off x="358682" y="1640339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8200" y="16719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AB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82445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A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44345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B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282" y="-13743"/>
            <a:ext cx="310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455067"/>
              </p:ext>
            </p:extLst>
          </p:nvPr>
        </p:nvGraphicFramePr>
        <p:xfrm>
          <a:off x="2756977" y="152400"/>
          <a:ext cx="5562600" cy="4064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67" name="Equation" r:id="rId3" imgW="3911400" imgH="2857320" progId="Equation.DSMT4">
                  <p:embed/>
                </p:oleObj>
              </mc:Choice>
              <mc:Fallback>
                <p:oleObj name="Equation" r:id="rId3" imgW="3911400" imgH="285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56977" y="152400"/>
                        <a:ext cx="5562600" cy="40640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402915"/>
              </p:ext>
            </p:extLst>
          </p:nvPr>
        </p:nvGraphicFramePr>
        <p:xfrm>
          <a:off x="816542" y="4486761"/>
          <a:ext cx="6117657" cy="1444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68" name="Equation" r:id="rId5" imgW="4356000" imgH="1028520" progId="Equation.DSMT4">
                  <p:embed/>
                </p:oleObj>
              </mc:Choice>
              <mc:Fallback>
                <p:oleObj name="Equation" r:id="rId5" imgW="435600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6542" y="4486761"/>
                        <a:ext cx="6117657" cy="1444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5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8600" y="151025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057400" y="151025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" y="367257"/>
            <a:ext cx="91440" cy="914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7"/>
            <a:endCxn id="7" idx="4"/>
          </p:cNvCxnSpPr>
          <p:nvPr/>
        </p:nvCxnSpPr>
        <p:spPr>
          <a:xfrm flipV="1">
            <a:off x="358682" y="458697"/>
            <a:ext cx="296638" cy="10738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5"/>
            <a:endCxn id="7" idx="4"/>
          </p:cNvCxnSpPr>
          <p:nvPr/>
        </p:nvCxnSpPr>
        <p:spPr>
          <a:xfrm flipH="1" flipV="1">
            <a:off x="655320" y="458697"/>
            <a:ext cx="1532162" cy="11816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6" idx="5"/>
          </p:cNvCxnSpPr>
          <p:nvPr/>
        </p:nvCxnSpPr>
        <p:spPr>
          <a:xfrm>
            <a:off x="358682" y="1640339"/>
            <a:ext cx="1828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8200" y="16719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AB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82445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A</a:t>
            </a:r>
            <a:endParaRPr lang="en-US" sz="2400" b="1" dirty="0" smtClean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19200" y="44345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B</a:t>
            </a:r>
            <a:endParaRPr lang="en-US" sz="2400" b="1" dirty="0" smtClean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475784"/>
              </p:ext>
            </p:extLst>
          </p:nvPr>
        </p:nvGraphicFramePr>
        <p:xfrm>
          <a:off x="2621279" y="394528"/>
          <a:ext cx="6154889" cy="1586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14" name="Equation" r:id="rId3" imgW="4483080" imgH="1155600" progId="Equation.DSMT4">
                  <p:embed/>
                </p:oleObj>
              </mc:Choice>
              <mc:Fallback>
                <p:oleObj name="Equation" r:id="rId3" imgW="448308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1279" y="394528"/>
                        <a:ext cx="6154889" cy="15866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707069"/>
              </p:ext>
            </p:extLst>
          </p:nvPr>
        </p:nvGraphicFramePr>
        <p:xfrm>
          <a:off x="2160872" y="2149989"/>
          <a:ext cx="6699985" cy="2612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15" name="Equation" r:id="rId5" imgW="4559040" imgH="1777680" progId="Equation.DSMT4">
                  <p:embed/>
                </p:oleObj>
              </mc:Choice>
              <mc:Fallback>
                <p:oleObj name="Equation" r:id="rId5" imgW="455904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0872" y="2149989"/>
                        <a:ext cx="6699985" cy="2612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476557"/>
              </p:ext>
            </p:extLst>
          </p:nvPr>
        </p:nvGraphicFramePr>
        <p:xfrm>
          <a:off x="249455" y="5029200"/>
          <a:ext cx="8384307" cy="684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16" name="Equation" r:id="rId7" imgW="3809880" imgH="355320" progId="Equation.DSMT4">
                  <p:embed/>
                </p:oleObj>
              </mc:Choice>
              <mc:Fallback>
                <p:oleObj name="Equation" r:id="rId7" imgW="38098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9455" y="5029200"/>
                        <a:ext cx="8384307" cy="684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90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08644"/>
              </p:ext>
            </p:extLst>
          </p:nvPr>
        </p:nvGraphicFramePr>
        <p:xfrm>
          <a:off x="357188" y="304800"/>
          <a:ext cx="7653337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702" name="Equation" r:id="rId3" imgW="5448240" imgH="1752480" progId="Equation.DSMT4">
                  <p:embed/>
                </p:oleObj>
              </mc:Choice>
              <mc:Fallback>
                <p:oleObj name="Equation" r:id="rId3" imgW="544824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7188" y="304800"/>
                        <a:ext cx="7653337" cy="2460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633728"/>
              </p:ext>
            </p:extLst>
          </p:nvPr>
        </p:nvGraphicFramePr>
        <p:xfrm>
          <a:off x="565149" y="3200400"/>
          <a:ext cx="722555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703" name="Equation" r:id="rId5" imgW="5117760" imgH="1726920" progId="Equation.DSMT4">
                  <p:embed/>
                </p:oleObj>
              </mc:Choice>
              <mc:Fallback>
                <p:oleObj name="Equation" r:id="rId5" imgW="5117760" imgH="1726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5149" y="3200400"/>
                        <a:ext cx="7225553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858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Evaluation of matrix elements: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517776"/>
              </p:ext>
            </p:extLst>
          </p:nvPr>
        </p:nvGraphicFramePr>
        <p:xfrm>
          <a:off x="957263" y="966788"/>
          <a:ext cx="5470525" cy="251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25" name="Equation" r:id="rId3" imgW="3835080" imgH="1765080" progId="Equation.DSMT4">
                  <p:embed/>
                </p:oleObj>
              </mc:Choice>
              <mc:Fallback>
                <p:oleObj name="Equation" r:id="rId3" imgW="383508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7263" y="966788"/>
                        <a:ext cx="5470525" cy="2516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593461"/>
              </p:ext>
            </p:extLst>
          </p:nvPr>
        </p:nvGraphicFramePr>
        <p:xfrm>
          <a:off x="962878" y="3683298"/>
          <a:ext cx="5740400" cy="229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26" name="Equation" r:id="rId5" imgW="4292280" imgH="1714320" progId="Equation.DSMT4">
                  <p:embed/>
                </p:oleObj>
              </mc:Choice>
              <mc:Fallback>
                <p:oleObj name="Equation" r:id="rId5" imgW="429228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2878" y="3683298"/>
                        <a:ext cx="5740400" cy="229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563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Evaluation of matrix elements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871396"/>
              </p:ext>
            </p:extLst>
          </p:nvPr>
        </p:nvGraphicFramePr>
        <p:xfrm>
          <a:off x="1082675" y="912813"/>
          <a:ext cx="5216525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17" name="Equation" r:id="rId3" imgW="3657600" imgH="1841400" progId="Equation.DSMT4">
                  <p:embed/>
                </p:oleObj>
              </mc:Choice>
              <mc:Fallback>
                <p:oleObj name="Equation" r:id="rId3" imgW="3657600" imgH="1841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2675" y="912813"/>
                        <a:ext cx="5216525" cy="2625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4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10/27/2017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741  Fall 2017 -- Lecture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2395"/>
            <a:ext cx="9144000" cy="2709333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963008"/>
              </p:ext>
            </p:extLst>
          </p:nvPr>
        </p:nvGraphicFramePr>
        <p:xfrm>
          <a:off x="5956299" y="1079500"/>
          <a:ext cx="1064039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12" name="Equation" r:id="rId4" imgW="596880" imgH="291960" progId="Equation.DSMT4">
                  <p:embed/>
                </p:oleObj>
              </mc:Choice>
              <mc:Fallback>
                <p:oleObj name="Equation" r:id="rId4" imgW="5968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56299" y="1079500"/>
                        <a:ext cx="1064039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541241"/>
              </p:ext>
            </p:extLst>
          </p:nvPr>
        </p:nvGraphicFramePr>
        <p:xfrm>
          <a:off x="6130925" y="2603500"/>
          <a:ext cx="10191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13" name="Equation" r:id="rId6" imgW="571320" imgH="291960" progId="Equation.DSMT4">
                  <p:embed/>
                </p:oleObj>
              </mc:Choice>
              <mc:Fallback>
                <p:oleObj name="Equation" r:id="rId6" imgW="5713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30925" y="2603500"/>
                        <a:ext cx="1019175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8021" y="3428305"/>
            <a:ext cx="9144000" cy="2973659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389610"/>
              </p:ext>
            </p:extLst>
          </p:nvPr>
        </p:nvGraphicFramePr>
        <p:xfrm>
          <a:off x="2709863" y="5410200"/>
          <a:ext cx="108743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14" name="Equation" r:id="rId9" imgW="609480" imgH="291960" progId="Equation.DSMT4">
                  <p:embed/>
                </p:oleObj>
              </mc:Choice>
              <mc:Fallback>
                <p:oleObj name="Equation" r:id="rId9" imgW="6094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09863" y="5410200"/>
                        <a:ext cx="1087437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481713"/>
              </p:ext>
            </p:extLst>
          </p:nvPr>
        </p:nvGraphicFramePr>
        <p:xfrm>
          <a:off x="1033463" y="5715000"/>
          <a:ext cx="11318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15" name="Equation" r:id="rId11" imgW="634680" imgH="291960" progId="Equation.DSMT4">
                  <p:embed/>
                </p:oleObj>
              </mc:Choice>
              <mc:Fallback>
                <p:oleObj name="Equation" r:id="rId11" imgW="6346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33463" y="5715000"/>
                        <a:ext cx="1131887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268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14932</TotalTime>
  <Words>375</Words>
  <Application>Microsoft Office PowerPoint</Application>
  <PresentationFormat>On-screen Show (4:3)</PresentationFormat>
  <Paragraphs>107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765</cp:revision>
  <cp:lastPrinted>2017-10-27T15:35:01Z</cp:lastPrinted>
  <dcterms:created xsi:type="dcterms:W3CDTF">2012-01-10T18:32:24Z</dcterms:created>
  <dcterms:modified xsi:type="dcterms:W3CDTF">2017-11-08T22:28:26Z</dcterms:modified>
</cp:coreProperties>
</file>