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4" d="100"/>
          <a:sy n="54" d="100"/>
        </p:scale>
        <p:origin x="1144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PHY </a:t>
            </a:r>
            <a:r>
              <a:rPr lang="en-US" sz="3200" b="1" smtClean="0"/>
              <a:t>741 </a:t>
            </a:r>
            <a:r>
              <a:rPr lang="en-US" sz="3200" b="1" dirty="0" smtClean="0"/>
              <a:t>Quantum Mechanics </a:t>
            </a:r>
          </a:p>
          <a:p>
            <a:pPr algn="ctr"/>
            <a:r>
              <a:rPr lang="en-US" sz="3200" b="1" dirty="0" smtClean="0"/>
              <a:t>12-12:50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Chap. 17 in Shankar:                               Time-Independent Perturbation Theory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Case of non-degenerate spectrum</a:t>
            </a:r>
            <a:endParaRPr lang="en-US" sz="3200" b="1" baseline="30000" dirty="0" smtClean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Treatment of degenerate spectrum</a:t>
            </a:r>
            <a:endParaRPr lang="en-US" sz="3200" b="1" baseline="-25000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happens when the spectrum of </a:t>
            </a:r>
            <a:r>
              <a:rPr lang="en-US" sz="2400" i="1" dirty="0" smtClean="0">
                <a:latin typeface="+mj-lt"/>
              </a:rPr>
              <a:t>H</a:t>
            </a:r>
            <a:r>
              <a:rPr lang="en-US" sz="2400" i="1" baseline="30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has degeneracy?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573737"/>
              </p:ext>
            </p:extLst>
          </p:nvPr>
        </p:nvGraphicFramePr>
        <p:xfrm>
          <a:off x="685800" y="990600"/>
          <a:ext cx="8077200" cy="361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1" name="Equation" r:id="rId3" imgW="4800600" imgH="2145960" progId="Equation.DSMT4">
                  <p:embed/>
                </p:oleObj>
              </mc:Choice>
              <mc:Fallback>
                <p:oleObj name="Equation" r:id="rId3" imgW="480060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990600"/>
                        <a:ext cx="8077200" cy="3614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1772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356070"/>
              </p:ext>
            </p:extLst>
          </p:nvPr>
        </p:nvGraphicFramePr>
        <p:xfrm>
          <a:off x="304800" y="228600"/>
          <a:ext cx="8216594" cy="428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5" name="Equation" r:id="rId3" imgW="4940280" imgH="2577960" progId="Equation.DSMT4">
                  <p:embed/>
                </p:oleObj>
              </mc:Choice>
              <mc:Fallback>
                <p:oleObj name="Equation" r:id="rId3" imgW="4940280" imgH="257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228600"/>
                        <a:ext cx="8216594" cy="428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50292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è"/>
            </a:pP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problem when </a:t>
            </a:r>
            <a:r>
              <a:rPr lang="en-US" sz="2400" i="1" dirty="0" smtClean="0">
                <a:latin typeface="+mj-lt"/>
                <a:sym typeface="Wingdings" panose="05000000000000000000" pitchFamily="2" charset="2"/>
              </a:rPr>
              <a:t>E</a:t>
            </a:r>
            <a:r>
              <a:rPr lang="en-US" sz="2400" i="1" baseline="30000" dirty="0" smtClean="0">
                <a:latin typeface="+mj-lt"/>
                <a:sym typeface="Wingdings" panose="05000000000000000000" pitchFamily="2" charset="2"/>
              </a:rPr>
              <a:t>0</a:t>
            </a:r>
            <a:r>
              <a:rPr lang="en-US" sz="2400" i="1" baseline="-25000" dirty="0" smtClean="0">
                <a:latin typeface="+mj-lt"/>
                <a:sym typeface="Wingdings" panose="05000000000000000000" pitchFamily="2" charset="2"/>
              </a:rPr>
              <a:t>n</a:t>
            </a:r>
            <a:r>
              <a:rPr lang="en-US" sz="2400" i="1" dirty="0" smtClean="0">
                <a:latin typeface="+mj-lt"/>
                <a:sym typeface="Wingdings" panose="05000000000000000000" pitchFamily="2" charset="2"/>
              </a:rPr>
              <a:t>=</a:t>
            </a:r>
            <a:r>
              <a:rPr lang="en-US" sz="2400" i="1" dirty="0" smtClean="0">
                <a:sym typeface="Wingdings" panose="05000000000000000000" pitchFamily="2" charset="2"/>
              </a:rPr>
              <a:t>E</a:t>
            </a:r>
            <a:r>
              <a:rPr lang="en-US" sz="2400" i="1" baseline="30000" dirty="0" smtClean="0">
                <a:sym typeface="Wingdings" panose="05000000000000000000" pitchFamily="2" charset="2"/>
              </a:rPr>
              <a:t>0</a:t>
            </a:r>
            <a:r>
              <a:rPr lang="en-US" sz="2400" i="1" baseline="-25000" dirty="0" smtClean="0">
                <a:sym typeface="Wingdings" panose="05000000000000000000" pitchFamily="2" charset="2"/>
              </a:rPr>
              <a:t>m</a:t>
            </a:r>
          </a:p>
          <a:p>
            <a:pPr marL="342900" indent="-342900">
              <a:buFont typeface="Wingdings" panose="05000000000000000000" pitchFamily="2" charset="2"/>
              <a:buChar char="è"/>
            </a:pP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solution – consider the degenerate </a:t>
            </a:r>
            <a:r>
              <a:rPr lang="en-US" sz="2400" smtClean="0">
                <a:latin typeface="+mj-lt"/>
                <a:sym typeface="Wingdings" panose="05000000000000000000" pitchFamily="2" charset="2"/>
              </a:rPr>
              <a:t>states separately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9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219" y="32385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95400"/>
            <a:ext cx="8642383" cy="453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2133600"/>
            <a:ext cx="2667000" cy="3270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659864"/>
              </p:ext>
            </p:extLst>
          </p:nvPr>
        </p:nvGraphicFramePr>
        <p:xfrm>
          <a:off x="4114800" y="22098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0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Methods for finding approximate solutions to the time-independent Schr</a:t>
            </a:r>
            <a:r>
              <a:rPr lang="en-US" sz="2400" dirty="0"/>
              <a:t>ö</a:t>
            </a:r>
            <a:r>
              <a:rPr lang="en-US" sz="2400" dirty="0" smtClean="0">
                <a:latin typeface="+mj-lt"/>
              </a:rPr>
              <a:t>dinger equation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u="sng" dirty="0" smtClean="0">
                <a:latin typeface="+mj-lt"/>
              </a:rPr>
              <a:t>Bound states                                     Continuum states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Variational</a:t>
            </a:r>
            <a:r>
              <a:rPr lang="en-US" sz="2400" dirty="0" smtClean="0">
                <a:latin typeface="+mj-lt"/>
              </a:rPr>
              <a:t> methods                           Scattering theory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Perturbation theory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427389"/>
              </p:ext>
            </p:extLst>
          </p:nvPr>
        </p:nvGraphicFramePr>
        <p:xfrm>
          <a:off x="1338263" y="2859088"/>
          <a:ext cx="28035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1" name="Equation" r:id="rId5" imgW="1307880" imgH="647640" progId="Equation.DSMT4">
                  <p:embed/>
                </p:oleObj>
              </mc:Choice>
              <mc:Fallback>
                <p:oleObj name="Equation" r:id="rId5" imgW="13078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8263" y="2859088"/>
                        <a:ext cx="2803525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328435"/>
              </p:ext>
            </p:extLst>
          </p:nvPr>
        </p:nvGraphicFramePr>
        <p:xfrm>
          <a:off x="1509562" y="4355198"/>
          <a:ext cx="5855738" cy="1503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2" name="Equation" r:id="rId7" imgW="4254480" imgH="1091880" progId="Equation.DSMT4">
                  <p:embed/>
                </p:oleObj>
              </mc:Choice>
              <mc:Fallback>
                <p:oleObj name="Equation" r:id="rId7" imgW="425448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9562" y="4355198"/>
                        <a:ext cx="5855738" cy="1503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80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443799"/>
              </p:ext>
            </p:extLst>
          </p:nvPr>
        </p:nvGraphicFramePr>
        <p:xfrm>
          <a:off x="680243" y="609600"/>
          <a:ext cx="7783513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1" name="Equation" r:id="rId3" imgW="3632040" imgH="1536480" progId="Equation.DSMT4">
                  <p:embed/>
                </p:oleObj>
              </mc:Choice>
              <mc:Fallback>
                <p:oleObj name="Equation" r:id="rId3" imgW="3632040" imgH="1536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0243" y="609600"/>
                        <a:ext cx="7783513" cy="329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136238"/>
              </p:ext>
            </p:extLst>
          </p:nvPr>
        </p:nvGraphicFramePr>
        <p:xfrm>
          <a:off x="698499" y="4343400"/>
          <a:ext cx="77226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2" name="Equation" r:id="rId5" imgW="4851360" imgH="622080" progId="Equation.DSMT4">
                  <p:embed/>
                </p:oleObj>
              </mc:Choice>
              <mc:Fallback>
                <p:oleObj name="Equation" r:id="rId5" imgW="48513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8499" y="4343400"/>
                        <a:ext cx="77226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74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57300" y="5221806"/>
            <a:ext cx="2667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426954"/>
              </p:ext>
            </p:extLst>
          </p:nvPr>
        </p:nvGraphicFramePr>
        <p:xfrm>
          <a:off x="429928" y="609600"/>
          <a:ext cx="8077200" cy="361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84" name="Equation" r:id="rId3" imgW="4800600" imgH="2145960" progId="Equation.DSMT4">
                  <p:embed/>
                </p:oleObj>
              </mc:Choice>
              <mc:Fallback>
                <p:oleObj name="Equation" r:id="rId3" imgW="480060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9928" y="609600"/>
                        <a:ext cx="8077200" cy="3614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671040"/>
              </p:ext>
            </p:extLst>
          </p:nvPr>
        </p:nvGraphicFramePr>
        <p:xfrm>
          <a:off x="912813" y="4491038"/>
          <a:ext cx="7710487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85" name="Equation" r:id="rId5" imgW="4673520" imgH="825480" progId="Equation.DSMT4">
                  <p:embed/>
                </p:oleObj>
              </mc:Choice>
              <mc:Fallback>
                <p:oleObj name="Equation" r:id="rId5" imgW="467352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2813" y="4491038"/>
                        <a:ext cx="7710487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First order corrections</a:t>
            </a:r>
          </a:p>
        </p:txBody>
      </p:sp>
    </p:spTree>
    <p:extLst>
      <p:ext uri="{BB962C8B-B14F-4D97-AF65-F5344CB8AC3E}">
        <p14:creationId xmlns:p14="http://schemas.microsoft.com/office/powerpoint/2010/main" val="97805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3810000"/>
            <a:ext cx="4495800" cy="1219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021204"/>
              </p:ext>
            </p:extLst>
          </p:nvPr>
        </p:nvGraphicFramePr>
        <p:xfrm>
          <a:off x="304800" y="838200"/>
          <a:ext cx="8216594" cy="428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3" name="Equation" r:id="rId3" imgW="4940280" imgH="2577960" progId="Equation.DSMT4">
                  <p:embed/>
                </p:oleObj>
              </mc:Choice>
              <mc:Fallback>
                <p:oleObj name="Equation" r:id="rId3" imgW="4940280" imgH="257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838200"/>
                        <a:ext cx="8216594" cy="428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First order corrections -- continued</a:t>
            </a:r>
          </a:p>
        </p:txBody>
      </p:sp>
    </p:spTree>
    <p:extLst>
      <p:ext uri="{BB962C8B-B14F-4D97-AF65-F5344CB8AC3E}">
        <p14:creationId xmlns:p14="http://schemas.microsoft.com/office/powerpoint/2010/main" val="396696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2362200"/>
            <a:ext cx="6096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Second order corrections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22373"/>
              </p:ext>
            </p:extLst>
          </p:nvPr>
        </p:nvGraphicFramePr>
        <p:xfrm>
          <a:off x="236621" y="1148539"/>
          <a:ext cx="8450179" cy="229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6" name="Equation" r:id="rId3" imgW="5892480" imgH="1600200" progId="Equation.DSMT4">
                  <p:embed/>
                </p:oleObj>
              </mc:Choice>
              <mc:Fallback>
                <p:oleObj name="Equation" r:id="rId3" imgW="5892480" imgH="160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621" y="1148539"/>
                        <a:ext cx="8450179" cy="2298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160936"/>
              </p:ext>
            </p:extLst>
          </p:nvPr>
        </p:nvGraphicFramePr>
        <p:xfrm>
          <a:off x="684213" y="3581400"/>
          <a:ext cx="69977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7" name="Equation" r:id="rId5" imgW="5918040" imgH="1739880" progId="Equation.DSMT4">
                  <p:embed/>
                </p:oleObj>
              </mc:Choice>
              <mc:Fallback>
                <p:oleObj name="Equation" r:id="rId5" imgW="591804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4213" y="3581400"/>
                        <a:ext cx="69977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Up Arrow 9"/>
          <p:cNvSpPr/>
          <p:nvPr/>
        </p:nvSpPr>
        <p:spPr>
          <a:xfrm rot="20163249">
            <a:off x="6476999" y="5544493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013492" y="5638800"/>
            <a:ext cx="2282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Due to normalization</a:t>
            </a:r>
          </a:p>
        </p:txBody>
      </p:sp>
    </p:spTree>
    <p:extLst>
      <p:ext uri="{BB962C8B-B14F-4D97-AF65-F5344CB8AC3E}">
        <p14:creationId xmlns:p14="http://schemas.microsoft.com/office/powerpoint/2010/main" val="338965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Harmonic oscillator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023946"/>
              </p:ext>
            </p:extLst>
          </p:nvPr>
        </p:nvGraphicFramePr>
        <p:xfrm>
          <a:off x="755716" y="957907"/>
          <a:ext cx="6864283" cy="3390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1" name="Equation" r:id="rId3" imgW="5270400" imgH="2603160" progId="Equation.DSMT4">
                  <p:embed/>
                </p:oleObj>
              </mc:Choice>
              <mc:Fallback>
                <p:oleObj name="Equation" r:id="rId3" imgW="5270400" imgH="260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716" y="957907"/>
                        <a:ext cx="6864283" cy="3390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863509"/>
              </p:ext>
            </p:extLst>
          </p:nvPr>
        </p:nvGraphicFramePr>
        <p:xfrm>
          <a:off x="1066800" y="4540138"/>
          <a:ext cx="4837436" cy="1251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2" name="Equation" r:id="rId5" imgW="3682800" imgH="952200" progId="Equation.DSMT4">
                  <p:embed/>
                </p:oleObj>
              </mc:Choice>
              <mc:Fallback>
                <p:oleObj name="Equation" r:id="rId5" imgW="36828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4540138"/>
                        <a:ext cx="4837436" cy="1251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748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He atom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062388"/>
              </p:ext>
            </p:extLst>
          </p:nvPr>
        </p:nvGraphicFramePr>
        <p:xfrm>
          <a:off x="1447800" y="1066800"/>
          <a:ext cx="5952460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59" name="Equation" r:id="rId3" imgW="4533840" imgH="2095200" progId="Equation.DSMT4">
                  <p:embed/>
                </p:oleObj>
              </mc:Choice>
              <mc:Fallback>
                <p:oleObj name="Equation" r:id="rId3" imgW="453384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1066800"/>
                        <a:ext cx="5952460" cy="275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90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15161</TotalTime>
  <Words>196</Words>
  <Application>Microsoft Office PowerPoint</Application>
  <PresentationFormat>On-screen Show (4:3)</PresentationFormat>
  <Paragraphs>56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785</cp:revision>
  <cp:lastPrinted>2017-10-27T15:35:01Z</cp:lastPrinted>
  <dcterms:created xsi:type="dcterms:W3CDTF">2012-01-10T18:32:24Z</dcterms:created>
  <dcterms:modified xsi:type="dcterms:W3CDTF">2017-11-08T22:30:10Z</dcterms:modified>
</cp:coreProperties>
</file>