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65" r:id="rId3"/>
    <p:sldId id="354" r:id="rId4"/>
    <p:sldId id="355" r:id="rId5"/>
    <p:sldId id="358" r:id="rId6"/>
    <p:sldId id="367" r:id="rId7"/>
    <p:sldId id="363" r:id="rId8"/>
    <p:sldId id="366" r:id="rId9"/>
    <p:sldId id="364" r:id="rId10"/>
    <p:sldId id="370" r:id="rId11"/>
    <p:sldId id="374" r:id="rId12"/>
    <p:sldId id="375" r:id="rId13"/>
    <p:sldId id="376" r:id="rId14"/>
    <p:sldId id="371" r:id="rId15"/>
    <p:sldId id="372" r:id="rId16"/>
    <p:sldId id="373" r:id="rId17"/>
    <p:sldId id="377" r:id="rId18"/>
    <p:sldId id="378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4" d="100"/>
          <a:sy n="54" d="100"/>
        </p:scale>
        <p:origin x="11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21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hyperlink" Target="http://dlmf.nist.gov/33.2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8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5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 smtClean="0"/>
              <a:t>741 </a:t>
            </a:r>
            <a:r>
              <a:rPr lang="en-US" sz="3200" b="1" dirty="0" smtClean="0"/>
              <a:t>Quantum Mechanics </a:t>
            </a:r>
          </a:p>
          <a:p>
            <a:pPr algn="ctr"/>
            <a:r>
              <a:rPr lang="en-US" sz="3200" b="1" dirty="0" smtClean="0"/>
              <a:t>12-12:50 AM  MWF 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29: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Chap. 18 in Shankar:    Time-dependent perturbation theory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Resonant phenomena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Sudden approximation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Adiabatic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498234"/>
              </p:ext>
            </p:extLst>
          </p:nvPr>
        </p:nvGraphicFramePr>
        <p:xfrm>
          <a:off x="304800" y="670487"/>
          <a:ext cx="8217169" cy="56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56" name="Equation" r:id="rId3" imgW="5410080" imgH="3746160" progId="Equation.DSMT4">
                  <p:embed/>
                </p:oleObj>
              </mc:Choice>
              <mc:Fallback>
                <p:oleObj name="Equation" r:id="rId3" imgW="5410080" imgH="374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670487"/>
                        <a:ext cx="8217169" cy="568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Digression:   Notion of oscillator strength for transition between states   </a:t>
            </a:r>
            <a:r>
              <a:rPr lang="en-US" sz="2400" i="1" dirty="0" err="1" smtClean="0">
                <a:latin typeface="+mj-lt"/>
              </a:rPr>
              <a:t>l</a:t>
            </a:r>
            <a:r>
              <a:rPr lang="en-US" sz="2400" i="1" dirty="0" err="1" smtClean="0">
                <a:latin typeface="+mj-lt"/>
                <a:sym typeface="Wingdings" panose="05000000000000000000" pitchFamily="2" charset="2"/>
              </a:rPr>
              <a:t>n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397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Absorption of radiation in the case of photo emission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92787" y="2055168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92787" y="3426768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30987" y="2055168"/>
            <a:ext cx="0" cy="129540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92787" y="1524000"/>
            <a:ext cx="1828800" cy="5311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619050"/>
              </p:ext>
            </p:extLst>
          </p:nvPr>
        </p:nvGraphicFramePr>
        <p:xfrm>
          <a:off x="7138987" y="2484037"/>
          <a:ext cx="692149" cy="47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8" name="Equation" r:id="rId3" imgW="330120" imgH="228600" progId="Equation.DSMT4">
                  <p:embed/>
                </p:oleObj>
              </mc:Choice>
              <mc:Fallback>
                <p:oleObj name="Equation" r:id="rId3" imgW="330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38987" y="2484037"/>
                        <a:ext cx="692149" cy="479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59563"/>
              </p:ext>
            </p:extLst>
          </p:nvPr>
        </p:nvGraphicFramePr>
        <p:xfrm>
          <a:off x="7812333" y="3106911"/>
          <a:ext cx="482601" cy="57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9" name="Equation" r:id="rId5" imgW="279360" imgH="330120" progId="Equation.DSMT4">
                  <p:embed/>
                </p:oleObj>
              </mc:Choice>
              <mc:Fallback>
                <p:oleObj name="Equation" r:id="rId5" imgW="279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12333" y="3106911"/>
                        <a:ext cx="482601" cy="570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621316"/>
              </p:ext>
            </p:extLst>
          </p:nvPr>
        </p:nvGraphicFramePr>
        <p:xfrm>
          <a:off x="7953375" y="1653531"/>
          <a:ext cx="5048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60" name="Equation" r:id="rId7" imgW="291960" imgH="355320" progId="Equation.DSMT4">
                  <p:embed/>
                </p:oleObj>
              </mc:Choice>
              <mc:Fallback>
                <p:oleObj name="Equation" r:id="rId7" imgW="2919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53375" y="1653531"/>
                        <a:ext cx="504825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30577"/>
              </p:ext>
            </p:extLst>
          </p:nvPr>
        </p:nvGraphicFramePr>
        <p:xfrm>
          <a:off x="230371" y="767218"/>
          <a:ext cx="5024668" cy="1442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61" name="Equation" r:id="rId9" imgW="3936960" imgH="1130040" progId="Equation.DSMT4">
                  <p:embed/>
                </p:oleObj>
              </mc:Choice>
              <mc:Fallback>
                <p:oleObj name="Equation" r:id="rId9" imgW="393696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0371" y="767218"/>
                        <a:ext cx="5024668" cy="1442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611" y="2822009"/>
            <a:ext cx="4802188" cy="35343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2286000"/>
            <a:ext cx="426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</a:t>
            </a:r>
            <a:r>
              <a:rPr lang="en-US" sz="2400" dirty="0">
                <a:latin typeface="+mj-lt"/>
                <a:hlinkClick r:id="rId12"/>
              </a:rPr>
              <a:t>http://dlmf.nist.gov/33.2</a:t>
            </a:r>
            <a:endParaRPr lang="en-US" sz="2400" dirty="0" smtClean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400" y="3790163"/>
            <a:ext cx="3053062" cy="25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Absorption of radiation in the case of photo emission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approximating final state as a plane wave (Born approximation)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650016"/>
              </p:ext>
            </p:extLst>
          </p:nvPr>
        </p:nvGraphicFramePr>
        <p:xfrm>
          <a:off x="457200" y="1143000"/>
          <a:ext cx="7269254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8" name="Equation" r:id="rId3" imgW="3581280" imgH="419040" progId="Equation.DSMT4">
                  <p:embed/>
                </p:oleObj>
              </mc:Choice>
              <mc:Fallback>
                <p:oleObj name="Equation" r:id="rId3" imgW="35812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43000"/>
                        <a:ext cx="7269254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788295"/>
              </p:ext>
            </p:extLst>
          </p:nvPr>
        </p:nvGraphicFramePr>
        <p:xfrm>
          <a:off x="457200" y="4435059"/>
          <a:ext cx="4572001" cy="58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9" name="Equation" r:id="rId5" imgW="3098520" imgH="393480" progId="Equation.DSMT4">
                  <p:embed/>
                </p:oleObj>
              </mc:Choice>
              <mc:Fallback>
                <p:oleObj name="Equation" r:id="rId5" imgW="309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435059"/>
                        <a:ext cx="4572001" cy="580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365809"/>
              </p:ext>
            </p:extLst>
          </p:nvPr>
        </p:nvGraphicFramePr>
        <p:xfrm>
          <a:off x="533400" y="2118264"/>
          <a:ext cx="6389688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80" name="Equation" r:id="rId7" imgW="3987720" imgH="736560" progId="Equation.DSMT4">
                  <p:embed/>
                </p:oleObj>
              </mc:Choice>
              <mc:Fallback>
                <p:oleObj name="Equation" r:id="rId7" imgW="39877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2118264"/>
                        <a:ext cx="6389688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765126"/>
              </p:ext>
            </p:extLst>
          </p:nvPr>
        </p:nvGraphicFramePr>
        <p:xfrm>
          <a:off x="557150" y="3324517"/>
          <a:ext cx="67627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81" name="Equation" r:id="rId9" imgW="4140000" imgH="571320" progId="Equation.DSMT4">
                  <p:embed/>
                </p:oleObj>
              </mc:Choice>
              <mc:Fallback>
                <p:oleObj name="Equation" r:id="rId9" imgW="41400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7150" y="3324517"/>
                        <a:ext cx="6762750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5171497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In this case, it is necessary to modify the static electric field in order to account for electrodynamics …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380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 H-like ion in a beam of photons with flux </a:t>
            </a:r>
            <a:r>
              <a:rPr lang="en-US" sz="2400" i="1" dirty="0" smtClean="0">
                <a:latin typeface="+mj-lt"/>
              </a:rPr>
              <a:t>S,</a:t>
            </a:r>
            <a:r>
              <a:rPr lang="en-US" sz="2400" dirty="0" smtClean="0">
                <a:latin typeface="+mj-lt"/>
              </a:rPr>
              <a:t> it is convenient to define a cross section: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613410"/>
              </p:ext>
            </p:extLst>
          </p:nvPr>
        </p:nvGraphicFramePr>
        <p:xfrm>
          <a:off x="457200" y="1331913"/>
          <a:ext cx="7848600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8" name="Equation" r:id="rId3" imgW="4889160" imgH="2247840" progId="Equation.DSMT4">
                  <p:embed/>
                </p:oleObj>
              </mc:Choice>
              <mc:Fallback>
                <p:oleObj name="Equation" r:id="rId3" imgW="4889160" imgH="2247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31913"/>
                        <a:ext cx="7848600" cy="359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334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(Details:  </a:t>
            </a:r>
            <a:r>
              <a:rPr lang="en-US" sz="2400" dirty="0" err="1" smtClean="0">
                <a:latin typeface="+mj-lt"/>
              </a:rPr>
              <a:t>Merzbacher</a:t>
            </a:r>
            <a:r>
              <a:rPr lang="en-US" sz="2400" dirty="0" smtClean="0">
                <a:latin typeface="+mj-lt"/>
              </a:rPr>
              <a:t>, Quantum Mechanics, third ed. (1998)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9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Sudden approximation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This method is useful when there is an abrupt change in the Hamiltonian of the system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366355"/>
              </p:ext>
            </p:extLst>
          </p:nvPr>
        </p:nvGraphicFramePr>
        <p:xfrm>
          <a:off x="1104899" y="1981200"/>
          <a:ext cx="57193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9" name="Equation" r:id="rId3" imgW="2971800" imgH="672840" progId="Equation.DSMT4">
                  <p:embed/>
                </p:oleObj>
              </mc:Choice>
              <mc:Fallback>
                <p:oleObj name="Equation" r:id="rId3" imgW="29718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4899" y="1981200"/>
                        <a:ext cx="5719313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38100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can happen when we have a nuclear process occur which is “sudden”  for the electronic states.    It is also a reasonable approximation for some X-ray core absorption processes.</a:t>
            </a:r>
          </a:p>
        </p:txBody>
      </p:sp>
    </p:spTree>
    <p:extLst>
      <p:ext uri="{BB962C8B-B14F-4D97-AF65-F5344CB8AC3E}">
        <p14:creationId xmlns:p14="http://schemas.microsoft.com/office/powerpoint/2010/main" val="40933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Sudden approximation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803203"/>
              </p:ext>
            </p:extLst>
          </p:nvPr>
        </p:nvGraphicFramePr>
        <p:xfrm>
          <a:off x="457200" y="766465"/>
          <a:ext cx="7672843" cy="294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7" name="Equation" r:id="rId3" imgW="4825800" imgH="1854000" progId="Equation.DSMT4">
                  <p:embed/>
                </p:oleObj>
              </mc:Choice>
              <mc:Fallback>
                <p:oleObj name="Equation" r:id="rId3" imgW="482580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766465"/>
                        <a:ext cx="7672843" cy="294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677219"/>
              </p:ext>
            </p:extLst>
          </p:nvPr>
        </p:nvGraphicFramePr>
        <p:xfrm>
          <a:off x="1187450" y="3847450"/>
          <a:ext cx="5365750" cy="250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8" name="Equation" r:id="rId5" imgW="3720960" imgH="1739880" progId="Equation.DSMT4">
                  <p:embed/>
                </p:oleObj>
              </mc:Choice>
              <mc:Fallback>
                <p:oleObj name="Equation" r:id="rId5" imgW="3720960" imgH="1739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450" y="3847450"/>
                        <a:ext cx="5365750" cy="250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60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1693895"/>
            <a:ext cx="9144000" cy="3470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" y="3198166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362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+mj-lt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3048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+mj-lt"/>
              </a:rPr>
              <a:t>Z</a:t>
            </a:r>
            <a:r>
              <a:rPr lang="en-US" sz="2400" b="1" i="1" baseline="30000" dirty="0" smtClean="0">
                <a:solidFill>
                  <a:srgbClr val="0070C0"/>
                </a:solidFill>
                <a:latin typeface="+mj-lt"/>
              </a:rPr>
              <a:t>A</a:t>
            </a:r>
            <a:r>
              <a:rPr lang="en-US" sz="2400" b="1" i="1" dirty="0" smtClean="0">
                <a:solidFill>
                  <a:srgbClr val="0070C0"/>
                </a:solidFill>
                <a:latin typeface="+mj-lt"/>
              </a:rPr>
              <a:t>=2</a:t>
            </a:r>
            <a:endParaRPr lang="en-US" sz="2400" b="1" i="1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3962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Z</a:t>
            </a:r>
            <a:r>
              <a:rPr lang="en-US" sz="2400" b="1" i="1" baseline="30000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=1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a </a:t>
            </a:r>
            <a:r>
              <a:rPr lang="en-US" sz="2400" dirty="0" smtClean="0">
                <a:latin typeface="+mj-lt"/>
              </a:rPr>
              <a:t>H-like ion initially with 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30000" dirty="0" smtClean="0">
                <a:latin typeface="+mj-lt"/>
              </a:rPr>
              <a:t>A</a:t>
            </a:r>
            <a:r>
              <a:rPr lang="en-US" sz="2400" i="1" dirty="0" smtClean="0">
                <a:latin typeface="+mj-lt"/>
              </a:rPr>
              <a:t>=2,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</a:t>
            </a:r>
            <a:r>
              <a:rPr lang="en-US" sz="2400" dirty="0" smtClean="0">
                <a:latin typeface="+mj-lt"/>
              </a:rPr>
              <a:t>transforming to one with </a:t>
            </a:r>
            <a:r>
              <a:rPr lang="en-US" sz="2400" i="1" dirty="0" smtClean="0"/>
              <a:t>Z</a:t>
            </a:r>
            <a:r>
              <a:rPr lang="en-US" sz="2400" i="1" baseline="30000" dirty="0"/>
              <a:t>B</a:t>
            </a:r>
            <a:r>
              <a:rPr lang="en-US" sz="2400" i="1" dirty="0" smtClean="0"/>
              <a:t>=1.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579373"/>
              </p:ext>
            </p:extLst>
          </p:nvPr>
        </p:nvGraphicFramePr>
        <p:xfrm>
          <a:off x="1476499" y="5324519"/>
          <a:ext cx="487203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8" name="Equation" r:id="rId4" imgW="3377880" imgH="571320" progId="Equation.DSMT4">
                  <p:embed/>
                </p:oleObj>
              </mc:Choice>
              <mc:Fallback>
                <p:oleObj name="Equation" r:id="rId4" imgW="33778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6499" y="5324519"/>
                        <a:ext cx="4872037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0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Adiabatic approximation for treating Hamiltonians having a “slow” </a:t>
            </a:r>
            <a:r>
              <a:rPr lang="en-US" sz="2400" dirty="0" smtClean="0"/>
              <a:t>time-dependence -- 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272078"/>
              </p:ext>
            </p:extLst>
          </p:nvPr>
        </p:nvGraphicFramePr>
        <p:xfrm>
          <a:off x="228600" y="1371600"/>
          <a:ext cx="868098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1" name="Equation" r:id="rId3" imgW="4025880" imgH="2120760" progId="Equation.DSMT4">
                  <p:embed/>
                </p:oleObj>
              </mc:Choice>
              <mc:Fallback>
                <p:oleObj name="Equation" r:id="rId3" imgW="4025880" imgH="2120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371600"/>
                        <a:ext cx="8680985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0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329" y="76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If we assume that we can determine the functions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97500"/>
              </p:ext>
            </p:extLst>
          </p:nvPr>
        </p:nvGraphicFramePr>
        <p:xfrm>
          <a:off x="569796" y="531992"/>
          <a:ext cx="4992804" cy="2850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7" name="Equation" r:id="rId3" imgW="3581280" imgH="2044440" progId="Equation.DSMT4">
                  <p:embed/>
                </p:oleObj>
              </mc:Choice>
              <mc:Fallback>
                <p:oleObj name="Equation" r:id="rId3" imgW="358128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796" y="531992"/>
                        <a:ext cx="4992804" cy="2850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213711"/>
              </p:ext>
            </p:extLst>
          </p:nvPr>
        </p:nvGraphicFramePr>
        <p:xfrm>
          <a:off x="569796" y="3255044"/>
          <a:ext cx="6934200" cy="322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8" name="Equation" r:id="rId5" imgW="4444920" imgH="2070000" progId="Equation.DSMT4">
                  <p:embed/>
                </p:oleObj>
              </mc:Choice>
              <mc:Fallback>
                <p:oleObj name="Equation" r:id="rId5" imgW="444492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796" y="3255044"/>
                        <a:ext cx="6934200" cy="3228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0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99" y="990600"/>
            <a:ext cx="9144000" cy="49946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00800" y="2438400"/>
            <a:ext cx="2743200" cy="2286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219" y="32385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12556"/>
            <a:ext cx="8625208" cy="47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time-dependent perturbation expansions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30180"/>
              </p:ext>
            </p:extLst>
          </p:nvPr>
        </p:nvGraphicFramePr>
        <p:xfrm>
          <a:off x="1066800" y="878291"/>
          <a:ext cx="3836987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87" name="Equation" r:id="rId3" imgW="1790640" imgH="927000" progId="Equation.DSMT4">
                  <p:embed/>
                </p:oleObj>
              </mc:Choice>
              <mc:Fallback>
                <p:oleObj name="Equation" r:id="rId3" imgW="17906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878291"/>
                        <a:ext cx="3836987" cy="198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062471"/>
              </p:ext>
            </p:extLst>
          </p:nvPr>
        </p:nvGraphicFramePr>
        <p:xfrm>
          <a:off x="935038" y="3143250"/>
          <a:ext cx="5978525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88" name="Equation" r:id="rId5" imgW="3695400" imgH="2006280" progId="Equation.DSMT4">
                  <p:embed/>
                </p:oleObj>
              </mc:Choice>
              <mc:Fallback>
                <p:oleObj name="Equation" r:id="rId5" imgW="369540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5038" y="3143250"/>
                        <a:ext cx="5978525" cy="324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2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6688" y="381001"/>
            <a:ext cx="8824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Summary of time-dependent perturbation </a:t>
            </a:r>
            <a:r>
              <a:rPr lang="en-US" sz="2400" dirty="0" smtClean="0"/>
              <a:t>treatment </a:t>
            </a:r>
            <a:r>
              <a:rPr lang="en-US" sz="2400" dirty="0" smtClean="0">
                <a:latin typeface="+mj-lt"/>
              </a:rPr>
              <a:t>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179688"/>
              </p:ext>
            </p:extLst>
          </p:nvPr>
        </p:nvGraphicFramePr>
        <p:xfrm>
          <a:off x="166688" y="1143000"/>
          <a:ext cx="8810625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2" name="Equation" r:id="rId3" imgW="4991040" imgH="2412720" progId="Equation.DSMT4">
                  <p:embed/>
                </p:oleObj>
              </mc:Choice>
              <mc:Fallback>
                <p:oleObj name="Equation" r:id="rId3" imgW="4991040" imgH="241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88" y="1143000"/>
                        <a:ext cx="8810625" cy="425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61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06340"/>
              </p:ext>
            </p:extLst>
          </p:nvPr>
        </p:nvGraphicFramePr>
        <p:xfrm>
          <a:off x="762000" y="838200"/>
          <a:ext cx="63055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0" name="Equation" r:id="rId3" imgW="3860640" imgH="1180800" progId="Equation.DSMT4">
                  <p:embed/>
                </p:oleObj>
              </mc:Choice>
              <mc:Fallback>
                <p:oleObj name="Equation" r:id="rId3" imgW="386064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838200"/>
                        <a:ext cx="6305550" cy="192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Estimating the rate of transitions </a:t>
            </a:r>
            <a:r>
              <a:rPr lang="en-US" sz="2400" i="1" dirty="0" smtClean="0">
                <a:latin typeface="+mj-lt"/>
              </a:rPr>
              <a:t>I 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 f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429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Fermi “Golden” rule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0" y="41910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0" y="5562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7400" y="4191000"/>
            <a:ext cx="0" cy="129540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996494"/>
              </p:ext>
            </p:extLst>
          </p:nvPr>
        </p:nvGraphicFramePr>
        <p:xfrm>
          <a:off x="6375400" y="4619869"/>
          <a:ext cx="692149" cy="47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1" name="Equation" r:id="rId5" imgW="330120" imgH="228600" progId="Equation.DSMT4">
                  <p:embed/>
                </p:oleObj>
              </mc:Choice>
              <mc:Fallback>
                <p:oleObj name="Equation" r:id="rId5" imgW="330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5400" y="4619869"/>
                        <a:ext cx="692149" cy="479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981252"/>
              </p:ext>
            </p:extLst>
          </p:nvPr>
        </p:nvGraphicFramePr>
        <p:xfrm>
          <a:off x="7048746" y="5242743"/>
          <a:ext cx="482601" cy="57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2" name="Equation" r:id="rId7" imgW="279360" imgH="330120" progId="Equation.DSMT4">
                  <p:embed/>
                </p:oleObj>
              </mc:Choice>
              <mc:Fallback>
                <p:oleObj name="Equation" r:id="rId7" imgW="2793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48746" y="5242743"/>
                        <a:ext cx="482601" cy="570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010126"/>
              </p:ext>
            </p:extLst>
          </p:nvPr>
        </p:nvGraphicFramePr>
        <p:xfrm>
          <a:off x="7189788" y="3789363"/>
          <a:ext cx="5048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3" name="Equation" r:id="rId9" imgW="291960" imgH="355320" progId="Equation.DSMT4">
                  <p:embed/>
                </p:oleObj>
              </mc:Choice>
              <mc:Fallback>
                <p:oleObj name="Equation" r:id="rId9" imgW="2919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89788" y="3789363"/>
                        <a:ext cx="504825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07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H atom in presence of electric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353092"/>
              </p:ext>
            </p:extLst>
          </p:nvPr>
        </p:nvGraphicFramePr>
        <p:xfrm>
          <a:off x="623888" y="1219200"/>
          <a:ext cx="7065962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58" name="Equation" r:id="rId3" imgW="4533840" imgH="622080" progId="Equation.DSMT4">
                  <p:embed/>
                </p:oleObj>
              </mc:Choice>
              <mc:Fallback>
                <p:oleObj name="Equation" r:id="rId3" imgW="45338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8" y="1219200"/>
                        <a:ext cx="7065962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667110"/>
              </p:ext>
            </p:extLst>
          </p:nvPr>
        </p:nvGraphicFramePr>
        <p:xfrm>
          <a:off x="228600" y="2590800"/>
          <a:ext cx="8834438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59" name="Equation" r:id="rId5" imgW="5511600" imgH="1904760" progId="Equation.DSMT4">
                  <p:embed/>
                </p:oleObj>
              </mc:Choice>
              <mc:Fallback>
                <p:oleObj name="Equation" r:id="rId5" imgW="5511600" imgH="1904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2590800"/>
                        <a:ext cx="8834438" cy="305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5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2416"/>
              </p:ext>
            </p:extLst>
          </p:nvPr>
        </p:nvGraphicFramePr>
        <p:xfrm>
          <a:off x="152400" y="76200"/>
          <a:ext cx="426085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23" name="Equation" r:id="rId3" imgW="3098520" imgH="393480" progId="Equation.DSMT4">
                  <p:embed/>
                </p:oleObj>
              </mc:Choice>
              <mc:Fallback>
                <p:oleObj name="Equation" r:id="rId3" imgW="309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76200"/>
                        <a:ext cx="4260850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098131"/>
              </p:ext>
            </p:extLst>
          </p:nvPr>
        </p:nvGraphicFramePr>
        <p:xfrm>
          <a:off x="257175" y="606652"/>
          <a:ext cx="8629650" cy="246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24" name="Equation" r:id="rId5" imgW="5384520" imgH="1536480" progId="Equation.DSMT4">
                  <p:embed/>
                </p:oleObj>
              </mc:Choice>
              <mc:Fallback>
                <p:oleObj name="Equation" r:id="rId5" imgW="538452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175" y="606652"/>
                        <a:ext cx="8629650" cy="246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537184"/>
              </p:ext>
            </p:extLst>
          </p:nvPr>
        </p:nvGraphicFramePr>
        <p:xfrm>
          <a:off x="52388" y="3286125"/>
          <a:ext cx="7310437" cy="310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25" name="Equation" r:id="rId7" imgW="4902120" imgH="2082600" progId="Equation.DSMT4">
                  <p:embed/>
                </p:oleObj>
              </mc:Choice>
              <mc:Fallback>
                <p:oleObj name="Equation" r:id="rId7" imgW="4902120" imgH="20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88" y="3286125"/>
                        <a:ext cx="7310437" cy="310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6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11/06/2017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741  Fall 2017 --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233775"/>
              </p:ext>
            </p:extLst>
          </p:nvPr>
        </p:nvGraphicFramePr>
        <p:xfrm>
          <a:off x="609600" y="1428929"/>
          <a:ext cx="67627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2" name="Equation" r:id="rId3" imgW="4140000" imgH="571320" progId="Equation.DSMT4">
                  <p:embed/>
                </p:oleObj>
              </mc:Choice>
              <mc:Fallback>
                <p:oleObj name="Equation" r:id="rId3" imgW="41400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428929"/>
                        <a:ext cx="6762750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228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results for resonant transitions for H-like ion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</a:t>
            </a:r>
            <a:r>
              <a:rPr lang="en-US" sz="2400" i="1" dirty="0" smtClean="0">
                <a:latin typeface="+mj-lt"/>
              </a:rPr>
              <a:t>1s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2p</a:t>
            </a:r>
            <a:r>
              <a:rPr lang="en-US" sz="2400" i="1" baseline="-25000" dirty="0" smtClean="0">
                <a:latin typeface="+mj-lt"/>
                <a:sym typeface="Wingdings" panose="05000000000000000000" pitchFamily="2" charset="2"/>
              </a:rPr>
              <a:t>0</a:t>
            </a:r>
            <a:endParaRPr lang="en-US" sz="2400" i="1" dirty="0" smtClean="0">
              <a:latin typeface="+mj-lt"/>
              <a:sym typeface="Wingdings" panose="05000000000000000000" pitchFamily="2" charset="2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83949"/>
              </p:ext>
            </p:extLst>
          </p:nvPr>
        </p:nvGraphicFramePr>
        <p:xfrm>
          <a:off x="685800" y="2649050"/>
          <a:ext cx="5510212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3" name="Equation" r:id="rId5" imgW="3695400" imgH="1307880" progId="Equation.DSMT4">
                  <p:embed/>
                </p:oleObj>
              </mc:Choice>
              <mc:Fallback>
                <p:oleObj name="Equation" r:id="rId5" imgW="369540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2649050"/>
                        <a:ext cx="5510212" cy="195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17263</TotalTime>
  <Words>443</Words>
  <Application>Microsoft Office PowerPoint</Application>
  <PresentationFormat>On-screen Show (4:3)</PresentationFormat>
  <Paragraphs>93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913</cp:revision>
  <cp:lastPrinted>2017-11-08T16:22:50Z</cp:lastPrinted>
  <dcterms:created xsi:type="dcterms:W3CDTF">2012-01-10T18:32:24Z</dcterms:created>
  <dcterms:modified xsi:type="dcterms:W3CDTF">2017-11-08T17:52:46Z</dcterms:modified>
</cp:coreProperties>
</file>