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6" r:id="rId2"/>
    <p:sldId id="424" r:id="rId3"/>
    <p:sldId id="421" r:id="rId4"/>
    <p:sldId id="429" r:id="rId5"/>
    <p:sldId id="433" r:id="rId6"/>
    <p:sldId id="430" r:id="rId7"/>
    <p:sldId id="431" r:id="rId8"/>
    <p:sldId id="432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  <a:srgbClr val="450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660"/>
  </p:normalViewPr>
  <p:slideViewPr>
    <p:cSldViewPr>
      <p:cViewPr varScale="1">
        <p:scale>
          <a:sx n="58" d="100"/>
          <a:sy n="58" d="100"/>
        </p:scale>
        <p:origin x="111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8" d="100"/>
        <a:sy n="3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8708E-9639-461A-BECB-3CEBA9886472}" type="datetimeFigureOut">
              <a:rPr lang="en-US" smtClean="0"/>
              <a:t>9/1/2017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80D9B-AB19-435B-8B07-F6AA06A84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0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9/1/2017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99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42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30.png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25.wmf"/><Relationship Id="rId9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3.png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6800" y="990600"/>
            <a:ext cx="7239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712 Quantum Mechanics </a:t>
            </a:r>
          </a:p>
          <a:p>
            <a:pPr algn="ctr"/>
            <a:r>
              <a:rPr lang="en-US" sz="3200" b="1" dirty="0" smtClean="0"/>
              <a:t>12-12:50 PM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3:</a:t>
            </a:r>
          </a:p>
          <a:p>
            <a:pPr algn="ctr"/>
            <a:r>
              <a:rPr lang="en-US" sz="3200" b="1" dirty="0" smtClean="0"/>
              <a:t>Reading:   Chapter 1 in Shankar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Evaluation of operators and functions of operators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</a:rPr>
              <a:t>Continuum bases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Examples of finite dimensional vector spaces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   Two-dimensional physical space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905000" y="1905000"/>
            <a:ext cx="0" cy="152400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05000" y="3429000"/>
            <a:ext cx="1371600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240783"/>
              </p:ext>
            </p:extLst>
          </p:nvPr>
        </p:nvGraphicFramePr>
        <p:xfrm>
          <a:off x="3276600" y="3124200"/>
          <a:ext cx="412750" cy="465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7" name="Equation" r:id="rId3" imgW="164880" imgH="228600" progId="Equation.DSMT4">
                  <p:embed/>
                </p:oleObj>
              </mc:Choice>
              <mc:Fallback>
                <p:oleObj name="Equation" r:id="rId3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6600" y="3124200"/>
                        <a:ext cx="412750" cy="465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730233"/>
              </p:ext>
            </p:extLst>
          </p:nvPr>
        </p:nvGraphicFramePr>
        <p:xfrm>
          <a:off x="2057400" y="1549400"/>
          <a:ext cx="495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8" name="Equation" r:id="rId5" imgW="164880" imgH="279360" progId="Equation.DSMT4">
                  <p:embed/>
                </p:oleObj>
              </mc:Choice>
              <mc:Fallback>
                <p:oleObj name="Equation" r:id="rId5" imgW="1648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57400" y="1549400"/>
                        <a:ext cx="495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V="1">
            <a:off x="1905000" y="2438400"/>
            <a:ext cx="1524000" cy="990600"/>
          </a:xfrm>
          <a:prstGeom prst="straightConnector1">
            <a:avLst/>
          </a:prstGeom>
          <a:ln w="95250">
            <a:solidFill>
              <a:srgbClr val="DA32AA">
                <a:alpha val="63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429000" y="21291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A32AA"/>
                </a:solidFill>
                <a:latin typeface="+mj-lt"/>
              </a:rPr>
              <a:t>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4123592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Three-dimensional physical space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057400" y="4639408"/>
            <a:ext cx="0" cy="152400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057400" y="6163408"/>
            <a:ext cx="1371600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527141"/>
              </p:ext>
            </p:extLst>
          </p:nvPr>
        </p:nvGraphicFramePr>
        <p:xfrm>
          <a:off x="3429000" y="5858608"/>
          <a:ext cx="412750" cy="465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9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9000" y="5858608"/>
                        <a:ext cx="412750" cy="465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288464"/>
              </p:ext>
            </p:extLst>
          </p:nvPr>
        </p:nvGraphicFramePr>
        <p:xfrm>
          <a:off x="2057400" y="4546600"/>
          <a:ext cx="495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0" name="Equation" r:id="rId8" imgW="164880" imgH="279360" progId="Equation.DSMT4">
                  <p:embed/>
                </p:oleObj>
              </mc:Choice>
              <mc:Fallback>
                <p:oleObj name="Equation" r:id="rId8" imgW="1648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57400" y="4546600"/>
                        <a:ext cx="495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flipV="1">
            <a:off x="2068952" y="4906108"/>
            <a:ext cx="750448" cy="1231900"/>
          </a:xfrm>
          <a:prstGeom prst="straightConnector1">
            <a:avLst/>
          </a:prstGeom>
          <a:ln w="95250">
            <a:solidFill>
              <a:srgbClr val="DA32AA">
                <a:alpha val="63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81400" y="486354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A32AA"/>
                </a:solidFill>
                <a:latin typeface="+mj-lt"/>
              </a:rPr>
              <a:t>V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1306952" y="6198333"/>
            <a:ext cx="750448" cy="583467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809254"/>
              </p:ext>
            </p:extLst>
          </p:nvPr>
        </p:nvGraphicFramePr>
        <p:xfrm>
          <a:off x="1311275" y="6086475"/>
          <a:ext cx="3810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1" name="Equation" r:id="rId9" imgW="152280" imgH="228600" progId="Equation.DSMT4">
                  <p:embed/>
                </p:oleObj>
              </mc:Choice>
              <mc:Fallback>
                <p:oleObj name="Equation" r:id="rId9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11275" y="6086475"/>
                        <a:ext cx="38100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4883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457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Notion of a set of vectors which may or may not “span” the vector space.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198657"/>
              </p:ext>
            </p:extLst>
          </p:nvPr>
        </p:nvGraphicFramePr>
        <p:xfrm>
          <a:off x="709343" y="1600200"/>
          <a:ext cx="7725314" cy="250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0" name="Equation" r:id="rId3" imgW="5511600" imgH="1790640" progId="Equation.DSMT4">
                  <p:embed/>
                </p:oleObj>
              </mc:Choice>
              <mc:Fallback>
                <p:oleObj name="Equation" r:id="rId3" imgW="5511600" imgH="1790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9343" y="1600200"/>
                        <a:ext cx="7725314" cy="2509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7244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Notion of “completeness” –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In this example |</a:t>
            </a:r>
            <a:r>
              <a:rPr lang="en-US" sz="2400" i="1" dirty="0" smtClean="0">
                <a:latin typeface="+mj-lt"/>
              </a:rPr>
              <a:t>v</a:t>
            </a:r>
            <a:r>
              <a:rPr lang="en-US" sz="2400" i="1" baseline="-25000" dirty="0" smtClean="0">
                <a:latin typeface="+mj-lt"/>
              </a:rPr>
              <a:t>1</a:t>
            </a:r>
            <a:r>
              <a:rPr lang="en-US" sz="2400" i="1" dirty="0" smtClean="0">
                <a:latin typeface="+mj-lt"/>
              </a:rPr>
              <a:t>&gt;, </a:t>
            </a:r>
            <a:r>
              <a:rPr lang="en-US" sz="2400" dirty="0"/>
              <a:t>|</a:t>
            </a:r>
            <a:r>
              <a:rPr lang="en-US" sz="2400" i="1" dirty="0" smtClean="0"/>
              <a:t>v</a:t>
            </a:r>
            <a:r>
              <a:rPr lang="en-US" sz="2400" i="1" baseline="-25000" dirty="0"/>
              <a:t>2</a:t>
            </a:r>
            <a:r>
              <a:rPr lang="en-US" sz="2400" i="1" dirty="0" smtClean="0"/>
              <a:t>&gt;, </a:t>
            </a:r>
            <a:r>
              <a:rPr lang="en-US" sz="2400" dirty="0" smtClean="0"/>
              <a:t>and</a:t>
            </a:r>
            <a:r>
              <a:rPr lang="en-US" sz="2400" i="1" dirty="0" smtClean="0"/>
              <a:t> </a:t>
            </a:r>
            <a:r>
              <a:rPr lang="en-US" sz="2400" dirty="0"/>
              <a:t>|</a:t>
            </a:r>
            <a:r>
              <a:rPr lang="en-US" sz="2400" i="1" dirty="0" smtClean="0"/>
              <a:t>v</a:t>
            </a:r>
            <a:r>
              <a:rPr lang="en-US" sz="2400" i="1" baseline="-25000" dirty="0"/>
              <a:t>3</a:t>
            </a:r>
            <a:r>
              <a:rPr lang="en-US" sz="2400" i="1" dirty="0" smtClean="0"/>
              <a:t>&gt;, </a:t>
            </a:r>
            <a:r>
              <a:rPr lang="en-US" sz="2400" dirty="0" smtClean="0"/>
              <a:t>are not “complete”; they do not span the 3-dimensional vector space. </a:t>
            </a:r>
            <a:r>
              <a:rPr lang="en-US" sz="2400" i="1" dirty="0" smtClean="0"/>
              <a:t> </a:t>
            </a:r>
            <a:endParaRPr lang="en-U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915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3048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Examples of finite dimensional vector spaces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   Vector spaces constructed with orthonormal </a:t>
            </a:r>
            <a:r>
              <a:rPr lang="en-US" sz="2400" dirty="0" smtClean="0">
                <a:latin typeface="+mj-lt"/>
              </a:rPr>
              <a:t>functions usually defined in a fixed region of space.</a:t>
            </a:r>
            <a:endParaRPr lang="en-US" sz="2400" dirty="0" smtClean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032631"/>
              </p:ext>
            </p:extLst>
          </p:nvPr>
        </p:nvGraphicFramePr>
        <p:xfrm>
          <a:off x="3556000" y="1993900"/>
          <a:ext cx="9144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4" name="Equation" r:id="rId3" imgW="914400" imgH="250560" progId="Equation.DSMT4">
                  <p:embed/>
                </p:oleObj>
              </mc:Choice>
              <mc:Fallback>
                <p:oleObj name="Equation" r:id="rId3" imgW="914400" imgH="25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6000" y="1993900"/>
                        <a:ext cx="914400" cy="25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331652"/>
              </p:ext>
            </p:extLst>
          </p:nvPr>
        </p:nvGraphicFramePr>
        <p:xfrm>
          <a:off x="327324" y="2219019"/>
          <a:ext cx="8489351" cy="229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5" name="Equation" r:id="rId5" imgW="4940280" imgH="1333440" progId="Equation.DSMT4">
                  <p:embed/>
                </p:oleObj>
              </mc:Choice>
              <mc:Fallback>
                <p:oleObj name="Equation" r:id="rId5" imgW="4940280" imgH="1333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7324" y="2219019"/>
                        <a:ext cx="8489351" cy="2291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162746"/>
              </p:ext>
            </p:extLst>
          </p:nvPr>
        </p:nvGraphicFramePr>
        <p:xfrm>
          <a:off x="231962" y="4855049"/>
          <a:ext cx="4150982" cy="783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6" name="Equation" r:id="rId7" imgW="1815840" imgH="342720" progId="Equation.DSMT4">
                  <p:embed/>
                </p:oleObj>
              </mc:Choice>
              <mc:Fallback>
                <p:oleObj name="Equation" r:id="rId7" imgW="18158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1962" y="4855049"/>
                        <a:ext cx="4150982" cy="7837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0380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0695" y="914400"/>
            <a:ext cx="5107305" cy="2667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0695" y="3623037"/>
            <a:ext cx="5257800" cy="2697183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614181"/>
              </p:ext>
            </p:extLst>
          </p:nvPr>
        </p:nvGraphicFramePr>
        <p:xfrm>
          <a:off x="2590800" y="-25706"/>
          <a:ext cx="3535363" cy="1133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2" name="Equation" r:id="rId5" imgW="2057400" imgH="660240" progId="Equation.DSMT4">
                  <p:embed/>
                </p:oleObj>
              </mc:Choice>
              <mc:Fallback>
                <p:oleObj name="Equation" r:id="rId5" imgW="205740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90800" y="-25706"/>
                        <a:ext cx="3535363" cy="11334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315200" y="19812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n=1</a:t>
            </a:r>
            <a:endParaRPr lang="en-US" sz="2400" b="1" i="1" dirty="0" smtClean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4719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n=2</a:t>
            </a:r>
            <a:endParaRPr lang="en-US" sz="2400" b="1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0497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859194"/>
              </p:ext>
            </p:extLst>
          </p:nvPr>
        </p:nvGraphicFramePr>
        <p:xfrm>
          <a:off x="266700" y="533400"/>
          <a:ext cx="8610600" cy="1758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8" name="Equation" r:id="rId3" imgW="6591240" imgH="1346040" progId="Equation.DSMT4">
                  <p:embed/>
                </p:oleObj>
              </mc:Choice>
              <mc:Fallback>
                <p:oleObj name="Equation" r:id="rId3" imgW="6591240" imgH="1346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700" y="533400"/>
                        <a:ext cx="8610600" cy="1758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38400"/>
            <a:ext cx="7543800" cy="3085399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705531"/>
              </p:ext>
            </p:extLst>
          </p:nvPr>
        </p:nvGraphicFramePr>
        <p:xfrm>
          <a:off x="7286400" y="2029640"/>
          <a:ext cx="14004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9" name="Equation" r:id="rId6" imgW="825480" imgH="266400" progId="Equation.DSMT4">
                  <p:embed/>
                </p:oleObj>
              </mc:Choice>
              <mc:Fallback>
                <p:oleObj name="Equation" r:id="rId6" imgW="825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86400" y="2029640"/>
                        <a:ext cx="1400400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942647"/>
              </p:ext>
            </p:extLst>
          </p:nvPr>
        </p:nvGraphicFramePr>
        <p:xfrm>
          <a:off x="5281613" y="2322513"/>
          <a:ext cx="9906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0" name="Equation" r:id="rId8" imgW="583920" imgH="228600" progId="Equation.DSMT4">
                  <p:embed/>
                </p:oleObj>
              </mc:Choice>
              <mc:Fallback>
                <p:oleObj name="Equation" r:id="rId8" imgW="583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81613" y="2322513"/>
                        <a:ext cx="99060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791879"/>
              </p:ext>
            </p:extLst>
          </p:nvPr>
        </p:nvGraphicFramePr>
        <p:xfrm>
          <a:off x="7326313" y="3117850"/>
          <a:ext cx="9683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1" name="Equation" r:id="rId10" imgW="571320" imgH="228600" progId="Equation.DSMT4">
                  <p:embed/>
                </p:oleObj>
              </mc:Choice>
              <mc:Fallback>
                <p:oleObj name="Equation" r:id="rId10" imgW="571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26313" y="3117850"/>
                        <a:ext cx="9683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5523799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In this case, the vector space becomes “complete”  as</a:t>
            </a:r>
            <a:endParaRPr lang="en-US" sz="2400" dirty="0" smtClean="0">
              <a:latin typeface="+mj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406046"/>
              </p:ext>
            </p:extLst>
          </p:nvPr>
        </p:nvGraphicFramePr>
        <p:xfrm>
          <a:off x="609600" y="5922963"/>
          <a:ext cx="137239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2" name="Equation" r:id="rId12" imgW="723600" imgH="228600" progId="Equation.DSMT4">
                  <p:embed/>
                </p:oleObj>
              </mc:Choice>
              <mc:Fallback>
                <p:oleObj name="Equation" r:id="rId12" imgW="723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9600" y="5922963"/>
                        <a:ext cx="1372392" cy="433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6341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Relationship between the finite and continuous systems</a:t>
            </a:r>
          </a:p>
          <a:p>
            <a:r>
              <a:rPr lang="en-US" sz="2400" dirty="0" err="1" smtClean="0">
                <a:latin typeface="+mj-lt"/>
              </a:rPr>
              <a:t>Kronecker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  <a:sym typeface="Wingdings" panose="05000000000000000000" pitchFamily="2" charset="2"/>
              </a:rPr>
              <a:t> Dirac delta functions</a:t>
            </a:r>
            <a:endParaRPr lang="en-US" sz="2400" dirty="0" smtClean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716405"/>
              </p:ext>
            </p:extLst>
          </p:nvPr>
        </p:nvGraphicFramePr>
        <p:xfrm>
          <a:off x="356212" y="1247837"/>
          <a:ext cx="6660532" cy="1797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7" name="Equation" r:id="rId3" imgW="4940280" imgH="1333440" progId="Equation.DSMT4">
                  <p:embed/>
                </p:oleObj>
              </mc:Choice>
              <mc:Fallback>
                <p:oleObj name="Equation" r:id="rId3" imgW="4940280" imgH="1333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212" y="1247837"/>
                        <a:ext cx="6660532" cy="1797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673005"/>
              </p:ext>
            </p:extLst>
          </p:nvPr>
        </p:nvGraphicFramePr>
        <p:xfrm>
          <a:off x="457200" y="3081507"/>
          <a:ext cx="3236205" cy="61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8" name="Equation" r:id="rId5" imgW="1815840" imgH="342720" progId="Equation.DSMT4">
                  <p:embed/>
                </p:oleObj>
              </mc:Choice>
              <mc:Fallback>
                <p:oleObj name="Equation" r:id="rId5" imgW="18158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" y="3081507"/>
                        <a:ext cx="3236205" cy="611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965299"/>
              </p:ext>
            </p:extLst>
          </p:nvPr>
        </p:nvGraphicFramePr>
        <p:xfrm>
          <a:off x="417723" y="3861119"/>
          <a:ext cx="7099300" cy="2608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9" name="Equation" r:id="rId7" imgW="4597200" imgH="1688760" progId="Equation.DSMT4">
                  <p:embed/>
                </p:oleObj>
              </mc:Choice>
              <mc:Fallback>
                <p:oleObj name="Equation" r:id="rId7" imgW="4597200" imgH="1688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7723" y="3861119"/>
                        <a:ext cx="7099300" cy="2608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9058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Properties of the Dirac delta function</a:t>
            </a:r>
            <a:endParaRPr lang="en-US" sz="2400" dirty="0" smtClean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855067"/>
              </p:ext>
            </p:extLst>
          </p:nvPr>
        </p:nvGraphicFramePr>
        <p:xfrm>
          <a:off x="457200" y="1295400"/>
          <a:ext cx="3771900" cy="3986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Equation" r:id="rId3" imgW="2006280" imgH="2120760" progId="Equation.DSMT4">
                  <p:embed/>
                </p:oleObj>
              </mc:Choice>
              <mc:Fallback>
                <p:oleObj name="Equation" r:id="rId3" imgW="2006280" imgH="2120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295400"/>
                        <a:ext cx="3771900" cy="3986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7190" y="2456507"/>
            <a:ext cx="473202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88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810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Properties of the Dirac delta function -- continued</a:t>
            </a:r>
            <a:endParaRPr lang="en-US" sz="2400" dirty="0" smtClean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901156"/>
              </p:ext>
            </p:extLst>
          </p:nvPr>
        </p:nvGraphicFramePr>
        <p:xfrm>
          <a:off x="927426" y="1600200"/>
          <a:ext cx="6534666" cy="215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6" name="Equation" r:id="rId3" imgW="3047760" imgH="1002960" progId="Equation.DSMT4">
                  <p:embed/>
                </p:oleObj>
              </mc:Choice>
              <mc:Fallback>
                <p:oleObj name="Equation" r:id="rId3" imgW="304776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7426" y="1600200"/>
                        <a:ext cx="6534666" cy="2151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121512"/>
              </p:ext>
            </p:extLst>
          </p:nvPr>
        </p:nvGraphicFramePr>
        <p:xfrm>
          <a:off x="1116013" y="3997325"/>
          <a:ext cx="5691187" cy="14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7" name="Equation" r:id="rId5" imgW="2654280" imgH="685800" progId="Equation.DSMT4">
                  <p:embed/>
                </p:oleObj>
              </mc:Choice>
              <mc:Fallback>
                <p:oleObj name="Equation" r:id="rId5" imgW="2654280" imgH="685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6013" y="3997325"/>
                        <a:ext cx="5691187" cy="1470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851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06" y="990600"/>
            <a:ext cx="9003930" cy="48768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228600" y="4540250"/>
            <a:ext cx="304800" cy="48895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00600" y="4605051"/>
            <a:ext cx="990600" cy="273921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9144" bIns="9144" rtlCol="0">
            <a:spAutoFit/>
          </a:bodyPr>
          <a:lstStyle/>
          <a:p>
            <a:r>
              <a:rPr lang="en-US" sz="1600" dirty="0" smtClean="0">
                <a:latin typeface="+mj-lt"/>
              </a:rPr>
              <a:t>spaces</a:t>
            </a:r>
          </a:p>
        </p:txBody>
      </p:sp>
    </p:spTree>
    <p:extLst>
      <p:ext uri="{BB962C8B-B14F-4D97-AF65-F5344CB8AC3E}">
        <p14:creationId xmlns:p14="http://schemas.microsoft.com/office/powerpoint/2010/main" val="179736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600518"/>
              </p:ext>
            </p:extLst>
          </p:nvPr>
        </p:nvGraphicFramePr>
        <p:xfrm>
          <a:off x="304800" y="631825"/>
          <a:ext cx="80803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1" name="Equation" r:id="rId3" imgW="5422680" imgH="1612800" progId="Equation.DSMT4">
                  <p:embed/>
                </p:oleObj>
              </mc:Choice>
              <mc:Fallback>
                <p:oleObj name="Equation" r:id="rId3" imgW="5422680" imgH="1612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631825"/>
                        <a:ext cx="8080375" cy="240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38100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Note that SVD can be applied to rectangular matrices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4648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M=                       =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0" y="4572000"/>
            <a:ext cx="1447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4648200"/>
            <a:ext cx="609600" cy="53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48200" y="4648200"/>
            <a:ext cx="609600" cy="533400"/>
          </a:xfrm>
          <a:prstGeom prst="rect">
            <a:avLst/>
          </a:prstGeom>
          <a:solidFill>
            <a:srgbClr val="DA32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01615" y="4637989"/>
            <a:ext cx="1371600" cy="1295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257800" y="4637989"/>
            <a:ext cx="609600" cy="543612"/>
          </a:xfrm>
          <a:prstGeom prst="rect">
            <a:avLst/>
          </a:prstGeom>
          <a:pattFill prst="wdDnDiag">
            <a:fgClr>
              <a:srgbClr val="DA32AA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7787" y="467896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24400" y="4719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Symbol" panose="05050102010706020507" pitchFamily="18" charset="2"/>
              </a:rPr>
              <a:t>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7000" y="49485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  <a:latin typeface="+mj-lt"/>
              </a:rPr>
              <a:t>V</a:t>
            </a:r>
            <a:r>
              <a:rPr lang="en-US" sz="2400" b="1" i="1" baseline="30000" dirty="0" smtClean="0">
                <a:solidFill>
                  <a:schemeClr val="bg1"/>
                </a:solidFill>
                <a:latin typeface="+mj-lt"/>
              </a:rPr>
              <a:t>T</a:t>
            </a:r>
            <a:endParaRPr lang="en-US" sz="2400" b="1" i="1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228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Correction to Wednesday’s lecture:</a:t>
            </a:r>
          </a:p>
        </p:txBody>
      </p:sp>
    </p:spTree>
    <p:extLst>
      <p:ext uri="{BB962C8B-B14F-4D97-AF65-F5344CB8AC3E}">
        <p14:creationId xmlns:p14="http://schemas.microsoft.com/office/powerpoint/2010/main" val="101569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713423"/>
              </p:ext>
            </p:extLst>
          </p:nvPr>
        </p:nvGraphicFramePr>
        <p:xfrm>
          <a:off x="155575" y="468313"/>
          <a:ext cx="8832850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7" name="Equation" r:id="rId3" imgW="5143320" imgH="2374560" progId="Equation.DSMT4">
                  <p:embed/>
                </p:oleObj>
              </mc:Choice>
              <mc:Fallback>
                <p:oleObj name="Equation" r:id="rId3" imgW="5143320" imgH="237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575" y="468313"/>
                        <a:ext cx="8832850" cy="407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078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“Proof”   that </a:t>
            </a:r>
            <a:r>
              <a:rPr lang="en-US" sz="2400" dirty="0" err="1" smtClean="0">
                <a:latin typeface="+mj-lt"/>
              </a:rPr>
              <a:t>Hermitial</a:t>
            </a:r>
            <a:r>
              <a:rPr lang="en-US" sz="2400" dirty="0" smtClean="0">
                <a:latin typeface="+mj-lt"/>
              </a:rPr>
              <a:t> matrices have real eigenvalues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113739"/>
              </p:ext>
            </p:extLst>
          </p:nvPr>
        </p:nvGraphicFramePr>
        <p:xfrm>
          <a:off x="616866" y="859871"/>
          <a:ext cx="8824666" cy="212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2" name="Equation" r:id="rId3" imgW="6159240" imgH="1485720" progId="Equation.DSMT4">
                  <p:embed/>
                </p:oleObj>
              </mc:Choice>
              <mc:Fallback>
                <p:oleObj name="Equation" r:id="rId3" imgW="6159240" imgH="1485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6866" y="859871"/>
                        <a:ext cx="8824666" cy="2128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596083"/>
              </p:ext>
            </p:extLst>
          </p:nvPr>
        </p:nvGraphicFramePr>
        <p:xfrm>
          <a:off x="914400" y="3429000"/>
          <a:ext cx="4986338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3" name="Equation" r:id="rId5" imgW="3479760" imgH="1485720" progId="Equation.DSMT4">
                  <p:embed/>
                </p:oleObj>
              </mc:Choice>
              <mc:Fallback>
                <p:oleObj name="Equation" r:id="rId5" imgW="3479760" imgH="1485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3429000"/>
                        <a:ext cx="4986338" cy="2128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urved Right Arrow 7"/>
          <p:cNvSpPr/>
          <p:nvPr/>
        </p:nvSpPr>
        <p:spPr>
          <a:xfrm>
            <a:off x="90734" y="2378342"/>
            <a:ext cx="823666" cy="1447800"/>
          </a:xfrm>
          <a:prstGeom prst="curvedRightArrow">
            <a:avLst/>
          </a:prstGeom>
          <a:solidFill>
            <a:srgbClr val="DA32AA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 rot="2555051" flipH="1">
            <a:off x="4781051" y="3023254"/>
            <a:ext cx="782198" cy="1863408"/>
          </a:xfrm>
          <a:prstGeom prst="curvedRightArrow">
            <a:avLst/>
          </a:prstGeom>
          <a:solidFill>
            <a:srgbClr val="DA32AA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9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Functions of Operators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90160"/>
              </p:ext>
            </p:extLst>
          </p:nvPr>
        </p:nvGraphicFramePr>
        <p:xfrm>
          <a:off x="610804" y="3086100"/>
          <a:ext cx="8043863" cy="258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8" name="Equation" r:id="rId3" imgW="5181480" imgH="1663560" progId="Equation.DSMT4">
                  <p:embed/>
                </p:oleObj>
              </mc:Choice>
              <mc:Fallback>
                <p:oleObj name="Equation" r:id="rId3" imgW="5181480" imgH="1663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0804" y="3086100"/>
                        <a:ext cx="8043863" cy="258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813468"/>
              </p:ext>
            </p:extLst>
          </p:nvPr>
        </p:nvGraphicFramePr>
        <p:xfrm>
          <a:off x="609600" y="909340"/>
          <a:ext cx="6375400" cy="183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9" name="Equation" r:id="rId5" imgW="4546440" imgH="1307880" progId="Equation.DSMT4">
                  <p:embed/>
                </p:oleObj>
              </mc:Choice>
              <mc:Fallback>
                <p:oleObj name="Equation" r:id="rId5" imgW="4546440" imgH="1307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9600" y="909340"/>
                        <a:ext cx="6375400" cy="183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456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06870"/>
              </p:ext>
            </p:extLst>
          </p:nvPr>
        </p:nvGraphicFramePr>
        <p:xfrm>
          <a:off x="239781" y="381000"/>
          <a:ext cx="8664438" cy="130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0" name="Equation" r:id="rId3" imgW="5994360" imgH="901440" progId="Equation.DSMT4">
                  <p:embed/>
                </p:oleObj>
              </mc:Choice>
              <mc:Fallback>
                <p:oleObj name="Equation" r:id="rId3" imgW="5994360" imgH="901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9781" y="381000"/>
                        <a:ext cx="8664438" cy="1303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66009"/>
              </p:ext>
            </p:extLst>
          </p:nvPr>
        </p:nvGraphicFramePr>
        <p:xfrm>
          <a:off x="1295400" y="1905000"/>
          <a:ext cx="4632325" cy="226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1" name="Equation" r:id="rId5" imgW="2984400" imgH="1460160" progId="Equation.DSMT4">
                  <p:embed/>
                </p:oleObj>
              </mc:Choice>
              <mc:Fallback>
                <p:oleObj name="Equation" r:id="rId5" imgW="2984400" imgH="1460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95400" y="1905000"/>
                        <a:ext cx="4632325" cy="2268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434131"/>
              </p:ext>
            </p:extLst>
          </p:nvPr>
        </p:nvGraphicFramePr>
        <p:xfrm>
          <a:off x="1524000" y="4393282"/>
          <a:ext cx="5128486" cy="1556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2" name="Equation" r:id="rId7" imgW="2971800" imgH="901440" progId="Equation.DSMT4">
                  <p:embed/>
                </p:oleObj>
              </mc:Choice>
              <mc:Fallback>
                <p:oleObj name="Equation" r:id="rId7" imgW="2971800" imgH="901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4000" y="4393282"/>
                        <a:ext cx="5128486" cy="1556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031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533400"/>
            <a:ext cx="4395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Functions of multiple operators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241254"/>
              </p:ext>
            </p:extLst>
          </p:nvPr>
        </p:nvGraphicFramePr>
        <p:xfrm>
          <a:off x="423863" y="1371600"/>
          <a:ext cx="8169275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6" name="Equation" r:id="rId3" imgW="5587920" imgH="3022560" progId="Equation.DSMT4">
                  <p:embed/>
                </p:oleObj>
              </mc:Choice>
              <mc:Fallback>
                <p:oleObj name="Equation" r:id="rId3" imgW="5587920" imgH="3022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3863" y="1371600"/>
                        <a:ext cx="8169275" cy="441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995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9/01/2017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741  Fall 2017 -- Lecture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3048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This is a famous result  attributed to Baker, </a:t>
            </a:r>
            <a:r>
              <a:rPr lang="en-US" sz="2400" dirty="0" err="1" smtClean="0">
                <a:latin typeface="+mj-lt"/>
              </a:rPr>
              <a:t>Cambell</a:t>
            </a:r>
            <a:r>
              <a:rPr lang="en-US" sz="2400" dirty="0" smtClean="0">
                <a:latin typeface="+mj-lt"/>
              </a:rPr>
              <a:t>, and</a:t>
            </a:r>
          </a:p>
          <a:p>
            <a:r>
              <a:rPr lang="en-US" sz="2400" dirty="0" err="1" smtClean="0">
                <a:latin typeface="+mj-lt"/>
              </a:rPr>
              <a:t>Hausdorff</a:t>
            </a:r>
            <a:endParaRPr lang="en-US" sz="2400" dirty="0" smtClean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07641"/>
              </p:ext>
            </p:extLst>
          </p:nvPr>
        </p:nvGraphicFramePr>
        <p:xfrm>
          <a:off x="271463" y="1566863"/>
          <a:ext cx="8720137" cy="311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0" name="Equation" r:id="rId3" imgW="7645320" imgH="2730240" progId="Equation.DSMT4">
                  <p:embed/>
                </p:oleObj>
              </mc:Choice>
              <mc:Fallback>
                <p:oleObj name="Equation" r:id="rId3" imgW="7645320" imgH="273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1463" y="1566863"/>
                        <a:ext cx="8720137" cy="311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343881"/>
              </p:ext>
            </p:extLst>
          </p:nvPr>
        </p:nvGraphicFramePr>
        <p:xfrm>
          <a:off x="5245100" y="5045075"/>
          <a:ext cx="344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1" name="Equation" r:id="rId5" imgW="3441600" imgH="571320" progId="Equation.DSMT4">
                  <p:embed/>
                </p:oleObj>
              </mc:Choice>
              <mc:Fallback>
                <p:oleObj name="Equation" r:id="rId5" imgW="344160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45100" y="5045075"/>
                        <a:ext cx="34417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855737"/>
              </p:ext>
            </p:extLst>
          </p:nvPr>
        </p:nvGraphicFramePr>
        <p:xfrm>
          <a:off x="1905000" y="5867400"/>
          <a:ext cx="360679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82" name="Equation" r:id="rId7" imgW="2438280" imgH="228600" progId="Equation.DSMT4">
                  <p:embed/>
                </p:oleObj>
              </mc:Choice>
              <mc:Fallback>
                <p:oleObj name="Equation" r:id="rId7" imgW="2438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5000" y="5867400"/>
                        <a:ext cx="3606795" cy="33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own Arrow 8"/>
          <p:cNvSpPr/>
          <p:nvPr/>
        </p:nvSpPr>
        <p:spPr>
          <a:xfrm>
            <a:off x="6324600" y="4791869"/>
            <a:ext cx="45720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15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6092</TotalTime>
  <Words>363</Words>
  <Application>Microsoft Office PowerPoint</Application>
  <PresentationFormat>On-screen Show (4:3)</PresentationFormat>
  <Paragraphs>91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334</cp:revision>
  <cp:lastPrinted>2017-09-01T15:36:17Z</cp:lastPrinted>
  <dcterms:created xsi:type="dcterms:W3CDTF">2012-01-10T18:32:24Z</dcterms:created>
  <dcterms:modified xsi:type="dcterms:W3CDTF">2017-09-01T15:50:52Z</dcterms:modified>
</cp:coreProperties>
</file>