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54" r:id="rId3"/>
    <p:sldId id="388" r:id="rId4"/>
    <p:sldId id="378" r:id="rId5"/>
    <p:sldId id="398" r:id="rId6"/>
    <p:sldId id="399" r:id="rId7"/>
    <p:sldId id="402" r:id="rId8"/>
    <p:sldId id="403" r:id="rId9"/>
    <p:sldId id="400" r:id="rId10"/>
    <p:sldId id="401" r:id="rId11"/>
    <p:sldId id="404" r:id="rId12"/>
    <p:sldId id="405" r:id="rId13"/>
    <p:sldId id="406" r:id="rId14"/>
    <p:sldId id="410" r:id="rId15"/>
    <p:sldId id="411" r:id="rId16"/>
    <p:sldId id="412" r:id="rId17"/>
    <p:sldId id="413" r:id="rId18"/>
    <p:sldId id="407" r:id="rId19"/>
    <p:sldId id="408" r:id="rId20"/>
    <p:sldId id="409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2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8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nist.gov/pml/data/result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pml/atomic-reference-data-electronic-structure-calculations-trends-across-periodic-table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741 Quantum Mechanics </a:t>
            </a:r>
          </a:p>
          <a:p>
            <a:pPr algn="ctr"/>
            <a:r>
              <a:rPr lang="en-US" sz="3200" b="1" dirty="0" smtClean="0"/>
              <a:t>12-12:50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35: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Chap. 20 in Shankar – Supplemented with J. J. Sakurai --  Dirac equation for hydrogen-like ions and other atoms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Review of results for H-like ions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Generalization to approximate treatment of spherical atoms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Comparison with non-relativistic results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solution of radial portions of Dirac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46638"/>
              </p:ext>
            </p:extLst>
          </p:nvPr>
        </p:nvGraphicFramePr>
        <p:xfrm>
          <a:off x="457200" y="1174750"/>
          <a:ext cx="7456487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8" name="Equation" r:id="rId3" imgW="4978080" imgH="3009600" progId="Equation.DSMT4">
                  <p:embed/>
                </p:oleObj>
              </mc:Choice>
              <mc:Fallback>
                <p:oleObj name="Equation" r:id="rId3" imgW="4978080" imgH="30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74750"/>
                        <a:ext cx="7456487" cy="450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7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315933"/>
              </p:ext>
            </p:extLst>
          </p:nvPr>
        </p:nvGraphicFramePr>
        <p:xfrm>
          <a:off x="360565" y="1184997"/>
          <a:ext cx="8250035" cy="51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9" name="Equation" r:id="rId3" imgW="6032160" imgH="3759120" progId="Equation.DSMT4">
                  <p:embed/>
                </p:oleObj>
              </mc:Choice>
              <mc:Fallback>
                <p:oleObj name="Equation" r:id="rId3" imgW="6032160" imgH="3759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565" y="1184997"/>
                        <a:ext cx="8250035" cy="5139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treatment of bound states of Fermi particle within spherical potential   </a:t>
            </a:r>
            <a:r>
              <a:rPr lang="en-US" sz="2400" i="1" dirty="0" smtClean="0">
                <a:latin typeface="+mj-lt"/>
              </a:rPr>
              <a:t>V(r) </a:t>
            </a:r>
            <a:r>
              <a:rPr lang="en-US" sz="2400" dirty="0" smtClean="0">
                <a:latin typeface="+mj-lt"/>
              </a:rPr>
              <a:t>-- continued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64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treatment of bound states of Fermi particle within spherical potential   </a:t>
            </a:r>
            <a:r>
              <a:rPr lang="en-US" sz="2400" i="1" dirty="0" smtClean="0">
                <a:latin typeface="+mj-lt"/>
              </a:rPr>
              <a:t>V(r) </a:t>
            </a:r>
            <a:r>
              <a:rPr lang="en-US" sz="2400" dirty="0" smtClean="0">
                <a:latin typeface="+mj-lt"/>
              </a:rPr>
              <a:t>-- continued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78985"/>
              </p:ext>
            </p:extLst>
          </p:nvPr>
        </p:nvGraphicFramePr>
        <p:xfrm>
          <a:off x="457200" y="1371600"/>
          <a:ext cx="8250238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11" name="Equation" r:id="rId3" imgW="6032160" imgH="2400120" progId="Equation.DSMT4">
                  <p:embed/>
                </p:oleObj>
              </mc:Choice>
              <mc:Fallback>
                <p:oleObj name="Equation" r:id="rId3" imgW="6032160" imgH="240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71600"/>
                        <a:ext cx="8250238" cy="328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1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64" y="48548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treatment of bound states of Fermi particle within spherical potential   </a:t>
            </a:r>
            <a:r>
              <a:rPr lang="en-US" sz="2400" i="1" dirty="0" smtClean="0">
                <a:latin typeface="+mj-lt"/>
              </a:rPr>
              <a:t>V(r) </a:t>
            </a:r>
            <a:r>
              <a:rPr lang="en-US" sz="2400" dirty="0" smtClean="0">
                <a:latin typeface="+mj-lt"/>
              </a:rPr>
              <a:t>-- continued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78844"/>
              </p:ext>
            </p:extLst>
          </p:nvPr>
        </p:nvGraphicFramePr>
        <p:xfrm>
          <a:off x="456210" y="879545"/>
          <a:ext cx="4348163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3" name="Equation" r:id="rId3" imgW="3200400" imgH="1054080" progId="Equation.DSMT4">
                  <p:embed/>
                </p:oleObj>
              </mc:Choice>
              <mc:Fallback>
                <p:oleObj name="Equation" r:id="rId3" imgW="32004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210" y="879545"/>
                        <a:ext cx="4348163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574340"/>
              </p:ext>
            </p:extLst>
          </p:nvPr>
        </p:nvGraphicFramePr>
        <p:xfrm>
          <a:off x="482929" y="2283686"/>
          <a:ext cx="6019800" cy="171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4" name="Equation" r:id="rId5" imgW="4584600" imgH="1307880" progId="Equation.DSMT4">
                  <p:embed/>
                </p:oleObj>
              </mc:Choice>
              <mc:Fallback>
                <p:oleObj name="Equation" r:id="rId5" imgW="458460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929" y="2283686"/>
                        <a:ext cx="6019800" cy="1717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26041"/>
              </p:ext>
            </p:extLst>
          </p:nvPr>
        </p:nvGraphicFramePr>
        <p:xfrm>
          <a:off x="574964" y="4089268"/>
          <a:ext cx="7388226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5" name="Equation" r:id="rId7" imgW="5626080" imgH="1663560" progId="Equation.DSMT4">
                  <p:embed/>
                </p:oleObj>
              </mc:Choice>
              <mc:Fallback>
                <p:oleObj name="Equation" r:id="rId7" imgW="562608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964" y="4089268"/>
                        <a:ext cx="7388226" cy="218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8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211877"/>
              </p:ext>
            </p:extLst>
          </p:nvPr>
        </p:nvGraphicFramePr>
        <p:xfrm>
          <a:off x="609600" y="228600"/>
          <a:ext cx="6354763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8" name="Equation" r:id="rId3" imgW="4838400" imgH="2730240" progId="Equation.DSMT4">
                  <p:embed/>
                </p:oleObj>
              </mc:Choice>
              <mc:Fallback>
                <p:oleObj name="Equation" r:id="rId3" imgW="483840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28600"/>
                        <a:ext cx="6354763" cy="358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9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8699" y="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results for Au   (from an old code)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52" y="376834"/>
            <a:ext cx="5824538" cy="6021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6135" y="415498"/>
            <a:ext cx="187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(Ry units)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4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4" y="63829"/>
            <a:ext cx="4695825" cy="3578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2491" y="609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1s</a:t>
            </a:r>
            <a:r>
              <a:rPr lang="en-US" sz="2400" baseline="-25000" dirty="0" smtClean="0">
                <a:latin typeface="+mj-lt"/>
              </a:rPr>
              <a:t>1/2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707" y="129539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DA32AA"/>
                </a:solidFill>
                <a:latin typeface="+mj-lt"/>
              </a:rPr>
              <a:t>G</a:t>
            </a:r>
            <a:endParaRPr lang="en-US" sz="2400" b="1" i="1" dirty="0" smtClean="0">
              <a:solidFill>
                <a:srgbClr val="DA32AA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84" y="269997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</a:rPr>
              <a:t>F</a:t>
            </a:r>
            <a:endParaRPr lang="en-US" sz="2400" b="1" i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5262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Au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514600"/>
            <a:ext cx="4681538" cy="3585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800" y="2814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6s</a:t>
            </a:r>
            <a:r>
              <a:rPr lang="en-US" sz="2400" baseline="-25000" dirty="0" smtClean="0">
                <a:latin typeface="+mj-lt"/>
              </a:rPr>
              <a:t>1/2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186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DA32AA"/>
                </a:solidFill>
                <a:latin typeface="+mj-lt"/>
              </a:rPr>
              <a:t>G</a:t>
            </a:r>
            <a:endParaRPr lang="en-US" sz="2400" b="1" i="1" dirty="0" smtClean="0">
              <a:solidFill>
                <a:srgbClr val="DA32AA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3352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</a:rPr>
              <a:t>F</a:t>
            </a:r>
            <a:endParaRPr lang="en-US" sz="2400" b="1" i="1" dirty="0" smtClean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7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6498703" cy="500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4751" y="152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Au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828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DA32AA"/>
                </a:solidFill>
                <a:latin typeface="+mj-lt"/>
              </a:rPr>
              <a:t>G</a:t>
            </a:r>
            <a:r>
              <a:rPr lang="en-US" sz="2400" b="1" i="1" baseline="-25000" dirty="0" smtClean="0">
                <a:solidFill>
                  <a:srgbClr val="DA32AA"/>
                </a:solidFill>
                <a:latin typeface="+mj-lt"/>
              </a:rPr>
              <a:t>4f5/2</a:t>
            </a:r>
            <a:endParaRPr lang="en-US" sz="2400" b="1" i="1" dirty="0" smtClean="0">
              <a:solidFill>
                <a:srgbClr val="DA32AA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205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</a:rPr>
              <a:t>G</a:t>
            </a:r>
            <a:r>
              <a:rPr lang="en-US" sz="2400" b="1" i="1" baseline="-25000" dirty="0" smtClean="0">
                <a:solidFill>
                  <a:srgbClr val="00B050"/>
                </a:solidFill>
                <a:latin typeface="+mj-lt"/>
              </a:rPr>
              <a:t>4f</a:t>
            </a:r>
            <a:r>
              <a:rPr lang="en-US" sz="2400" b="1" i="1" baseline="-25000" dirty="0" smtClean="0">
                <a:solidFill>
                  <a:srgbClr val="00B050"/>
                </a:solidFill>
                <a:latin typeface="+mj-lt"/>
              </a:rPr>
              <a:t>7</a:t>
            </a:r>
            <a:r>
              <a:rPr lang="en-US" sz="2400" b="1" i="1" baseline="-25000" dirty="0" smtClean="0">
                <a:solidFill>
                  <a:srgbClr val="00B050"/>
                </a:solidFill>
                <a:latin typeface="+mj-lt"/>
              </a:rPr>
              <a:t>/2</a:t>
            </a:r>
            <a:endParaRPr lang="en-US" sz="2400" b="1" i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881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  <a:latin typeface="+mj-lt"/>
              </a:rPr>
              <a:t>F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+mj-lt"/>
              </a:rPr>
              <a:t>4f5/2</a:t>
            </a:r>
            <a:endParaRPr lang="en-US" sz="2400" b="1" i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  <a:latin typeface="+mj-lt"/>
              </a:rPr>
              <a:t>F</a:t>
            </a:r>
            <a:r>
              <a:rPr lang="en-US" sz="2400" b="1" i="1" baseline="-25000" dirty="0" smtClean="0">
                <a:solidFill>
                  <a:srgbClr val="FFC000"/>
                </a:solidFill>
                <a:latin typeface="+mj-lt"/>
              </a:rPr>
              <a:t>4f7/2</a:t>
            </a:r>
            <a:endParaRPr lang="en-US" sz="2400" b="1" i="1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3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treatment of bound states of Fermi particle within spherical potential   </a:t>
            </a:r>
            <a:r>
              <a:rPr lang="en-US" sz="2400" i="1" dirty="0" smtClean="0">
                <a:latin typeface="+mj-lt"/>
              </a:rPr>
              <a:t>V(r) </a:t>
            </a:r>
            <a:r>
              <a:rPr lang="en-US" sz="2400" dirty="0" smtClean="0">
                <a:latin typeface="+mj-lt"/>
              </a:rPr>
              <a:t>– continued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Some sample results within density functional theory</a:t>
            </a:r>
          </a:p>
          <a:p>
            <a:r>
              <a:rPr lang="en-US" sz="2400" dirty="0">
                <a:latin typeface="+mj-lt"/>
              </a:rPr>
              <a:t>Ref. </a:t>
            </a:r>
            <a:r>
              <a:rPr lang="en-US" sz="2400" dirty="0">
                <a:latin typeface="+mj-lt"/>
                <a:hlinkClick r:id="rId2"/>
              </a:rPr>
              <a:t>https://www.nist.gov/pml/data/results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1" y="2270785"/>
            <a:ext cx="1933575" cy="113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886200"/>
            <a:ext cx="39624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72451"/>
              </p:ext>
            </p:extLst>
          </p:nvPr>
        </p:nvGraphicFramePr>
        <p:xfrm>
          <a:off x="0" y="3810000"/>
          <a:ext cx="8229600" cy="1371600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r>
                        <a:rPr lang="en-US" dirty="0"/>
                        <a:t>30.305855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-30.314393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-1.322809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-1.326075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-0.498034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-0.500040</a:t>
                      </a:r>
                      <a:br>
                        <a:rPr lang="en-US"/>
                      </a:br>
                      <a:r>
                        <a:rPr lang="en-US"/>
                        <a:t>-0.496232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68486" y="2304158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unit is “</a:t>
            </a:r>
            <a:r>
              <a:rPr lang="en-US" sz="2400" dirty="0" err="1" smtClean="0">
                <a:latin typeface="+mj-lt"/>
              </a:rPr>
              <a:t>Hartree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1H= 27.21138602 eV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340722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Non-relativistic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424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Relativistic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3741717"/>
            <a:ext cx="99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J=1/2</a:t>
            </a:r>
          </a:p>
          <a:p>
            <a:r>
              <a:rPr lang="en-US" dirty="0" smtClean="0">
                <a:latin typeface="+mj-lt"/>
              </a:rPr>
              <a:t>J=1/2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J=1/2</a:t>
            </a:r>
          </a:p>
          <a:p>
            <a:r>
              <a:rPr lang="en-US" dirty="0" smtClean="0">
                <a:latin typeface="+mj-lt"/>
              </a:rPr>
              <a:t>J=3/2</a:t>
            </a:r>
          </a:p>
        </p:txBody>
      </p:sp>
    </p:spTree>
    <p:extLst>
      <p:ext uri="{BB962C8B-B14F-4D97-AF65-F5344CB8AC3E}">
        <p14:creationId xmlns:p14="http://schemas.microsoft.com/office/powerpoint/2010/main" val="4486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719"/>
            <a:ext cx="2124075" cy="1295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8276"/>
              </p:ext>
            </p:extLst>
          </p:nvPr>
        </p:nvGraphicFramePr>
        <p:xfrm>
          <a:off x="488868" y="1810696"/>
          <a:ext cx="7273870" cy="4536980"/>
        </p:xfrm>
        <a:graphic>
          <a:graphicData uri="http://schemas.openxmlformats.org/drawingml/2006/table">
            <a:tbl>
              <a:tblPr/>
              <a:tblGrid>
                <a:gridCol w="1454774"/>
                <a:gridCol w="1454774"/>
                <a:gridCol w="1454774"/>
                <a:gridCol w="1454774"/>
                <a:gridCol w="1454774"/>
              </a:tblGrid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1s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-509.982989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-517.456410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2s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-66.285953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-68.209637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2p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-60.017328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-61.753188</a:t>
                      </a:r>
                      <a:br>
                        <a:rPr lang="en-US" sz="1600"/>
                      </a:br>
                      <a:r>
                        <a:rPr lang="en-US" sz="1600"/>
                        <a:t>-59.789712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3s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-9.315192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-9.639319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3p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-7.086634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-7.347319</a:t>
                      </a:r>
                      <a:br>
                        <a:rPr lang="en-US" sz="1600"/>
                      </a:br>
                      <a:r>
                        <a:rPr lang="en-US" sz="1600"/>
                        <a:t>-7.057577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3d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-3.074109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-3.032140</a:t>
                      </a:r>
                      <a:br>
                        <a:rPr lang="en-US" sz="1600"/>
                      </a:br>
                      <a:r>
                        <a:rPr lang="en-US" sz="1600"/>
                        <a:t>-2.984281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4s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-0.820574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-0.851373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4p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-0.346340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-0.361325</a:t>
                      </a:r>
                      <a:br>
                        <a:rPr lang="en-US" sz="1600"/>
                      </a:br>
                      <a:r>
                        <a:rPr lang="en-US" sz="1600"/>
                        <a:t>-0.33742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1295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Non-relativistic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Relativistic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905000"/>
            <a:ext cx="99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J=1/2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J=1/2</a:t>
            </a:r>
          </a:p>
          <a:p>
            <a:r>
              <a:rPr lang="en-US" dirty="0" smtClean="0">
                <a:latin typeface="+mj-lt"/>
              </a:rPr>
              <a:t>J=1/2</a:t>
            </a:r>
          </a:p>
          <a:p>
            <a:r>
              <a:rPr lang="en-US" dirty="0" smtClean="0">
                <a:latin typeface="+mj-lt"/>
              </a:rPr>
              <a:t>J=3/2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J=1/2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J=1/2</a:t>
            </a:r>
          </a:p>
          <a:p>
            <a:r>
              <a:rPr lang="en-US" dirty="0" smtClean="0">
                <a:latin typeface="+mj-lt"/>
              </a:rPr>
              <a:t>J=3/2</a:t>
            </a:r>
          </a:p>
          <a:p>
            <a:r>
              <a:rPr lang="en-US" dirty="0" smtClean="0">
                <a:latin typeface="+mj-lt"/>
              </a:rPr>
              <a:t>J=3/2</a:t>
            </a:r>
          </a:p>
          <a:p>
            <a:r>
              <a:rPr lang="en-US" dirty="0" smtClean="0">
                <a:latin typeface="+mj-lt"/>
              </a:rPr>
              <a:t>J=5/2</a:t>
            </a:r>
          </a:p>
          <a:p>
            <a:r>
              <a:rPr lang="en-US" dirty="0" smtClean="0">
                <a:latin typeface="+mj-lt"/>
              </a:rPr>
              <a:t>J=1/2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J=1/2</a:t>
            </a:r>
          </a:p>
          <a:p>
            <a:r>
              <a:rPr lang="en-US" dirty="0" smtClean="0">
                <a:latin typeface="+mj-lt"/>
              </a:rPr>
              <a:t>J=3/2</a:t>
            </a:r>
          </a:p>
        </p:txBody>
      </p:sp>
    </p:spTree>
    <p:extLst>
      <p:ext uri="{BB962C8B-B14F-4D97-AF65-F5344CB8AC3E}">
        <p14:creationId xmlns:p14="http://schemas.microsoft.com/office/powerpoint/2010/main" val="633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94"/>
          <a:stretch/>
        </p:blipFill>
        <p:spPr>
          <a:xfrm>
            <a:off x="491294" y="820037"/>
            <a:ext cx="8657654" cy="521792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8938" y="4724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" y="381000"/>
            <a:ext cx="7453993" cy="474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3"/>
              </a:rPr>
              <a:t>https://www.nist.gov/pml/atomic-reference-data-electronic-structure-calculations-trends-across-periodic-table</a:t>
            </a:r>
            <a:endParaRPr lang="en-US" sz="12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5220350"/>
            <a:ext cx="87725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685800"/>
            <a:ext cx="9144000" cy="48405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34100" y="2438400"/>
            <a:ext cx="2971800" cy="1981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67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Dirac equation for electron in the field of  a H-like 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11532"/>
              </p:ext>
            </p:extLst>
          </p:nvPr>
        </p:nvGraphicFramePr>
        <p:xfrm>
          <a:off x="685800" y="415576"/>
          <a:ext cx="5970588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92" name="Equation" r:id="rId3" imgW="3479760" imgH="1307880" progId="Equation.DSMT4">
                  <p:embed/>
                </p:oleObj>
              </mc:Choice>
              <mc:Fallback>
                <p:oleObj name="Equation" r:id="rId3" imgW="347976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15576"/>
                        <a:ext cx="5970588" cy="224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52965"/>
              </p:ext>
            </p:extLst>
          </p:nvPr>
        </p:nvGraphicFramePr>
        <p:xfrm>
          <a:off x="747156" y="2327270"/>
          <a:ext cx="2476500" cy="109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93" name="Equation" r:id="rId5" imgW="1295280" imgH="571320" progId="Equation.DSMT4">
                  <p:embed/>
                </p:oleObj>
              </mc:Choice>
              <mc:Fallback>
                <p:oleObj name="Equation" r:id="rId5" imgW="12952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156" y="2327270"/>
                        <a:ext cx="2476500" cy="109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59755"/>
              </p:ext>
            </p:extLst>
          </p:nvPr>
        </p:nvGraphicFramePr>
        <p:xfrm>
          <a:off x="747156" y="3618532"/>
          <a:ext cx="6724948" cy="262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94" name="Equation" r:id="rId7" imgW="4546440" imgH="1777680" progId="Equation.DSMT4">
                  <p:embed/>
                </p:oleObj>
              </mc:Choice>
              <mc:Fallback>
                <p:oleObj name="Equation" r:id="rId7" imgW="454644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7156" y="3618532"/>
                        <a:ext cx="6724948" cy="2629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8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82340"/>
              </p:ext>
            </p:extLst>
          </p:nvPr>
        </p:nvGraphicFramePr>
        <p:xfrm>
          <a:off x="228600" y="457200"/>
          <a:ext cx="8296275" cy="417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7" name="Equation" r:id="rId3" imgW="4762440" imgH="2400120" progId="Equation.DSMT4">
                  <p:embed/>
                </p:oleObj>
              </mc:Choice>
              <mc:Fallback>
                <p:oleObj name="Equation" r:id="rId3" imgW="4762440" imgH="240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296275" cy="4178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716955"/>
              </p:ext>
            </p:extLst>
          </p:nvPr>
        </p:nvGraphicFramePr>
        <p:xfrm>
          <a:off x="871537" y="4775556"/>
          <a:ext cx="3505200" cy="137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8" name="Equation" r:id="rId5" imgW="2361960" imgH="927000" progId="Equation.DSMT4">
                  <p:embed/>
                </p:oleObj>
              </mc:Choice>
              <mc:Fallback>
                <p:oleObj name="Equation" r:id="rId5" imgW="23619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1537" y="4775556"/>
                        <a:ext cx="3505200" cy="1375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9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429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with </a:t>
            </a:r>
            <a:r>
              <a:rPr lang="en-US" sz="2400" dirty="0" err="1" smtClean="0">
                <a:latin typeface="+mj-lt"/>
              </a:rPr>
              <a:t>Schroedinger</a:t>
            </a:r>
            <a:r>
              <a:rPr lang="en-US" sz="2400" dirty="0" smtClean="0">
                <a:latin typeface="+mj-lt"/>
              </a:rPr>
              <a:t> equation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84764"/>
              </p:ext>
            </p:extLst>
          </p:nvPr>
        </p:nvGraphicFramePr>
        <p:xfrm>
          <a:off x="263236" y="1217271"/>
          <a:ext cx="2942983" cy="130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5" name="Equation" r:id="rId3" imgW="2095200" imgH="927000" progId="Equation.DSMT4">
                  <p:embed/>
                </p:oleObj>
              </mc:Choice>
              <mc:Fallback>
                <p:oleObj name="Equation" r:id="rId3" imgW="20952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236" y="1217271"/>
                        <a:ext cx="2942983" cy="1302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84028"/>
              </p:ext>
            </p:extLst>
          </p:nvPr>
        </p:nvGraphicFramePr>
        <p:xfrm>
          <a:off x="3835771" y="1299410"/>
          <a:ext cx="486092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6" name="Equation" r:id="rId5" imgW="3695400" imgH="1434960" progId="Equation.DSMT4">
                  <p:embed/>
                </p:oleObj>
              </mc:Choice>
              <mc:Fallback>
                <p:oleObj name="Equation" r:id="rId5" imgW="369540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5771" y="1299410"/>
                        <a:ext cx="4860925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2167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Dirac equation for electron in the field of  a H-like 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36" y="3493272"/>
            <a:ext cx="545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Schematic diagram: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6096000"/>
            <a:ext cx="8382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5257800"/>
            <a:ext cx="8382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4572000"/>
            <a:ext cx="8382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571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1s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382" y="4834235"/>
            <a:ext cx="127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2s,2p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844" y="4149383"/>
            <a:ext cx="168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3s,3p,3d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495800" y="6248400"/>
            <a:ext cx="838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61212" y="5786735"/>
            <a:ext cx="249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1s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1/2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43400" y="4495800"/>
            <a:ext cx="838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4648200"/>
            <a:ext cx="838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3400" y="5257800"/>
            <a:ext cx="838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3400" y="5410200"/>
            <a:ext cx="838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75613" y="5181600"/>
            <a:ext cx="249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2s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1/2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,2p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1/2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4876800"/>
            <a:ext cx="249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2p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3/2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343400" y="4343400"/>
            <a:ext cx="838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00" y="4415135"/>
            <a:ext cx="249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3s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1/2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,3p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1/2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4114800"/>
            <a:ext cx="249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3p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3/2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,3d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3/2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3805535"/>
            <a:ext cx="249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3d</a:t>
            </a:r>
            <a:r>
              <a:rPr lang="en-US" sz="2400" b="1" i="1" baseline="-25000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/2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01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6769"/>
              </p:ext>
            </p:extLst>
          </p:nvPr>
        </p:nvGraphicFramePr>
        <p:xfrm>
          <a:off x="609600" y="914400"/>
          <a:ext cx="8296275" cy="48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0" name="Equation" r:id="rId3" imgW="4762440" imgH="2781000" progId="Equation.DSMT4">
                  <p:embed/>
                </p:oleObj>
              </mc:Choice>
              <mc:Fallback>
                <p:oleObj name="Equation" r:id="rId3" imgW="4762440" imgH="27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8296275" cy="484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4953" y="16394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</a:t>
            </a:r>
          </a:p>
        </p:txBody>
      </p:sp>
    </p:spTree>
    <p:extLst>
      <p:ext uri="{BB962C8B-B14F-4D97-AF65-F5344CB8AC3E}">
        <p14:creationId xmlns:p14="http://schemas.microsoft.com/office/powerpoint/2010/main" val="35836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details about ground state of H-like ion from Dirac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715771"/>
              </p:ext>
            </p:extLst>
          </p:nvPr>
        </p:nvGraphicFramePr>
        <p:xfrm>
          <a:off x="3943350" y="1903413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7" name="Equation" r:id="rId3" imgW="139680" imgH="228600" progId="Equation.DSMT4">
                  <p:embed/>
                </p:oleObj>
              </mc:Choice>
              <mc:Fallback>
                <p:oleObj name="Equation" r:id="rId3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3350" y="1903413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39630"/>
              </p:ext>
            </p:extLst>
          </p:nvPr>
        </p:nvGraphicFramePr>
        <p:xfrm>
          <a:off x="609600" y="1409700"/>
          <a:ext cx="8359775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8" name="Equation" r:id="rId5" imgW="5384520" imgH="3213000" progId="Equation.DSMT4">
                  <p:embed/>
                </p:oleObj>
              </mc:Choice>
              <mc:Fallback>
                <p:oleObj name="Equation" r:id="rId5" imgW="5384520" imgH="321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409700"/>
                        <a:ext cx="8359775" cy="498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3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39929"/>
              </p:ext>
            </p:extLst>
          </p:nvPr>
        </p:nvGraphicFramePr>
        <p:xfrm>
          <a:off x="497681" y="1447800"/>
          <a:ext cx="41862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78" name="Equation" r:id="rId3" imgW="3022560" imgH="698400" progId="Equation.DSMT4">
                  <p:embed/>
                </p:oleObj>
              </mc:Choice>
              <mc:Fallback>
                <p:oleObj name="Equation" r:id="rId3" imgW="30225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681" y="1447800"/>
                        <a:ext cx="4186237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treatment of bound states of Fermi particle within spherical potential   </a:t>
            </a:r>
            <a:r>
              <a:rPr lang="en-US" sz="2400" i="1" dirty="0" smtClean="0">
                <a:latin typeface="+mj-lt"/>
              </a:rPr>
              <a:t>V(r)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00260"/>
              </p:ext>
            </p:extLst>
          </p:nvPr>
        </p:nvGraphicFramePr>
        <p:xfrm>
          <a:off x="304800" y="2610851"/>
          <a:ext cx="55372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79" name="Equation" r:id="rId5" imgW="4076640" imgH="1002960" progId="Equation.DSMT4">
                  <p:embed/>
                </p:oleObj>
              </mc:Choice>
              <mc:Fallback>
                <p:oleObj name="Equation" r:id="rId5" imgW="40766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610851"/>
                        <a:ext cx="5537200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47789"/>
              </p:ext>
            </p:extLst>
          </p:nvPr>
        </p:nvGraphicFramePr>
        <p:xfrm>
          <a:off x="292925" y="4065001"/>
          <a:ext cx="7058025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80" name="Equation" r:id="rId7" imgW="4711680" imgH="1625400" progId="Equation.DSMT4">
                  <p:embed/>
                </p:oleObj>
              </mc:Choice>
              <mc:Fallback>
                <p:oleObj name="Equation" r:id="rId7" imgW="471168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925" y="4065001"/>
                        <a:ext cx="7058025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3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21896</TotalTime>
  <Words>502</Words>
  <Application>Microsoft Office PowerPoint</Application>
  <PresentationFormat>On-screen Show (4:3)</PresentationFormat>
  <Paragraphs>170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1113</cp:revision>
  <cp:lastPrinted>2017-11-29T17:52:40Z</cp:lastPrinted>
  <dcterms:created xsi:type="dcterms:W3CDTF">2012-01-10T18:32:24Z</dcterms:created>
  <dcterms:modified xsi:type="dcterms:W3CDTF">2017-11-29T17:52:58Z</dcterms:modified>
</cp:coreProperties>
</file>