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424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5" r:id="rId14"/>
    <p:sldId id="450" r:id="rId15"/>
    <p:sldId id="451" r:id="rId16"/>
    <p:sldId id="452" r:id="rId17"/>
    <p:sldId id="453" r:id="rId18"/>
    <p:sldId id="454" r:id="rId19"/>
    <p:sldId id="456" r:id="rId20"/>
    <p:sldId id="458" r:id="rId21"/>
    <p:sldId id="457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45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8708E-9639-461A-BECB-3CEBA9886472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0D9B-AB19-435B-8B07-F6AA06A84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2500" y="228600"/>
            <a:ext cx="75057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Quantum Mechanics </a:t>
            </a:r>
          </a:p>
          <a:p>
            <a:pPr algn="ctr"/>
            <a:r>
              <a:rPr lang="en-US" sz="3200" b="1" dirty="0" smtClean="0"/>
              <a:t>12-12:50 PM  MWF  Olin 103</a:t>
            </a:r>
          </a:p>
          <a:p>
            <a:pPr algn="ctr"/>
            <a:endParaRPr lang="en-US" sz="1000" b="1" dirty="0"/>
          </a:p>
          <a:p>
            <a:pPr algn="ctr"/>
            <a:r>
              <a:rPr lang="en-US" sz="3200" b="1" dirty="0" smtClean="0"/>
              <a:t>Plan for Lecture 4:</a:t>
            </a:r>
          </a:p>
          <a:p>
            <a:pPr algn="ctr"/>
            <a:r>
              <a:rPr lang="en-US" sz="3200" b="1" dirty="0" smtClean="0"/>
              <a:t>Reading:   Skim </a:t>
            </a:r>
            <a:r>
              <a:rPr lang="en-US" sz="3200" b="1" dirty="0"/>
              <a:t>c</a:t>
            </a:r>
            <a:r>
              <a:rPr lang="en-US" sz="3200" b="1" dirty="0" smtClean="0"/>
              <a:t>hapters #2 &amp; #3 and start reading #4 in Shankar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Mathematical formalisms that can represent quantum phenomena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State vector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Physical variables and their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828800"/>
            <a:ext cx="3990975" cy="3819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69820" b="10392"/>
          <a:stretch/>
        </p:blipFill>
        <p:spPr>
          <a:xfrm>
            <a:off x="56920" y="1295400"/>
            <a:ext cx="897255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86343"/>
          <a:stretch/>
        </p:blipFill>
        <p:spPr>
          <a:xfrm>
            <a:off x="171450" y="609600"/>
            <a:ext cx="8972550" cy="36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6343"/>
          <a:stretch/>
        </p:blipFill>
        <p:spPr>
          <a:xfrm>
            <a:off x="171450" y="609600"/>
            <a:ext cx="8972550" cy="3681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977722"/>
            <a:ext cx="88677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6343"/>
          <a:stretch/>
        </p:blipFill>
        <p:spPr>
          <a:xfrm>
            <a:off x="171450" y="609600"/>
            <a:ext cx="8972550" cy="3681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143000"/>
            <a:ext cx="8915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Expectation values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079216"/>
              </p:ext>
            </p:extLst>
          </p:nvPr>
        </p:nvGraphicFramePr>
        <p:xfrm>
          <a:off x="1828800" y="1066800"/>
          <a:ext cx="6241796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3" imgW="4254480" imgH="723600" progId="Equation.DSMT4">
                  <p:embed/>
                </p:oleObj>
              </mc:Choice>
              <mc:Fallback>
                <p:oleObj name="Equation" r:id="rId3" imgW="42544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066800"/>
                        <a:ext cx="6241796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58633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Uncertainty values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61643"/>
              </p:ext>
            </p:extLst>
          </p:nvPr>
        </p:nvGraphicFramePr>
        <p:xfrm>
          <a:off x="1752600" y="3279775"/>
          <a:ext cx="624205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5" imgW="4254480" imgH="927000" progId="Equation.DSMT4">
                  <p:embed/>
                </p:oleObj>
              </mc:Choice>
              <mc:Fallback>
                <p:oleObj name="Equation" r:id="rId5" imgW="425448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3279775"/>
                        <a:ext cx="6242050" cy="136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3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599354"/>
              </p:ext>
            </p:extLst>
          </p:nvPr>
        </p:nvGraphicFramePr>
        <p:xfrm>
          <a:off x="304800" y="609600"/>
          <a:ext cx="8382000" cy="131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7" name="Equation" r:id="rId3" imgW="6387840" imgH="1002960" progId="Equation.DSMT4">
                  <p:embed/>
                </p:oleObj>
              </mc:Choice>
              <mc:Fallback>
                <p:oleObj name="Equation" r:id="rId3" imgW="63878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609600"/>
                        <a:ext cx="8382000" cy="131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938033"/>
              </p:ext>
            </p:extLst>
          </p:nvPr>
        </p:nvGraphicFramePr>
        <p:xfrm>
          <a:off x="211968" y="1990609"/>
          <a:ext cx="4423292" cy="1335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8" name="Equation" r:id="rId5" imgW="3492360" imgH="1054080" progId="Equation.DSMT4">
                  <p:embed/>
                </p:oleObj>
              </mc:Choice>
              <mc:Fallback>
                <p:oleObj name="Equation" r:id="rId5" imgW="3492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68" y="1990609"/>
                        <a:ext cx="4423292" cy="1335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93671"/>
              </p:ext>
            </p:extLst>
          </p:nvPr>
        </p:nvGraphicFramePr>
        <p:xfrm>
          <a:off x="177081" y="3413393"/>
          <a:ext cx="8789838" cy="143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9" name="Equation" r:id="rId7" imgW="6858000" imgH="1117440" progId="Equation.DSMT4">
                  <p:embed/>
                </p:oleObj>
              </mc:Choice>
              <mc:Fallback>
                <p:oleObj name="Equation" r:id="rId7" imgW="68580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081" y="3413393"/>
                        <a:ext cx="8789838" cy="1432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963769"/>
              </p:ext>
            </p:extLst>
          </p:nvPr>
        </p:nvGraphicFramePr>
        <p:xfrm>
          <a:off x="158031" y="5068110"/>
          <a:ext cx="8985969" cy="140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0" name="Equation" r:id="rId9" imgW="7124400" imgH="1117440" progId="Equation.DSMT4">
                  <p:embed/>
                </p:oleObj>
              </mc:Choice>
              <mc:Fallback>
                <p:oleObj name="Equation" r:id="rId9" imgW="71244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031" y="5068110"/>
                        <a:ext cx="8985969" cy="1408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7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692725"/>
              </p:ext>
            </p:extLst>
          </p:nvPr>
        </p:nvGraphicFramePr>
        <p:xfrm>
          <a:off x="304800" y="609600"/>
          <a:ext cx="8382000" cy="131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7" name="Equation" r:id="rId3" imgW="6387840" imgH="1002960" progId="Equation.DSMT4">
                  <p:embed/>
                </p:oleObj>
              </mc:Choice>
              <mc:Fallback>
                <p:oleObj name="Equation" r:id="rId3" imgW="63878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609600"/>
                        <a:ext cx="8382000" cy="131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132563"/>
              </p:ext>
            </p:extLst>
          </p:nvPr>
        </p:nvGraphicFramePr>
        <p:xfrm>
          <a:off x="365918" y="2196799"/>
          <a:ext cx="551656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8" name="Equation" r:id="rId5" imgW="4356000" imgH="1028520" progId="Equation.DSMT4">
                  <p:embed/>
                </p:oleObj>
              </mc:Choice>
              <mc:Fallback>
                <p:oleObj name="Equation" r:id="rId5" imgW="43560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918" y="2196799"/>
                        <a:ext cx="5516563" cy="130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980250"/>
              </p:ext>
            </p:extLst>
          </p:nvPr>
        </p:nvGraphicFramePr>
        <p:xfrm>
          <a:off x="333785" y="3465813"/>
          <a:ext cx="8682038" cy="12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9" name="Equation" r:id="rId7" imgW="7365960" imgH="1079280" progId="Equation.DSMT4">
                  <p:embed/>
                </p:oleObj>
              </mc:Choice>
              <mc:Fallback>
                <p:oleObj name="Equation" r:id="rId7" imgW="736596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785" y="3465813"/>
                        <a:ext cx="8682038" cy="127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52400"/>
            <a:ext cx="571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considerations --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644367"/>
              </p:ext>
            </p:extLst>
          </p:nvPr>
        </p:nvGraphicFramePr>
        <p:xfrm>
          <a:off x="131763" y="4900613"/>
          <a:ext cx="887571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0" name="Equation" r:id="rId9" imgW="7530840" imgH="1079280" progId="Equation.DSMT4">
                  <p:embed/>
                </p:oleObj>
              </mc:Choice>
              <mc:Fallback>
                <p:oleObj name="Equation" r:id="rId9" imgW="753084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763" y="4900613"/>
                        <a:ext cx="8875712" cy="127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4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Time evolution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200248"/>
              </p:ext>
            </p:extLst>
          </p:nvPr>
        </p:nvGraphicFramePr>
        <p:xfrm>
          <a:off x="914400" y="378941"/>
          <a:ext cx="7520934" cy="275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1" name="Equation" r:id="rId3" imgW="5371920" imgH="1968480" progId="Equation.DSMT4">
                  <p:embed/>
                </p:oleObj>
              </mc:Choice>
              <mc:Fallback>
                <p:oleObj name="Equation" r:id="rId3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78941"/>
                        <a:ext cx="7520934" cy="2753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156111"/>
              </p:ext>
            </p:extLst>
          </p:nvPr>
        </p:nvGraphicFramePr>
        <p:xfrm>
          <a:off x="953293" y="3528075"/>
          <a:ext cx="7237413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2" name="Equation" r:id="rId5" imgW="5715000" imgH="2425680" progId="Equation.DSMT4">
                  <p:embed/>
                </p:oleObj>
              </mc:Choice>
              <mc:Fallback>
                <p:oleObj name="Equation" r:id="rId5" imgW="5715000" imgH="242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3293" y="3528075"/>
                        <a:ext cx="7237413" cy="307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51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Time evolution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609042"/>
              </p:ext>
            </p:extLst>
          </p:nvPr>
        </p:nvGraphicFramePr>
        <p:xfrm>
          <a:off x="1295400" y="914400"/>
          <a:ext cx="7237413" cy="419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3" imgW="5715000" imgH="3314520" progId="Equation.DSMT4">
                  <p:embed/>
                </p:oleObj>
              </mc:Choice>
              <mc:Fallback>
                <p:oleObj name="Equation" r:id="rId3" imgW="5715000" imgH="331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914400"/>
                        <a:ext cx="7237413" cy="419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4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Time evolution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135965"/>
              </p:ext>
            </p:extLst>
          </p:nvPr>
        </p:nvGraphicFramePr>
        <p:xfrm>
          <a:off x="1295400" y="914400"/>
          <a:ext cx="7237413" cy="419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Equation" r:id="rId3" imgW="5715000" imgH="3314520" progId="Equation.DSMT4">
                  <p:embed/>
                </p:oleObj>
              </mc:Choice>
              <mc:Fallback>
                <p:oleObj name="Equation" r:id="rId3" imgW="5715000" imgH="331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914400"/>
                        <a:ext cx="7237413" cy="419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1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54712"/>
              </p:ext>
            </p:extLst>
          </p:nvPr>
        </p:nvGraphicFramePr>
        <p:xfrm>
          <a:off x="914400" y="1143000"/>
          <a:ext cx="7451725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Equation" r:id="rId3" imgW="6324480" imgH="3720960" progId="Equation.DSMT4">
                  <p:embed/>
                </p:oleObj>
              </mc:Choice>
              <mc:Fallback>
                <p:oleObj name="Equation" r:id="rId3" imgW="6324480" imgH="372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451725" cy="438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9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86550"/>
            <a:ext cx="8276422" cy="52094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5578" y="4570164"/>
            <a:ext cx="304800" cy="488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28823"/>
              </p:ext>
            </p:extLst>
          </p:nvPr>
        </p:nvGraphicFramePr>
        <p:xfrm>
          <a:off x="1143000" y="191219"/>
          <a:ext cx="4464573" cy="133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3" name="Equation" r:id="rId3" imgW="2463480" imgH="736560" progId="Equation.DSMT4">
                  <p:embed/>
                </p:oleObj>
              </mc:Choice>
              <mc:Fallback>
                <p:oleObj name="Equation" r:id="rId3" imgW="2463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1219"/>
                        <a:ext cx="4464573" cy="1332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676400"/>
            <a:ext cx="8210550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58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7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525760"/>
              </p:ext>
            </p:extLst>
          </p:nvPr>
        </p:nvGraphicFramePr>
        <p:xfrm>
          <a:off x="838200" y="762000"/>
          <a:ext cx="8012786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5" name="Equation" r:id="rId3" imgW="5689440" imgH="2997000" progId="Equation.DSMT4">
                  <p:embed/>
                </p:oleObj>
              </mc:Choice>
              <mc:Fallback>
                <p:oleObj name="Equation" r:id="rId3" imgW="568944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62000"/>
                        <a:ext cx="8012786" cy="422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831134"/>
              </p:ext>
            </p:extLst>
          </p:nvPr>
        </p:nvGraphicFramePr>
        <p:xfrm>
          <a:off x="1076325" y="5092816"/>
          <a:ext cx="409575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Equation" r:id="rId5" imgW="2908080" imgH="927000" progId="Equation.DSMT4">
                  <p:embed/>
                </p:oleObj>
              </mc:Choice>
              <mc:Fallback>
                <p:oleObj name="Equation" r:id="rId5" imgW="290808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6325" y="5092816"/>
                        <a:ext cx="4095750" cy="1306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42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32133" y="2128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Dirac delta functions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069779"/>
              </p:ext>
            </p:extLst>
          </p:nvPr>
        </p:nvGraphicFramePr>
        <p:xfrm>
          <a:off x="2819400" y="134937"/>
          <a:ext cx="5986463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9" name="Equation" r:id="rId3" imgW="3111480" imgH="1434960" progId="Equation.DSMT4">
                  <p:embed/>
                </p:oleObj>
              </mc:Choice>
              <mc:Fallback>
                <p:oleObj name="Equation" r:id="rId3" imgW="311148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134937"/>
                        <a:ext cx="5986463" cy="276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950" y="2743200"/>
            <a:ext cx="8324850" cy="3562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88763" y="3962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L=2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3048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  <a:latin typeface="+mj-lt"/>
              </a:rPr>
              <a:t>L=50</a:t>
            </a:r>
          </a:p>
        </p:txBody>
      </p:sp>
    </p:spTree>
    <p:extLst>
      <p:ext uri="{BB962C8B-B14F-4D97-AF65-F5344CB8AC3E}">
        <p14:creationId xmlns:p14="http://schemas.microsoft.com/office/powerpoint/2010/main" val="36490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Dirac delta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55067"/>
              </p:ext>
            </p:extLst>
          </p:nvPr>
        </p:nvGraphicFramePr>
        <p:xfrm>
          <a:off x="457200" y="1295400"/>
          <a:ext cx="3771900" cy="398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3" name="Equation" r:id="rId3" imgW="2006280" imgH="2120760" progId="Equation.DSMT4">
                  <p:embed/>
                </p:oleObj>
              </mc:Choice>
              <mc:Fallback>
                <p:oleObj name="Equation" r:id="rId3" imgW="200628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3771900" cy="3986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7190" y="2456507"/>
            <a:ext cx="473202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Dirac delta function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117541"/>
              </p:ext>
            </p:extLst>
          </p:nvPr>
        </p:nvGraphicFramePr>
        <p:xfrm>
          <a:off x="517525" y="1201737"/>
          <a:ext cx="8169275" cy="367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5" name="Equation" r:id="rId3" imgW="3809880" imgH="1714320" progId="Equation.DSMT4">
                  <p:embed/>
                </p:oleObj>
              </mc:Choice>
              <mc:Fallback>
                <p:oleObj name="Equation" r:id="rId3" imgW="380988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525" y="1201737"/>
                        <a:ext cx="8169275" cy="367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5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603925"/>
              </p:ext>
            </p:extLst>
          </p:nvPr>
        </p:nvGraphicFramePr>
        <p:xfrm>
          <a:off x="914400" y="1066800"/>
          <a:ext cx="5691187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Equation" r:id="rId3" imgW="2654280" imgH="685800" progId="Equation.DSMT4">
                  <p:embed/>
                </p:oleObj>
              </mc:Choice>
              <mc:Fallback>
                <p:oleObj name="Equation" r:id="rId3" imgW="26542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5691187" cy="147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Dirac delta function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43879"/>
              </p:ext>
            </p:extLst>
          </p:nvPr>
        </p:nvGraphicFramePr>
        <p:xfrm>
          <a:off x="622300" y="2636700"/>
          <a:ext cx="8064500" cy="15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5" name="Equation" r:id="rId5" imgW="5105160" imgH="1002960" progId="Equation.DSMT4">
                  <p:embed/>
                </p:oleObj>
              </mc:Choice>
              <mc:Fallback>
                <p:oleObj name="Equation" r:id="rId5" imgW="5105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300" y="2636700"/>
                        <a:ext cx="8064500" cy="158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>
            <a:off x="4495800" y="43434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4873326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=0 provided that </a:t>
            </a:r>
            <a:r>
              <a:rPr lang="en-US" sz="2400" i="1" dirty="0" smtClean="0">
                <a:latin typeface="+mj-lt"/>
              </a:rPr>
              <a:t>G(</a:t>
            </a:r>
            <a:r>
              <a:rPr lang="en-US" sz="2400" dirty="0" smtClean="0">
                <a:latin typeface="Symbol" panose="05050102010706020507" pitchFamily="18" charset="2"/>
              </a:rPr>
              <a:t>¥</a:t>
            </a:r>
            <a:r>
              <a:rPr lang="en-US" sz="2400" dirty="0" smtClean="0"/>
              <a:t>) is well-behaved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sp>
        <p:nvSpPr>
          <p:cNvPr id="10" name="Left-Right Arrow 9"/>
          <p:cNvSpPr/>
          <p:nvPr/>
        </p:nvSpPr>
        <p:spPr>
          <a:xfrm rot="2735941">
            <a:off x="6566496" y="2146696"/>
            <a:ext cx="1219200" cy="6036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791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Shankar has minus sign issue….</a:t>
            </a:r>
          </a:p>
        </p:txBody>
      </p:sp>
    </p:spTree>
    <p:extLst>
      <p:ext uri="{BB962C8B-B14F-4D97-AF65-F5344CB8AC3E}">
        <p14:creationId xmlns:p14="http://schemas.microsoft.com/office/powerpoint/2010/main" val="24074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471487"/>
            <a:ext cx="6819900" cy="5915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04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Material to skim:</a:t>
            </a:r>
          </a:p>
        </p:txBody>
      </p:sp>
    </p:spTree>
    <p:extLst>
      <p:ext uri="{BB962C8B-B14F-4D97-AF65-F5344CB8AC3E}">
        <p14:creationId xmlns:p14="http://schemas.microsoft.com/office/powerpoint/2010/main" val="33345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Material to skim: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785812"/>
            <a:ext cx="59626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Start reading Chapter 4 in Shankar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Mathematical formalisms that can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describe quantum phenomena --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7809"/>
          <a:stretch/>
        </p:blipFill>
        <p:spPr>
          <a:xfrm>
            <a:off x="171450" y="1524001"/>
            <a:ext cx="89725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6858</TotalTime>
  <Words>324</Words>
  <Application>Microsoft Office PowerPoint</Application>
  <PresentationFormat>On-screen Show (4:3)</PresentationFormat>
  <Paragraphs>95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367</cp:revision>
  <cp:lastPrinted>2017-09-04T15:37:21Z</cp:lastPrinted>
  <dcterms:created xsi:type="dcterms:W3CDTF">2012-01-10T18:32:24Z</dcterms:created>
  <dcterms:modified xsi:type="dcterms:W3CDTF">2017-09-04T21:26:58Z</dcterms:modified>
</cp:coreProperties>
</file>