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459" r:id="rId3"/>
    <p:sldId id="460" r:id="rId4"/>
    <p:sldId id="424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4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7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401" y="1295400"/>
            <a:ext cx="79629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Quantum Mechanics </a:t>
            </a:r>
          </a:p>
          <a:p>
            <a:pPr algn="ctr"/>
            <a:r>
              <a:rPr lang="en-US" sz="3200" b="1" dirty="0" smtClean="0"/>
              <a:t>12-12:50 PM  MWF  Olin 103</a:t>
            </a:r>
          </a:p>
          <a:p>
            <a:pPr algn="ctr"/>
            <a:endParaRPr lang="en-US" sz="1000" b="1" dirty="0"/>
          </a:p>
          <a:p>
            <a:pPr algn="ctr"/>
            <a:r>
              <a:rPr lang="en-US" sz="3200" b="1" dirty="0" smtClean="0"/>
              <a:t>Plan for Lecture 5:</a:t>
            </a:r>
          </a:p>
          <a:p>
            <a:pPr algn="ctr"/>
            <a:r>
              <a:rPr lang="en-US" sz="3200" b="1" dirty="0" smtClean="0"/>
              <a:t>Reading:   Chapters #5 in Shankar; quantum mechanical systems in 1-dim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Free particle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Particle bound in a box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914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Determination of the propagator for this case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95036"/>
              </p:ext>
            </p:extLst>
          </p:nvPr>
        </p:nvGraphicFramePr>
        <p:xfrm>
          <a:off x="1099502" y="1992164"/>
          <a:ext cx="6535738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Equation" r:id="rId3" imgW="3708360" imgH="1434960" progId="Equation.DSMT4">
                  <p:embed/>
                </p:oleObj>
              </mc:Choice>
              <mc:Fallback>
                <p:oleObj name="Equation" r:id="rId3" imgW="37083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502" y="1992164"/>
                        <a:ext cx="6535738" cy="252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4953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order to evaluate this expression, we need to have a functional form for the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 |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20618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43831"/>
              </p:ext>
            </p:extLst>
          </p:nvPr>
        </p:nvGraphicFramePr>
        <p:xfrm>
          <a:off x="758824" y="1009650"/>
          <a:ext cx="7626351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Equation" r:id="rId3" imgW="5346360" imgH="3390840" progId="Equation.DSMT4">
                  <p:embed/>
                </p:oleObj>
              </mc:Choice>
              <mc:Fallback>
                <p:oleObj name="Equation" r:id="rId3" imgW="5346360" imgH="3390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824" y="1009650"/>
                        <a:ext cx="7626351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430028"/>
              </p:ext>
            </p:extLst>
          </p:nvPr>
        </p:nvGraphicFramePr>
        <p:xfrm>
          <a:off x="419501" y="1295400"/>
          <a:ext cx="86391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Equation" r:id="rId3" imgW="4902120" imgH="2692080" progId="Equation.DSMT4">
                  <p:embed/>
                </p:oleObj>
              </mc:Choice>
              <mc:Fallback>
                <p:oleObj name="Equation" r:id="rId3" imgW="4902120" imgH="269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501" y="1295400"/>
                        <a:ext cx="8639175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6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69101"/>
              </p:ext>
            </p:extLst>
          </p:nvPr>
        </p:nvGraphicFramePr>
        <p:xfrm>
          <a:off x="490086" y="1143000"/>
          <a:ext cx="6735762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Equation" r:id="rId3" imgW="3822480" imgH="2006280" progId="Equation.DSMT4">
                  <p:embed/>
                </p:oleObj>
              </mc:Choice>
              <mc:Fallback>
                <p:oleObj name="Equation" r:id="rId3" imgW="382248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086" y="1143000"/>
                        <a:ext cx="6735762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8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justification for integration result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(see appendix A of your text)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35797"/>
            <a:ext cx="5341989" cy="1778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7" y="2558298"/>
            <a:ext cx="8995473" cy="17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14073"/>
              </p:ext>
            </p:extLst>
          </p:nvPr>
        </p:nvGraphicFramePr>
        <p:xfrm>
          <a:off x="1143000" y="914400"/>
          <a:ext cx="59070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Equation" r:id="rId3" imgW="3352680" imgH="672840" progId="Equation.DSMT4">
                  <p:embed/>
                </p:oleObj>
              </mc:Choice>
              <mc:Fallback>
                <p:oleObj name="Equation" r:id="rId3" imgW="33526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14400"/>
                        <a:ext cx="5907088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15026"/>
              </p:ext>
            </p:extLst>
          </p:nvPr>
        </p:nvGraphicFramePr>
        <p:xfrm>
          <a:off x="1143000" y="2514600"/>
          <a:ext cx="728300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Equation" r:id="rId5" imgW="4419360" imgH="1803240" progId="Equation.DSMT4">
                  <p:embed/>
                </p:oleObj>
              </mc:Choice>
              <mc:Fallback>
                <p:oleObj name="Equation" r:id="rId5" imgW="44193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514600"/>
                        <a:ext cx="7283003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6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evolution of a Gaussian wave packet: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06" y="1604665"/>
            <a:ext cx="4447187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24187"/>
            <a:ext cx="5762625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3100387"/>
            <a:ext cx="2009775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708228"/>
            <a:ext cx="7440706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35327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density:</a:t>
            </a:r>
          </a:p>
        </p:txBody>
      </p:sp>
    </p:spTree>
    <p:extLst>
      <p:ext uri="{BB962C8B-B14F-4D97-AF65-F5344CB8AC3E}">
        <p14:creationId xmlns:p14="http://schemas.microsoft.com/office/powerpoint/2010/main" val="33974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30"/>
            <a:ext cx="9144000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 for free particle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48822"/>
              </p:ext>
            </p:extLst>
          </p:nvPr>
        </p:nvGraphicFramePr>
        <p:xfrm>
          <a:off x="1371600" y="1066800"/>
          <a:ext cx="4503945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Equation" r:id="rId3" imgW="3606480" imgH="1257120" progId="Equation.DSMT4">
                  <p:embed/>
                </p:oleObj>
              </mc:Choice>
              <mc:Fallback>
                <p:oleObj name="Equation" r:id="rId3" imgW="36064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066800"/>
                        <a:ext cx="4503945" cy="157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200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this case, the energy spectrum is continuous</a:t>
            </a:r>
          </a:p>
          <a:p>
            <a:r>
              <a:rPr lang="en-US" sz="2400" dirty="0" smtClean="0">
                <a:latin typeface="+mj-lt"/>
              </a:rPr>
              <a:t>Notion of “density of states”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73289"/>
              </p:ext>
            </p:extLst>
          </p:nvPr>
        </p:nvGraphicFramePr>
        <p:xfrm>
          <a:off x="1086885" y="4191000"/>
          <a:ext cx="6970229" cy="210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5" imgW="5422680" imgH="1638000" progId="Equation.DSMT4">
                  <p:embed/>
                </p:oleObj>
              </mc:Choice>
              <mc:Fallback>
                <p:oleObj name="Equation" r:id="rId5" imgW="54226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885" y="4191000"/>
                        <a:ext cx="6970229" cy="210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0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7" y="2033386"/>
            <a:ext cx="7829550" cy="4486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235630"/>
              </p:ext>
            </p:extLst>
          </p:nvPr>
        </p:nvGraphicFramePr>
        <p:xfrm>
          <a:off x="2866231" y="1046163"/>
          <a:ext cx="3411538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4" imgW="2654280" imgH="1384200" progId="Equation.DSMT4">
                  <p:embed/>
                </p:oleObj>
              </mc:Choice>
              <mc:Fallback>
                <p:oleObj name="Equation" r:id="rId4" imgW="265428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6231" y="1046163"/>
                        <a:ext cx="3411538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5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Notion of density of states for continuum spectrum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Example:   one-dimensional free particle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93222"/>
              </p:ext>
            </p:extLst>
          </p:nvPr>
        </p:nvGraphicFramePr>
        <p:xfrm>
          <a:off x="4724400" y="6108213"/>
          <a:ext cx="413202" cy="4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6108213"/>
                        <a:ext cx="413202" cy="44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1367"/>
              </p:ext>
            </p:extLst>
          </p:nvPr>
        </p:nvGraphicFramePr>
        <p:xfrm>
          <a:off x="381000" y="3352800"/>
          <a:ext cx="976709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8" imgW="583920" imgH="609480" progId="Equation.DSMT4">
                  <p:embed/>
                </p:oleObj>
              </mc:Choice>
              <mc:Fallback>
                <p:oleObj name="Equation" r:id="rId8" imgW="583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3352800"/>
                        <a:ext cx="976709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5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8" y="1138428"/>
            <a:ext cx="8262238" cy="44424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32654" y="1988820"/>
            <a:ext cx="3511296" cy="22425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5" y="1046437"/>
            <a:ext cx="3923615" cy="2833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46" y="3335716"/>
            <a:ext cx="6488127" cy="20777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5578" y="4845050"/>
            <a:ext cx="304800" cy="488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21" y="1066800"/>
            <a:ext cx="8211079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Formal solution of the </a:t>
            </a:r>
            <a:r>
              <a:rPr lang="en-US" sz="2400" dirty="0" err="1" smtClean="0">
                <a:latin typeface="+mj-lt"/>
              </a:rPr>
              <a:t>Schr</a:t>
            </a:r>
            <a:r>
              <a:rPr lang="en-US" sz="2400" dirty="0" err="1"/>
              <a:t>ö</a:t>
            </a:r>
            <a:r>
              <a:rPr lang="en-US" sz="2400" dirty="0" err="1" smtClean="0">
                <a:latin typeface="+mj-lt"/>
              </a:rPr>
              <a:t>dingder</a:t>
            </a:r>
            <a:r>
              <a:rPr lang="en-US" sz="2400" dirty="0" smtClean="0">
                <a:latin typeface="+mj-lt"/>
              </a:rPr>
              <a:t>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01" y="718339"/>
            <a:ext cx="4848225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213" y="260007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in terms of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 |</a:t>
            </a:r>
            <a:r>
              <a:rPr lang="en-US" sz="2400" i="1" dirty="0" smtClean="0">
                <a:latin typeface="+mj-lt"/>
              </a:rPr>
              <a:t>E&gt; </a:t>
            </a:r>
            <a:r>
              <a:rPr lang="en-US" sz="2400" dirty="0" smtClean="0">
                <a:latin typeface="+mj-lt"/>
              </a:rPr>
              <a:t> of </a:t>
            </a:r>
            <a:r>
              <a:rPr lang="en-US" sz="2400" i="1" dirty="0" smtClean="0">
                <a:latin typeface="+mj-lt"/>
              </a:rPr>
              <a:t>H: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73" y="3232671"/>
            <a:ext cx="3352800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4423868"/>
            <a:ext cx="7981950" cy="1095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918" y="54102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54102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sp>
        <p:nvSpPr>
          <p:cNvPr id="12" name="Up Arrow 11"/>
          <p:cNvSpPr/>
          <p:nvPr/>
        </p:nvSpPr>
        <p:spPr>
          <a:xfrm rot="20361889">
            <a:off x="6930717" y="5410199"/>
            <a:ext cx="4572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19900" y="5751784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coefficients to be determined</a:t>
            </a:r>
          </a:p>
        </p:txBody>
      </p:sp>
    </p:spTree>
    <p:extLst>
      <p:ext uri="{BB962C8B-B14F-4D97-AF65-F5344CB8AC3E}">
        <p14:creationId xmlns:p14="http://schemas.microsoft.com/office/powerpoint/2010/main" val="37063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480553"/>
            <a:ext cx="8562975" cy="123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Formal solution of the </a:t>
            </a:r>
            <a:r>
              <a:rPr lang="en-US" sz="2400" dirty="0" err="1" smtClean="0">
                <a:latin typeface="+mj-lt"/>
              </a:rPr>
              <a:t>Schr</a:t>
            </a:r>
            <a:r>
              <a:rPr lang="en-US" sz="2400" dirty="0" err="1"/>
              <a:t>ö</a:t>
            </a:r>
            <a:r>
              <a:rPr lang="en-US" sz="2400" dirty="0" err="1" smtClean="0">
                <a:latin typeface="+mj-lt"/>
              </a:rPr>
              <a:t>dingder</a:t>
            </a:r>
            <a:r>
              <a:rPr lang="en-US" sz="2400" dirty="0" smtClean="0">
                <a:latin typeface="+mj-lt"/>
              </a:rPr>
              <a:t> equation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32093"/>
              </p:ext>
            </p:extLst>
          </p:nvPr>
        </p:nvGraphicFramePr>
        <p:xfrm>
          <a:off x="1371600" y="914400"/>
          <a:ext cx="3291641" cy="8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5" name="Equation" r:id="rId4" imgW="1866600" imgH="482400" progId="Equation.DSMT4">
                  <p:embed/>
                </p:oleObj>
              </mc:Choice>
              <mc:Fallback>
                <p:oleObj name="Equation" r:id="rId4" imgW="1866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914400"/>
                        <a:ext cx="3291641" cy="85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4400" y="22860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15135"/>
              </p:ext>
            </p:extLst>
          </p:nvPr>
        </p:nvGraphicFramePr>
        <p:xfrm>
          <a:off x="7848600" y="2521017"/>
          <a:ext cx="946718" cy="65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6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8600" y="2521017"/>
                        <a:ext cx="946718" cy="65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50814"/>
              </p:ext>
            </p:extLst>
          </p:nvPr>
        </p:nvGraphicFramePr>
        <p:xfrm>
          <a:off x="1066800" y="3106948"/>
          <a:ext cx="5603986" cy="152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7" name="Equation" r:id="rId8" imgW="3403440" imgH="927000" progId="Equation.DSMT4">
                  <p:embed/>
                </p:oleObj>
              </mc:Choice>
              <mc:Fallback>
                <p:oleObj name="Equation" r:id="rId8" imgW="34034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6800" y="3106948"/>
                        <a:ext cx="5603986" cy="152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4804316"/>
            <a:ext cx="4191000" cy="1381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52768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27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Formal solution of the </a:t>
            </a:r>
            <a:r>
              <a:rPr lang="en-US" sz="2400" dirty="0" err="1" smtClean="0">
                <a:latin typeface="+mj-lt"/>
              </a:rPr>
              <a:t>Schr</a:t>
            </a:r>
            <a:r>
              <a:rPr lang="en-US" sz="2400" dirty="0" err="1"/>
              <a:t>ö</a:t>
            </a:r>
            <a:r>
              <a:rPr lang="en-US" sz="2400" dirty="0" err="1" smtClean="0">
                <a:latin typeface="+mj-lt"/>
              </a:rPr>
              <a:t>dingder</a:t>
            </a:r>
            <a:r>
              <a:rPr lang="en-US" sz="2400" dirty="0" smtClean="0">
                <a:latin typeface="+mj-lt"/>
              </a:rPr>
              <a:t>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86538"/>
              </p:ext>
            </p:extLst>
          </p:nvPr>
        </p:nvGraphicFramePr>
        <p:xfrm>
          <a:off x="532130" y="1413668"/>
          <a:ext cx="7118350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3" imgW="4038480" imgH="2286000" progId="Equation.DSMT4">
                  <p:embed/>
                </p:oleObj>
              </mc:Choice>
              <mc:Fallback>
                <p:oleObj name="Equation" r:id="rId3" imgW="403848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130" y="1413668"/>
                        <a:ext cx="7118350" cy="403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46444"/>
              </p:ext>
            </p:extLst>
          </p:nvPr>
        </p:nvGraphicFramePr>
        <p:xfrm>
          <a:off x="902633" y="804164"/>
          <a:ext cx="706467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7" name="Equation" r:id="rId3" imgW="5371920" imgH="927000" progId="Equation.DSMT4">
                  <p:embed/>
                </p:oleObj>
              </mc:Choice>
              <mc:Fallback>
                <p:oleObj name="Equation" r:id="rId3" imgW="53719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633" y="804164"/>
                        <a:ext cx="7064679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61995"/>
              </p:ext>
            </p:extLst>
          </p:nvPr>
        </p:nvGraphicFramePr>
        <p:xfrm>
          <a:off x="838200" y="2362200"/>
          <a:ext cx="7790855" cy="331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8" name="Equation" r:id="rId5" imgW="5460840" imgH="2323800" progId="Equation.DSMT4">
                  <p:embed/>
                </p:oleObj>
              </mc:Choice>
              <mc:Fallback>
                <p:oleObj name="Equation" r:id="rId5" imgW="546084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362200"/>
                        <a:ext cx="7790855" cy="3315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70" y="2709399"/>
            <a:ext cx="3324225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450032"/>
            <a:ext cx="3124200" cy="173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particle free to move in one dimension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19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the eigenvalues 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3808841"/>
            <a:ext cx="8934450" cy="135255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rot="17876505">
            <a:off x="1969569" y="4768632"/>
            <a:ext cx="533400" cy="976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964207">
            <a:off x="4748715" y="4755250"/>
            <a:ext cx="533400" cy="976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92487" y="549030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coefficients</a:t>
            </a:r>
          </a:p>
        </p:txBody>
      </p:sp>
    </p:spTree>
    <p:extLst>
      <p:ext uri="{BB962C8B-B14F-4D97-AF65-F5344CB8AC3E}">
        <p14:creationId xmlns:p14="http://schemas.microsoft.com/office/powerpoint/2010/main" val="29453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7207</TotalTime>
  <Words>418</Words>
  <Application>Microsoft Office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394</cp:revision>
  <cp:lastPrinted>2017-09-06T17:18:52Z</cp:lastPrinted>
  <dcterms:created xsi:type="dcterms:W3CDTF">2012-01-10T18:32:24Z</dcterms:created>
  <dcterms:modified xsi:type="dcterms:W3CDTF">2017-09-06T17:19:28Z</dcterms:modified>
</cp:coreProperties>
</file>