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96" r:id="rId2"/>
    <p:sldId id="354" r:id="rId3"/>
    <p:sldId id="424" r:id="rId4"/>
    <p:sldId id="423" r:id="rId5"/>
    <p:sldId id="400" r:id="rId6"/>
    <p:sldId id="425" r:id="rId7"/>
    <p:sldId id="426" r:id="rId8"/>
    <p:sldId id="427" r:id="rId9"/>
    <p:sldId id="428" r:id="rId10"/>
    <p:sldId id="401" r:id="rId11"/>
    <p:sldId id="402" r:id="rId12"/>
    <p:sldId id="404" r:id="rId13"/>
    <p:sldId id="405" r:id="rId14"/>
    <p:sldId id="406" r:id="rId15"/>
    <p:sldId id="408" r:id="rId16"/>
    <p:sldId id="420" r:id="rId17"/>
    <p:sldId id="409" r:id="rId18"/>
    <p:sldId id="412" r:id="rId19"/>
    <p:sldId id="421" r:id="rId20"/>
    <p:sldId id="422" r:id="rId21"/>
    <p:sldId id="413" r:id="rId22"/>
    <p:sldId id="414" r:id="rId23"/>
    <p:sldId id="415" r:id="rId24"/>
    <p:sldId id="416" r:id="rId25"/>
    <p:sldId id="417" r:id="rId2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60"/>
  </p:normalViewPr>
  <p:slideViewPr>
    <p:cSldViewPr>
      <p:cViewPr varScale="1">
        <p:scale>
          <a:sx n="69" d="100"/>
          <a:sy n="69" d="100"/>
        </p:scale>
        <p:origin x="756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9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29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29.wmf"/><Relationship Id="rId4" Type="http://schemas.openxmlformats.org/officeDocument/2006/relationships/image" Target="../media/image34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5.wmf"/><Relationship Id="rId4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9/20/2018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521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9/21/2018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711  Fall 2018 -- Lecture 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7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29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2.wmf"/><Relationship Id="rId11" Type="http://schemas.openxmlformats.org/officeDocument/2006/relationships/image" Target="../media/image35.png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34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33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9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4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43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9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457200"/>
            <a:ext cx="7239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</a:t>
            </a:r>
            <a:r>
              <a:rPr lang="en-US" sz="3200" b="1" dirty="0"/>
              <a:t>7</a:t>
            </a:r>
            <a:r>
              <a:rPr lang="en-US" sz="3200" b="1" dirty="0" smtClean="0"/>
              <a:t>11 Classical Mechanics and Mathematical Methods</a:t>
            </a:r>
          </a:p>
          <a:p>
            <a:pPr algn="ctr"/>
            <a:r>
              <a:rPr lang="en-US" sz="3200" b="1" dirty="0" smtClean="0"/>
              <a:t>10-10:50 AM  MWF  Olin 103</a:t>
            </a:r>
            <a:endParaRPr lang="en-US" sz="3200" b="1" dirty="0"/>
          </a:p>
          <a:p>
            <a:pPr algn="ctr"/>
            <a:r>
              <a:rPr lang="en-US" sz="3200" b="1" dirty="0" smtClean="0"/>
              <a:t>Plan for Lecture 10: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Continue reading Chapter 3 &amp; 6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Constants of the motion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Conserved quantities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Legendre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5334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Examples of constants of the motion: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257960"/>
              </p:ext>
            </p:extLst>
          </p:nvPr>
        </p:nvGraphicFramePr>
        <p:xfrm>
          <a:off x="1855788" y="1608138"/>
          <a:ext cx="4813300" cy="327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55" name="数式" r:id="rId3" imgW="2489040" imgH="1701720" progId="Equation.3">
                  <p:embed/>
                </p:oleObj>
              </mc:Choice>
              <mc:Fallback>
                <p:oleObj name="数式" r:id="rId3" imgW="2489040" imgH="17017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5788" y="1608138"/>
                        <a:ext cx="4813300" cy="327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554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5334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Examples of constants of the motion: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463498"/>
              </p:ext>
            </p:extLst>
          </p:nvPr>
        </p:nvGraphicFramePr>
        <p:xfrm>
          <a:off x="284163" y="1303338"/>
          <a:ext cx="795813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7" name="Equation" r:id="rId3" imgW="4114800" imgH="2019240" progId="Equation.DSMT4">
                  <p:embed/>
                </p:oleObj>
              </mc:Choice>
              <mc:Fallback>
                <p:oleObj name="Equation" r:id="rId3" imgW="4114800" imgH="2019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3" y="1303338"/>
                        <a:ext cx="795813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078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52800" y="4648200"/>
            <a:ext cx="2971800" cy="8191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4819428"/>
              </p:ext>
            </p:extLst>
          </p:nvPr>
        </p:nvGraphicFramePr>
        <p:xfrm>
          <a:off x="1387475" y="1023938"/>
          <a:ext cx="5749925" cy="444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23" name="数式" r:id="rId3" imgW="2971800" imgH="2311200" progId="Equation.3">
                  <p:embed/>
                </p:oleObj>
              </mc:Choice>
              <mc:Fallback>
                <p:oleObj name="数式" r:id="rId3" imgW="2971800" imgH="23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7475" y="1023938"/>
                        <a:ext cx="5749925" cy="444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5334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Recall alternative form of Euler-Lagrange equations:</a:t>
            </a:r>
          </a:p>
        </p:txBody>
      </p:sp>
    </p:spTree>
    <p:extLst>
      <p:ext uri="{BB962C8B-B14F-4D97-AF65-F5344CB8AC3E}">
        <p14:creationId xmlns:p14="http://schemas.microsoft.com/office/powerpoint/2010/main" val="312637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762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Additional constant of the motion: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4672848"/>
              </p:ext>
            </p:extLst>
          </p:nvPr>
        </p:nvGraphicFramePr>
        <p:xfrm>
          <a:off x="1191828" y="450850"/>
          <a:ext cx="4791075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62" name="数式" r:id="rId3" imgW="2476440" imgH="1333440" progId="Equation.3">
                  <p:embed/>
                </p:oleObj>
              </mc:Choice>
              <mc:Fallback>
                <p:oleObj name="数式" r:id="rId3" imgW="2476440" imgH="13334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1828" y="450850"/>
                        <a:ext cx="4791075" cy="256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4497951"/>
              </p:ext>
            </p:extLst>
          </p:nvPr>
        </p:nvGraphicFramePr>
        <p:xfrm>
          <a:off x="1424781" y="3069008"/>
          <a:ext cx="6827838" cy="214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63" name="数式" r:id="rId5" imgW="3530520" imgH="1117440" progId="Equation.3">
                  <p:embed/>
                </p:oleObj>
              </mc:Choice>
              <mc:Fallback>
                <p:oleObj name="数式" r:id="rId5" imgW="3530520" imgH="11174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4781" y="3069008"/>
                        <a:ext cx="6827838" cy="214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9507457"/>
              </p:ext>
            </p:extLst>
          </p:nvPr>
        </p:nvGraphicFramePr>
        <p:xfrm>
          <a:off x="2289159" y="5181600"/>
          <a:ext cx="5711841" cy="1254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64" name="Equation" r:id="rId7" imgW="4546440" imgH="1002960" progId="Equation.DSMT4">
                  <p:embed/>
                </p:oleObj>
              </mc:Choice>
              <mc:Fallback>
                <p:oleObj name="Equation" r:id="rId7" imgW="4546440" imgH="1002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9159" y="5181600"/>
                        <a:ext cx="5711841" cy="12541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511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762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Additional constant of the motion -- continued: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177154"/>
              </p:ext>
            </p:extLst>
          </p:nvPr>
        </p:nvGraphicFramePr>
        <p:xfrm>
          <a:off x="838200" y="381000"/>
          <a:ext cx="4791075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80" name="数式" r:id="rId3" imgW="2476440" imgH="1333440" progId="Equation.3">
                  <p:embed/>
                </p:oleObj>
              </mc:Choice>
              <mc:Fallback>
                <p:oleObj name="数式" r:id="rId3" imgW="2476440" imgH="1333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81000"/>
                        <a:ext cx="4791075" cy="256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306607"/>
              </p:ext>
            </p:extLst>
          </p:nvPr>
        </p:nvGraphicFramePr>
        <p:xfrm>
          <a:off x="1295400" y="3048000"/>
          <a:ext cx="5943600" cy="219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81" name="数式" r:id="rId5" imgW="3073320" imgH="1143000" progId="Equation.3">
                  <p:embed/>
                </p:oleObj>
              </mc:Choice>
              <mc:Fallback>
                <p:oleObj name="数式" r:id="rId5" imgW="3073320" imgH="1143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048000"/>
                        <a:ext cx="5943600" cy="219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7860347"/>
              </p:ext>
            </p:extLst>
          </p:nvPr>
        </p:nvGraphicFramePr>
        <p:xfrm>
          <a:off x="2209800" y="5165725"/>
          <a:ext cx="4435475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82" name="Equation" r:id="rId7" imgW="3530520" imgH="1028520" progId="Equation.DSMT4">
                  <p:embed/>
                </p:oleObj>
              </mc:Choice>
              <mc:Fallback>
                <p:oleObj name="Equation" r:id="rId7" imgW="3530520" imgH="1028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165725"/>
                        <a:ext cx="4435475" cy="128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028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0324098"/>
              </p:ext>
            </p:extLst>
          </p:nvPr>
        </p:nvGraphicFramePr>
        <p:xfrm>
          <a:off x="913872" y="381000"/>
          <a:ext cx="7316255" cy="607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10" name="Equation" r:id="rId3" imgW="4444920" imgH="3720960" progId="Equation.DSMT4">
                  <p:embed/>
                </p:oleObj>
              </mc:Choice>
              <mc:Fallback>
                <p:oleObj name="Equation" r:id="rId3" imgW="4444920" imgH="37209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3872" y="381000"/>
                        <a:ext cx="7316255" cy="607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927" y="63653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Other examples</a:t>
            </a:r>
          </a:p>
        </p:txBody>
      </p:sp>
    </p:spTree>
    <p:extLst>
      <p:ext uri="{BB962C8B-B14F-4D97-AF65-F5344CB8AC3E}">
        <p14:creationId xmlns:p14="http://schemas.microsoft.com/office/powerpoint/2010/main" val="341908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083889"/>
              </p:ext>
            </p:extLst>
          </p:nvPr>
        </p:nvGraphicFramePr>
        <p:xfrm>
          <a:off x="1329814" y="526465"/>
          <a:ext cx="5223386" cy="5829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59" name="Equation" r:id="rId3" imgW="3860640" imgH="4343400" progId="Equation.DSMT4">
                  <p:embed/>
                </p:oleObj>
              </mc:Choice>
              <mc:Fallback>
                <p:oleObj name="Equation" r:id="rId3" imgW="3860640" imgH="434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9814" y="526465"/>
                        <a:ext cx="5223386" cy="58298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71735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Other examples</a:t>
            </a:r>
          </a:p>
        </p:txBody>
      </p:sp>
    </p:spTree>
    <p:extLst>
      <p:ext uri="{BB962C8B-B14F-4D97-AF65-F5344CB8AC3E}">
        <p14:creationId xmlns:p14="http://schemas.microsoft.com/office/powerpoint/2010/main" val="197134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08294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Lagrangian</a:t>
            </a:r>
            <a:r>
              <a:rPr lang="en-US" sz="2400" dirty="0" smtClean="0">
                <a:latin typeface="+mj-lt"/>
              </a:rPr>
              <a:t> picture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990124"/>
              </p:ext>
            </p:extLst>
          </p:nvPr>
        </p:nvGraphicFramePr>
        <p:xfrm>
          <a:off x="1183481" y="698500"/>
          <a:ext cx="6091238" cy="219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40" name="数式" r:id="rId3" imgW="3149280" imgH="1143000" progId="Equation.3">
                  <p:embed/>
                </p:oleObj>
              </mc:Choice>
              <mc:Fallback>
                <p:oleObj name="数式" r:id="rId3" imgW="3149280" imgH="1143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3481" y="698500"/>
                        <a:ext cx="6091238" cy="219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28956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Switching variables – Legendre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66612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5137368"/>
              </p:ext>
            </p:extLst>
          </p:nvPr>
        </p:nvGraphicFramePr>
        <p:xfrm>
          <a:off x="623887" y="1143000"/>
          <a:ext cx="49720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0" name="数式" r:id="rId3" imgW="1473120" imgH="203040" progId="Equation.3">
                  <p:embed/>
                </p:oleObj>
              </mc:Choice>
              <mc:Fallback>
                <p:oleObj name="数式" r:id="rId3" imgW="147312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3887" y="1143000"/>
                        <a:ext cx="497205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2017811"/>
              </p:ext>
            </p:extLst>
          </p:nvPr>
        </p:nvGraphicFramePr>
        <p:xfrm>
          <a:off x="609600" y="1652155"/>
          <a:ext cx="7467600" cy="3224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1" name="数式" r:id="rId5" imgW="2234880" imgH="965160" progId="Equation.3">
                  <p:embed/>
                </p:oleObj>
              </mc:Choice>
              <mc:Fallback>
                <p:oleObj name="数式" r:id="rId5" imgW="223488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652155"/>
                        <a:ext cx="7467600" cy="32246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202134"/>
              </p:ext>
            </p:extLst>
          </p:nvPr>
        </p:nvGraphicFramePr>
        <p:xfrm>
          <a:off x="1876425" y="4572000"/>
          <a:ext cx="5557837" cy="157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2" name="数式" r:id="rId7" imgW="1663560" imgH="469800" progId="Equation.3">
                  <p:embed/>
                </p:oleObj>
              </mc:Choice>
              <mc:Fallback>
                <p:oleObj name="数式" r:id="rId7" imgW="16635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6425" y="4572000"/>
                        <a:ext cx="5557837" cy="157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1524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Mathematical transformations for continuous functions of several variables &amp; Legendre transforms: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1800" y="928687"/>
            <a:ext cx="6400800" cy="464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Simple change of variables:</a:t>
            </a:r>
          </a:p>
        </p:txBody>
      </p:sp>
    </p:spTree>
    <p:extLst>
      <p:ext uri="{BB962C8B-B14F-4D97-AF65-F5344CB8AC3E}">
        <p14:creationId xmlns:p14="http://schemas.microsoft.com/office/powerpoint/2010/main" val="132494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9902372"/>
              </p:ext>
            </p:extLst>
          </p:nvPr>
        </p:nvGraphicFramePr>
        <p:xfrm>
          <a:off x="594591" y="1190783"/>
          <a:ext cx="5059218" cy="218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70" name="数式" r:id="rId3" imgW="2234880" imgH="965160" progId="Equation.3">
                  <p:embed/>
                </p:oleObj>
              </mc:Choice>
              <mc:Fallback>
                <p:oleObj name="数式" r:id="rId3" imgW="223488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591" y="1190783"/>
                        <a:ext cx="5059218" cy="218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840398"/>
              </p:ext>
            </p:extLst>
          </p:nvPr>
        </p:nvGraphicFramePr>
        <p:xfrm>
          <a:off x="304800" y="3886200"/>
          <a:ext cx="7284534" cy="118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71" name="Equation" r:id="rId5" imgW="4546440" imgH="736560" progId="Equation.DSMT4">
                  <p:embed/>
                </p:oleObj>
              </mc:Choice>
              <mc:Fallback>
                <p:oleObj name="Equation" r:id="rId5" imgW="454644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886200"/>
                        <a:ext cx="7284534" cy="1180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wn Arrow 4"/>
          <p:cNvSpPr/>
          <p:nvPr/>
        </p:nvSpPr>
        <p:spPr>
          <a:xfrm rot="792859">
            <a:off x="2800417" y="3454744"/>
            <a:ext cx="762000" cy="5888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17824453">
            <a:off x="5540974" y="3288402"/>
            <a:ext cx="762000" cy="5888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2400" y="272101"/>
            <a:ext cx="6400800" cy="464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Simple change of variables -- continued:</a:t>
            </a:r>
          </a:p>
        </p:txBody>
      </p:sp>
    </p:spTree>
    <p:extLst>
      <p:ext uri="{BB962C8B-B14F-4D97-AF65-F5344CB8AC3E}">
        <p14:creationId xmlns:p14="http://schemas.microsoft.com/office/powerpoint/2010/main" val="175364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09600"/>
            <a:ext cx="8745984" cy="5481638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76200" y="5410200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2751905"/>
              </p:ext>
            </p:extLst>
          </p:nvPr>
        </p:nvGraphicFramePr>
        <p:xfrm>
          <a:off x="3733800" y="980355"/>
          <a:ext cx="5059218" cy="218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28" name="数式" r:id="rId3" imgW="2234880" imgH="965160" progId="Equation.3">
                  <p:embed/>
                </p:oleObj>
              </mc:Choice>
              <mc:Fallback>
                <p:oleObj name="数式" r:id="rId3" imgW="223488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980355"/>
                        <a:ext cx="5059218" cy="218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5367227"/>
              </p:ext>
            </p:extLst>
          </p:nvPr>
        </p:nvGraphicFramePr>
        <p:xfrm>
          <a:off x="230153" y="3373989"/>
          <a:ext cx="4090987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29" name="Equation" r:id="rId5" imgW="2552400" imgH="1536480" progId="Equation.DSMT4">
                  <p:embed/>
                </p:oleObj>
              </mc:Choice>
              <mc:Fallback>
                <p:oleObj name="Equation" r:id="rId5" imgW="2552400" imgH="1536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53" y="3373989"/>
                        <a:ext cx="4090987" cy="246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0155661"/>
              </p:ext>
            </p:extLst>
          </p:nvPr>
        </p:nvGraphicFramePr>
        <p:xfrm>
          <a:off x="609600" y="1195817"/>
          <a:ext cx="2748605" cy="1623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30" name="Equation" r:id="rId7" imgW="1892160" imgH="1117440" progId="Equation.DSMT4">
                  <p:embed/>
                </p:oleObj>
              </mc:Choice>
              <mc:Fallback>
                <p:oleObj name="Equation" r:id="rId7" imgW="1892160" imgH="1117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9600" y="1195817"/>
                        <a:ext cx="2748605" cy="1623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7520962"/>
              </p:ext>
            </p:extLst>
          </p:nvPr>
        </p:nvGraphicFramePr>
        <p:xfrm>
          <a:off x="4743449" y="3455745"/>
          <a:ext cx="3724275" cy="230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31" name="Equation" r:id="rId9" imgW="2323800" imgH="1434960" progId="Equation.DSMT4">
                  <p:embed/>
                </p:oleObj>
              </mc:Choice>
              <mc:Fallback>
                <p:oleObj name="Equation" r:id="rId9" imgW="2323800" imgH="1434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3449" y="3455745"/>
                        <a:ext cx="3724275" cy="2300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095264" y="3402777"/>
            <a:ext cx="606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+mj-lt"/>
              </a:rPr>
              <a:t>?</a:t>
            </a:r>
            <a:endParaRPr lang="en-US" sz="2400" dirty="0" smtClean="0">
              <a:latin typeface="+mj-lt"/>
            </a:endParaRPr>
          </a:p>
        </p:txBody>
      </p:sp>
      <p:sp>
        <p:nvSpPr>
          <p:cNvPr id="13" name="AutoShape 7" descr="Image result for check mark image"/>
          <p:cNvSpPr>
            <a:spLocks noChangeAspect="1" noChangeArrowheads="1"/>
          </p:cNvSpPr>
          <p:nvPr/>
        </p:nvSpPr>
        <p:spPr bwMode="auto">
          <a:xfrm>
            <a:off x="193439" y="-647701"/>
            <a:ext cx="129540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5" t="18118" r="19591" b="21988"/>
          <a:stretch/>
        </p:blipFill>
        <p:spPr>
          <a:xfrm>
            <a:off x="2514600" y="4648199"/>
            <a:ext cx="381000" cy="38100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324600" y="3505200"/>
            <a:ext cx="606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+mj-lt"/>
              </a:rPr>
              <a:t>?</a:t>
            </a:r>
            <a:endParaRPr lang="en-US" sz="2400" dirty="0" smtClean="0">
              <a:latin typeface="+mj-lt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5" t="18118" r="19591" b="21988"/>
          <a:stretch/>
        </p:blipFill>
        <p:spPr>
          <a:xfrm>
            <a:off x="7010400" y="4648200"/>
            <a:ext cx="381000" cy="38100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2400" y="272101"/>
            <a:ext cx="6400800" cy="464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Simple change of variables -- continued:</a:t>
            </a:r>
          </a:p>
        </p:txBody>
      </p:sp>
    </p:spTree>
    <p:extLst>
      <p:ext uri="{BB962C8B-B14F-4D97-AF65-F5344CB8AC3E}">
        <p14:creationId xmlns:p14="http://schemas.microsoft.com/office/powerpoint/2010/main" val="242699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1292651"/>
              </p:ext>
            </p:extLst>
          </p:nvPr>
        </p:nvGraphicFramePr>
        <p:xfrm>
          <a:off x="381000" y="3240236"/>
          <a:ext cx="8398330" cy="2322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15" name="Equation" r:id="rId3" imgW="6108480" imgH="1688760" progId="Equation.DSMT4">
                  <p:embed/>
                </p:oleObj>
              </mc:Choice>
              <mc:Fallback>
                <p:oleObj name="Equation" r:id="rId3" imgW="6108480" imgH="1688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240236"/>
                        <a:ext cx="8398330" cy="23223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762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Mathematical transformations for continuous functions of several variables &amp; Legendre transforms continued: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3952728"/>
              </p:ext>
            </p:extLst>
          </p:nvPr>
        </p:nvGraphicFramePr>
        <p:xfrm>
          <a:off x="609600" y="685802"/>
          <a:ext cx="4953000" cy="2138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16" name="数式" r:id="rId5" imgW="2234880" imgH="965160" progId="Equation.3">
                  <p:embed/>
                </p:oleObj>
              </mc:Choice>
              <mc:Fallback>
                <p:oleObj name="数式" r:id="rId5" imgW="223488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685802"/>
                        <a:ext cx="4953000" cy="21385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 flipV="1">
            <a:off x="6019800" y="4267200"/>
            <a:ext cx="533400" cy="838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543800" y="4267200"/>
            <a:ext cx="533400" cy="838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371600" y="3962400"/>
            <a:ext cx="1371600" cy="1371600"/>
          </a:xfrm>
          <a:prstGeom prst="line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057400" y="4000500"/>
            <a:ext cx="2209800" cy="1371600"/>
          </a:xfrm>
          <a:prstGeom prst="line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7994967"/>
              </p:ext>
            </p:extLst>
          </p:nvPr>
        </p:nvGraphicFramePr>
        <p:xfrm>
          <a:off x="2972083" y="5426295"/>
          <a:ext cx="5181033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17" name="Equation" r:id="rId7" imgW="3746160" imgH="685800" progId="Equation.DSMT4">
                  <p:embed/>
                </p:oleObj>
              </mc:Choice>
              <mc:Fallback>
                <p:oleObj name="Equation" r:id="rId7" imgW="374616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2083" y="5426295"/>
                        <a:ext cx="5181033" cy="94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055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930553"/>
              </p:ext>
            </p:extLst>
          </p:nvPr>
        </p:nvGraphicFramePr>
        <p:xfrm>
          <a:off x="1260641" y="914400"/>
          <a:ext cx="7415019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46" name="数式" r:id="rId3" imgW="3746160" imgH="2501640" progId="Equation.3">
                  <p:embed/>
                </p:oleObj>
              </mc:Choice>
              <mc:Fallback>
                <p:oleObj name="数式" r:id="rId3" imgW="3746160" imgH="250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641" y="914400"/>
                        <a:ext cx="7415019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228600"/>
            <a:ext cx="7315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thermodynamic functions:</a:t>
            </a:r>
          </a:p>
        </p:txBody>
      </p:sp>
    </p:spTree>
    <p:extLst>
      <p:ext uri="{BB962C8B-B14F-4D97-AF65-F5344CB8AC3E}">
        <p14:creationId xmlns:p14="http://schemas.microsoft.com/office/powerpoint/2010/main" val="297412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3" t="45281" r="15435" b="18050"/>
          <a:stretch/>
        </p:blipFill>
        <p:spPr bwMode="auto">
          <a:xfrm>
            <a:off x="166969" y="609600"/>
            <a:ext cx="8824631" cy="2853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968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08294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Lagrangian</a:t>
            </a:r>
            <a:r>
              <a:rPr lang="en-US" sz="2400" dirty="0" smtClean="0">
                <a:latin typeface="+mj-lt"/>
              </a:rPr>
              <a:t> picture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339604"/>
              </p:ext>
            </p:extLst>
          </p:nvPr>
        </p:nvGraphicFramePr>
        <p:xfrm>
          <a:off x="990600" y="457200"/>
          <a:ext cx="6019800" cy="219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33" name="数式" r:id="rId3" imgW="3149280" imgH="1143000" progId="Equation.3">
                  <p:embed/>
                </p:oleObj>
              </mc:Choice>
              <mc:Fallback>
                <p:oleObj name="数式" r:id="rId3" imgW="314928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57200"/>
                        <a:ext cx="6019800" cy="219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28956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Switching variables – Legendre transformation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874433"/>
              </p:ext>
            </p:extLst>
          </p:nvPr>
        </p:nvGraphicFramePr>
        <p:xfrm>
          <a:off x="833438" y="3333750"/>
          <a:ext cx="6557962" cy="224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34" name="数式" r:id="rId5" imgW="3390840" imgH="1168200" progId="Equation.3">
                  <p:embed/>
                </p:oleObj>
              </mc:Choice>
              <mc:Fallback>
                <p:oleObj name="数式" r:id="rId5" imgW="3390840" imgH="1168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438" y="3333750"/>
                        <a:ext cx="6557962" cy="224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535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4572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Hamiltonian picture –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374004"/>
              </p:ext>
            </p:extLst>
          </p:nvPr>
        </p:nvGraphicFramePr>
        <p:xfrm>
          <a:off x="936625" y="1295400"/>
          <a:ext cx="7369175" cy="402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70" name="数式" r:id="rId3" imgW="3809880" imgH="2095200" progId="Equation.3">
                  <p:embed/>
                </p:oleObj>
              </mc:Choice>
              <mc:Fallback>
                <p:oleObj name="数式" r:id="rId3" imgW="3809880" imgH="2095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25" y="1295400"/>
                        <a:ext cx="7369175" cy="402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334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789100"/>
            <a:ext cx="7086600" cy="572565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351543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Public Talk – </a:t>
            </a:r>
            <a:r>
              <a:rPr lang="en-US" sz="2400" dirty="0">
                <a:latin typeface="Symbol" panose="05050102010706020507" pitchFamily="18" charset="2"/>
              </a:rPr>
              <a:t>FBK</a:t>
            </a:r>
            <a:r>
              <a:rPr lang="en-US" sz="2400" dirty="0"/>
              <a:t> Lecturer </a:t>
            </a:r>
            <a:r>
              <a:rPr lang="en-US" sz="2400" dirty="0" smtClean="0"/>
              <a:t>--</a:t>
            </a:r>
            <a:r>
              <a:rPr lang="en-US" sz="2400" dirty="0" smtClean="0">
                <a:latin typeface="+mj-lt"/>
              </a:rPr>
              <a:t> Mon.  9/24/2018 at 7 PM</a:t>
            </a:r>
          </a:p>
        </p:txBody>
      </p:sp>
    </p:spTree>
    <p:extLst>
      <p:ext uri="{BB962C8B-B14F-4D97-AF65-F5344CB8AC3E}">
        <p14:creationId xmlns:p14="http://schemas.microsoft.com/office/powerpoint/2010/main" val="860901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5" y="0"/>
            <a:ext cx="7477125" cy="64767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6096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Physics Colloquium:</a:t>
            </a:r>
          </a:p>
          <a:p>
            <a:r>
              <a:rPr lang="en-US" sz="2400" dirty="0" smtClean="0">
                <a:latin typeface="+mj-lt"/>
              </a:rPr>
              <a:t>Tue.  9/25/2018 at 4 PM</a:t>
            </a:r>
          </a:p>
          <a:p>
            <a:r>
              <a:rPr lang="en-US" sz="2400" dirty="0" smtClean="0">
                <a:latin typeface="+mj-lt"/>
              </a:rPr>
              <a:t>Olin 101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533400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Prof. </a:t>
            </a:r>
            <a:r>
              <a:rPr lang="en-US" sz="2400" dirty="0" err="1" smtClean="0">
                <a:latin typeface="+mj-lt"/>
              </a:rPr>
              <a:t>Dava</a:t>
            </a:r>
            <a:r>
              <a:rPr lang="en-US" sz="2400" dirty="0" smtClean="0">
                <a:latin typeface="+mj-lt"/>
              </a:rPr>
              <a:t> Newman</a:t>
            </a:r>
          </a:p>
          <a:p>
            <a:r>
              <a:rPr lang="en-US" sz="2400" dirty="0" smtClean="0">
                <a:latin typeface="Symbol" panose="05050102010706020507" pitchFamily="18" charset="2"/>
              </a:rPr>
              <a:t>FBK</a:t>
            </a:r>
            <a:r>
              <a:rPr lang="en-US" sz="2400" dirty="0" smtClean="0">
                <a:latin typeface="+mj-lt"/>
              </a:rPr>
              <a:t> Lecturer from MIT</a:t>
            </a:r>
          </a:p>
        </p:txBody>
      </p:sp>
    </p:spTree>
    <p:extLst>
      <p:ext uri="{BB962C8B-B14F-4D97-AF65-F5344CB8AC3E}">
        <p14:creationId xmlns:p14="http://schemas.microsoft.com/office/powerpoint/2010/main" val="3980873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3819124"/>
              </p:ext>
            </p:extLst>
          </p:nvPr>
        </p:nvGraphicFramePr>
        <p:xfrm>
          <a:off x="1436687" y="1524000"/>
          <a:ext cx="5421313" cy="344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50" name="数式" r:id="rId3" imgW="2920680" imgH="1790640" progId="Equation.3">
                  <p:embed/>
                </p:oleObj>
              </mc:Choice>
              <mc:Fallback>
                <p:oleObj name="数式" r:id="rId3" imgW="2920680" imgH="1790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6687" y="1524000"/>
                        <a:ext cx="5421313" cy="344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0" y="5334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Summary of  </a:t>
            </a:r>
            <a:r>
              <a:rPr lang="en-US" sz="2400" dirty="0" err="1" smtClean="0">
                <a:latin typeface="+mj-lt"/>
              </a:rPr>
              <a:t>Lagrangian</a:t>
            </a:r>
            <a:r>
              <a:rPr lang="en-US" sz="2400" dirty="0" smtClean="0">
                <a:latin typeface="+mj-lt"/>
              </a:rPr>
              <a:t> formalism (without constraints)</a:t>
            </a:r>
          </a:p>
        </p:txBody>
      </p:sp>
    </p:spTree>
    <p:extLst>
      <p:ext uri="{BB962C8B-B14F-4D97-AF65-F5344CB8AC3E}">
        <p14:creationId xmlns:p14="http://schemas.microsoft.com/office/powerpoint/2010/main" val="257867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354022"/>
            <a:ext cx="3810000" cy="3810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4868"/>
            <a:ext cx="77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Consider a particle of mass </a:t>
            </a:r>
            <a:r>
              <a:rPr lang="en-US" sz="2400" i="1" dirty="0" smtClean="0">
                <a:latin typeface="+mj-lt"/>
              </a:rPr>
              <a:t>m</a:t>
            </a:r>
            <a:r>
              <a:rPr lang="en-US" sz="2400" dirty="0" smtClean="0">
                <a:latin typeface="+mj-lt"/>
              </a:rPr>
              <a:t> moving </a:t>
            </a:r>
            <a:r>
              <a:rPr lang="en-US" sz="2400" dirty="0" err="1" smtClean="0">
                <a:latin typeface="+mj-lt"/>
              </a:rPr>
              <a:t>frictionlessly</a:t>
            </a:r>
            <a:r>
              <a:rPr lang="en-US" sz="2400" dirty="0" smtClean="0">
                <a:latin typeface="+mj-lt"/>
              </a:rPr>
              <a:t> on a parabola </a:t>
            </a:r>
            <a:r>
              <a:rPr lang="en-US" sz="2400" i="1" dirty="0" smtClean="0">
                <a:latin typeface="+mj-lt"/>
              </a:rPr>
              <a:t>z=c(x</a:t>
            </a:r>
            <a:r>
              <a:rPr lang="en-US" sz="2400" i="1" baseline="30000" dirty="0" smtClean="0">
                <a:latin typeface="+mj-lt"/>
              </a:rPr>
              <a:t>2</a:t>
            </a:r>
            <a:r>
              <a:rPr lang="en-US" sz="2400" i="1" dirty="0" smtClean="0">
                <a:latin typeface="+mj-lt"/>
              </a:rPr>
              <a:t>+y</a:t>
            </a:r>
            <a:r>
              <a:rPr lang="en-US" sz="2400" i="1" baseline="30000" dirty="0" smtClean="0">
                <a:latin typeface="+mj-lt"/>
              </a:rPr>
              <a:t>2</a:t>
            </a:r>
            <a:r>
              <a:rPr lang="en-US" sz="2400" i="1" dirty="0" smtClean="0">
                <a:latin typeface="+mj-lt"/>
              </a:rPr>
              <a:t>)</a:t>
            </a:r>
            <a:r>
              <a:rPr lang="en-US" sz="2400" dirty="0" smtClean="0">
                <a:latin typeface="+mj-lt"/>
              </a:rPr>
              <a:t> under the influence of gravity. Find the equations of motion, particularly showing stable circular motion.</a:t>
            </a:r>
          </a:p>
        </p:txBody>
      </p:sp>
      <p:sp>
        <p:nvSpPr>
          <p:cNvPr id="7" name="Oval 6"/>
          <p:cNvSpPr/>
          <p:nvPr/>
        </p:nvSpPr>
        <p:spPr>
          <a:xfrm>
            <a:off x="1524000" y="2327168"/>
            <a:ext cx="228600" cy="22860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74000">
                <a:schemeClr val="accent2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846425"/>
              </p:ext>
            </p:extLst>
          </p:nvPr>
        </p:nvGraphicFramePr>
        <p:xfrm>
          <a:off x="582468" y="5331716"/>
          <a:ext cx="7979064" cy="856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84" name="Equation" r:id="rId4" imgW="5321160" imgH="571320" progId="Equation.DSMT4">
                  <p:embed/>
                </p:oleObj>
              </mc:Choice>
              <mc:Fallback>
                <p:oleObj name="Equation" r:id="rId4" imgW="5321160" imgH="57132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2468" y="5331716"/>
                        <a:ext cx="7979064" cy="8569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745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467391"/>
              </p:ext>
            </p:extLst>
          </p:nvPr>
        </p:nvGraphicFramePr>
        <p:xfrm>
          <a:off x="304800" y="54635"/>
          <a:ext cx="7979064" cy="856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4" name="Equation" r:id="rId3" imgW="5321160" imgH="571320" progId="Equation.DSMT4">
                  <p:embed/>
                </p:oleObj>
              </mc:Choice>
              <mc:Fallback>
                <p:oleObj name="Equation" r:id="rId3" imgW="5321160" imgH="57132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54635"/>
                        <a:ext cx="7979064" cy="8569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379749"/>
              </p:ext>
            </p:extLst>
          </p:nvPr>
        </p:nvGraphicFramePr>
        <p:xfrm>
          <a:off x="325437" y="935202"/>
          <a:ext cx="6227763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5" name="Equation" r:id="rId5" imgW="4152600" imgH="1231560" progId="Equation.DSMT4">
                  <p:embed/>
                </p:oleObj>
              </mc:Choice>
              <mc:Fallback>
                <p:oleObj name="Equation" r:id="rId5" imgW="4152600" imgH="123156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5437" y="935202"/>
                        <a:ext cx="6227763" cy="184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097587"/>
              </p:ext>
            </p:extLst>
          </p:nvPr>
        </p:nvGraphicFramePr>
        <p:xfrm>
          <a:off x="341601" y="2746107"/>
          <a:ext cx="3843338" cy="359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6" name="Equation" r:id="rId7" imgW="2387520" imgH="2234880" progId="Equation.DSMT4">
                  <p:embed/>
                </p:oleObj>
              </mc:Choice>
              <mc:Fallback>
                <p:oleObj name="Equation" r:id="rId7" imgW="2387520" imgH="223488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1601" y="2746107"/>
                        <a:ext cx="3843338" cy="3597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6310229"/>
              </p:ext>
            </p:extLst>
          </p:nvPr>
        </p:nvGraphicFramePr>
        <p:xfrm>
          <a:off x="3420845" y="3200400"/>
          <a:ext cx="5153025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7" name="Equation" r:id="rId9" imgW="3200400" imgH="952200" progId="Equation.DSMT4">
                  <p:embed/>
                </p:oleObj>
              </mc:Choice>
              <mc:Fallback>
                <p:oleObj name="Equation" r:id="rId9" imgW="3200400" imgH="9522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420845" y="3200400"/>
                        <a:ext cx="5153025" cy="1533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590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4538409"/>
              </p:ext>
            </p:extLst>
          </p:nvPr>
        </p:nvGraphicFramePr>
        <p:xfrm>
          <a:off x="661185" y="365126"/>
          <a:ext cx="6227763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6" name="Equation" r:id="rId3" imgW="4152600" imgH="571320" progId="Equation.DSMT4">
                  <p:embed/>
                </p:oleObj>
              </mc:Choice>
              <mc:Fallback>
                <p:oleObj name="Equation" r:id="rId3" imgW="4152600" imgH="57132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1185" y="365126"/>
                        <a:ext cx="6227763" cy="857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3917708"/>
              </p:ext>
            </p:extLst>
          </p:nvPr>
        </p:nvGraphicFramePr>
        <p:xfrm>
          <a:off x="690563" y="1268413"/>
          <a:ext cx="7258050" cy="294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7" name="Equation" r:id="rId5" imgW="4508280" imgH="1828800" progId="Equation.DSMT4">
                  <p:embed/>
                </p:oleObj>
              </mc:Choice>
              <mc:Fallback>
                <p:oleObj name="Equation" r:id="rId5" imgW="4508280" imgH="18288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0563" y="1268413"/>
                        <a:ext cx="7258050" cy="294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699184"/>
              </p:ext>
            </p:extLst>
          </p:nvPr>
        </p:nvGraphicFramePr>
        <p:xfrm>
          <a:off x="484188" y="4346575"/>
          <a:ext cx="8543925" cy="175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8" name="Equation" r:id="rId7" imgW="4317840" imgH="888840" progId="Equation.DSMT4">
                  <p:embed/>
                </p:oleObj>
              </mc:Choice>
              <mc:Fallback>
                <p:oleObj name="Equation" r:id="rId7" imgW="4317840" imgH="88884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4188" y="4346575"/>
                        <a:ext cx="8543925" cy="175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027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303567"/>
              </p:ext>
            </p:extLst>
          </p:nvPr>
        </p:nvGraphicFramePr>
        <p:xfrm>
          <a:off x="240145" y="147926"/>
          <a:ext cx="7115175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0" name="Equation" r:id="rId3" imgW="4419360" imgH="596880" progId="Equation.DSMT4">
                  <p:embed/>
                </p:oleObj>
              </mc:Choice>
              <mc:Fallback>
                <p:oleObj name="Equation" r:id="rId3" imgW="4419360" imgH="5968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0145" y="147926"/>
                        <a:ext cx="7115175" cy="962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0471828"/>
              </p:ext>
            </p:extLst>
          </p:nvPr>
        </p:nvGraphicFramePr>
        <p:xfrm>
          <a:off x="240145" y="1219200"/>
          <a:ext cx="6608763" cy="178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1" name="Equation" r:id="rId5" imgW="3340080" imgH="901440" progId="Equation.DSMT4">
                  <p:embed/>
                </p:oleObj>
              </mc:Choice>
              <mc:Fallback>
                <p:oleObj name="Equation" r:id="rId5" imgW="3340080" imgH="9014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0145" y="1219200"/>
                        <a:ext cx="6608763" cy="178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850807"/>
              </p:ext>
            </p:extLst>
          </p:nvPr>
        </p:nvGraphicFramePr>
        <p:xfrm>
          <a:off x="457200" y="3352800"/>
          <a:ext cx="3712803" cy="2776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2" name="Equation" r:id="rId7" imgW="2908080" imgH="2171520" progId="Equation.DSMT4">
                  <p:embed/>
                </p:oleObj>
              </mc:Choice>
              <mc:Fallback>
                <p:oleObj name="Equation" r:id="rId7" imgW="2908080" imgH="217152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7200" y="3352800"/>
                        <a:ext cx="3712803" cy="27761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0194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9168</TotalTime>
  <Words>434</Words>
  <Application>Microsoft Office PowerPoint</Application>
  <PresentationFormat>On-screen Show (4:3)</PresentationFormat>
  <Paragraphs>111</Paragraphs>
  <Slides>25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Symbol</vt:lpstr>
      <vt:lpstr>Office Theme</vt:lpstr>
      <vt:lpstr>数式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488</cp:revision>
  <cp:lastPrinted>2018-09-20T14:44:07Z</cp:lastPrinted>
  <dcterms:created xsi:type="dcterms:W3CDTF">2012-01-10T18:32:24Z</dcterms:created>
  <dcterms:modified xsi:type="dcterms:W3CDTF">2018-09-20T14:44:30Z</dcterms:modified>
</cp:coreProperties>
</file>