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450" r:id="rId3"/>
    <p:sldId id="455" r:id="rId4"/>
    <p:sldId id="453" r:id="rId5"/>
    <p:sldId id="454" r:id="rId6"/>
    <p:sldId id="416" r:id="rId7"/>
    <p:sldId id="417" r:id="rId8"/>
    <p:sldId id="418" r:id="rId9"/>
    <p:sldId id="419" r:id="rId10"/>
    <p:sldId id="427" r:id="rId11"/>
    <p:sldId id="420" r:id="rId12"/>
    <p:sldId id="423" r:id="rId13"/>
    <p:sldId id="424" r:id="rId14"/>
    <p:sldId id="425" r:id="rId15"/>
    <p:sldId id="426" r:id="rId16"/>
    <p:sldId id="431" r:id="rId17"/>
    <p:sldId id="432" r:id="rId18"/>
    <p:sldId id="433" r:id="rId19"/>
    <p:sldId id="428" r:id="rId20"/>
    <p:sldId id="429"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9" d="100"/>
          <a:sy n="69" d="100"/>
        </p:scale>
        <p:origin x="760" y="40"/>
      </p:cViewPr>
      <p:guideLst>
        <p:guide orient="horz" pos="2160"/>
        <p:guide pos="2880"/>
      </p:guideLst>
    </p:cSldViewPr>
  </p:slideViewPr>
  <p:notesTextViewPr>
    <p:cViewPr>
      <p:scale>
        <a:sx n="1" d="1"/>
        <a:sy n="1" d="1"/>
      </p:scale>
      <p:origin x="0" y="0"/>
    </p:cViewPr>
  </p:notesTextViewPr>
  <p:sorterViewPr>
    <p:cViewPr>
      <p:scale>
        <a:sx n="100" d="100"/>
        <a:sy n="100" d="100"/>
      </p:scale>
      <p:origin x="0" y="17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6.wmf"/><Relationship Id="rId4"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6.wmf"/><Relationship Id="rId4"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9/22/2018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9/22/2018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461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9/24/2018</a:t>
            </a:r>
            <a:endParaRPr lang="en-US" dirty="0"/>
          </a:p>
        </p:txBody>
      </p:sp>
      <p:sp>
        <p:nvSpPr>
          <p:cNvPr id="5" name="Footer Placeholder 4"/>
          <p:cNvSpPr>
            <a:spLocks noGrp="1"/>
          </p:cNvSpPr>
          <p:nvPr>
            <p:ph type="ftr" sz="quarter" idx="11"/>
          </p:nvPr>
        </p:nvSpPr>
        <p:spPr/>
        <p:txBody>
          <a:bodyPr/>
          <a:lstStyle/>
          <a:p>
            <a:r>
              <a:rPr lang="en-US" smtClean="0"/>
              <a:t>PHY 711  Fall 2018 --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9/24/2018</a:t>
            </a:r>
            <a:endParaRPr lang="en-US" dirty="0"/>
          </a:p>
        </p:txBody>
      </p:sp>
      <p:sp>
        <p:nvSpPr>
          <p:cNvPr id="5" name="Footer Placeholder 4"/>
          <p:cNvSpPr>
            <a:spLocks noGrp="1"/>
          </p:cNvSpPr>
          <p:nvPr>
            <p:ph type="ftr" sz="quarter" idx="11"/>
          </p:nvPr>
        </p:nvSpPr>
        <p:spPr/>
        <p:txBody>
          <a:bodyPr/>
          <a:lstStyle/>
          <a:p>
            <a:r>
              <a:rPr lang="en-US" smtClean="0"/>
              <a:t>PHY 711  Fall 2018 --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9/24/2018</a:t>
            </a:r>
            <a:endParaRPr lang="en-US" dirty="0"/>
          </a:p>
        </p:txBody>
      </p:sp>
      <p:sp>
        <p:nvSpPr>
          <p:cNvPr id="5" name="Footer Placeholder 4"/>
          <p:cNvSpPr>
            <a:spLocks noGrp="1"/>
          </p:cNvSpPr>
          <p:nvPr>
            <p:ph type="ftr" sz="quarter" idx="11"/>
          </p:nvPr>
        </p:nvSpPr>
        <p:spPr/>
        <p:txBody>
          <a:bodyPr/>
          <a:lstStyle/>
          <a:p>
            <a:r>
              <a:rPr lang="en-US" smtClean="0"/>
              <a:t>PHY 711  Fall 2018 --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9/24/2018</a:t>
            </a:r>
            <a:endParaRPr lang="en-US" dirty="0"/>
          </a:p>
        </p:txBody>
      </p:sp>
      <p:sp>
        <p:nvSpPr>
          <p:cNvPr id="5" name="Footer Placeholder 4"/>
          <p:cNvSpPr>
            <a:spLocks noGrp="1"/>
          </p:cNvSpPr>
          <p:nvPr>
            <p:ph type="ftr" sz="quarter" idx="11"/>
          </p:nvPr>
        </p:nvSpPr>
        <p:spPr/>
        <p:txBody>
          <a:bodyPr/>
          <a:lstStyle/>
          <a:p>
            <a:r>
              <a:rPr lang="en-US" smtClean="0"/>
              <a:t>PHY 711  Fall 2018 --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9/24/2018</a:t>
            </a:r>
            <a:endParaRPr lang="en-US" dirty="0"/>
          </a:p>
        </p:txBody>
      </p:sp>
      <p:sp>
        <p:nvSpPr>
          <p:cNvPr id="5" name="Footer Placeholder 4"/>
          <p:cNvSpPr>
            <a:spLocks noGrp="1"/>
          </p:cNvSpPr>
          <p:nvPr>
            <p:ph type="ftr" sz="quarter" idx="11"/>
          </p:nvPr>
        </p:nvSpPr>
        <p:spPr/>
        <p:txBody>
          <a:bodyPr/>
          <a:lstStyle/>
          <a:p>
            <a:r>
              <a:rPr lang="en-US" smtClean="0"/>
              <a:t>PHY 711  Fall 2018 -- Lecture 11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9/24/2018</a:t>
            </a:r>
            <a:endParaRPr lang="en-US" dirty="0"/>
          </a:p>
        </p:txBody>
      </p:sp>
      <p:sp>
        <p:nvSpPr>
          <p:cNvPr id="6" name="Footer Placeholder 5"/>
          <p:cNvSpPr>
            <a:spLocks noGrp="1"/>
          </p:cNvSpPr>
          <p:nvPr>
            <p:ph type="ftr" sz="quarter" idx="11"/>
          </p:nvPr>
        </p:nvSpPr>
        <p:spPr/>
        <p:txBody>
          <a:bodyPr/>
          <a:lstStyle/>
          <a:p>
            <a:r>
              <a:rPr lang="en-US" smtClean="0"/>
              <a:t>PHY 711  Fall 2018 --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9/24/2018</a:t>
            </a:r>
            <a:endParaRPr lang="en-US" dirty="0"/>
          </a:p>
        </p:txBody>
      </p:sp>
      <p:sp>
        <p:nvSpPr>
          <p:cNvPr id="8" name="Footer Placeholder 7"/>
          <p:cNvSpPr>
            <a:spLocks noGrp="1"/>
          </p:cNvSpPr>
          <p:nvPr>
            <p:ph type="ftr" sz="quarter" idx="11"/>
          </p:nvPr>
        </p:nvSpPr>
        <p:spPr/>
        <p:txBody>
          <a:bodyPr/>
          <a:lstStyle/>
          <a:p>
            <a:r>
              <a:rPr lang="en-US" smtClean="0"/>
              <a:t>PHY 711  Fall 2018 -- Lecture 11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9/24/2018</a:t>
            </a:r>
            <a:endParaRPr lang="en-US" dirty="0"/>
          </a:p>
        </p:txBody>
      </p:sp>
      <p:sp>
        <p:nvSpPr>
          <p:cNvPr id="4" name="Footer Placeholder 3"/>
          <p:cNvSpPr>
            <a:spLocks noGrp="1"/>
          </p:cNvSpPr>
          <p:nvPr>
            <p:ph type="ftr" sz="quarter" idx="11"/>
          </p:nvPr>
        </p:nvSpPr>
        <p:spPr/>
        <p:txBody>
          <a:bodyPr/>
          <a:lstStyle/>
          <a:p>
            <a:r>
              <a:rPr lang="en-US" smtClean="0"/>
              <a:t>PHY 711  Fall 2018 -- Lecture 11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9/24/2018</a:t>
            </a:r>
            <a:endParaRPr lang="en-US" dirty="0"/>
          </a:p>
        </p:txBody>
      </p:sp>
      <p:sp>
        <p:nvSpPr>
          <p:cNvPr id="6" name="Footer Placeholder 5"/>
          <p:cNvSpPr>
            <a:spLocks noGrp="1"/>
          </p:cNvSpPr>
          <p:nvPr>
            <p:ph type="ftr" sz="quarter" idx="11"/>
          </p:nvPr>
        </p:nvSpPr>
        <p:spPr/>
        <p:txBody>
          <a:bodyPr/>
          <a:lstStyle/>
          <a:p>
            <a:r>
              <a:rPr lang="en-US" smtClean="0"/>
              <a:t>PHY 711  Fall 2018 --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9/24/2018</a:t>
            </a:r>
            <a:endParaRPr lang="en-US" dirty="0"/>
          </a:p>
        </p:txBody>
      </p:sp>
      <p:sp>
        <p:nvSpPr>
          <p:cNvPr id="6" name="Footer Placeholder 5"/>
          <p:cNvSpPr>
            <a:spLocks noGrp="1"/>
          </p:cNvSpPr>
          <p:nvPr>
            <p:ph type="ftr" sz="quarter" idx="11"/>
          </p:nvPr>
        </p:nvSpPr>
        <p:spPr/>
        <p:txBody>
          <a:bodyPr/>
          <a:lstStyle/>
          <a:p>
            <a:r>
              <a:rPr lang="en-US" smtClean="0"/>
              <a:t>PHY 711  Fall 2018 -- Lecture 11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9/24/2018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2018 --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6.wmf"/><Relationship Id="rId5" Type="http://schemas.openxmlformats.org/officeDocument/2006/relationships/oleObject" Target="../embeddings/oleObject22.bin"/><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34.wmf"/><Relationship Id="rId5" Type="http://schemas.openxmlformats.org/officeDocument/2006/relationships/oleObject" Target="../embeddings/oleObject28.bin"/><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4.wmf"/><Relationship Id="rId5" Type="http://schemas.openxmlformats.org/officeDocument/2006/relationships/oleObject" Target="../embeddings/oleObject31.bin"/><Relationship Id="rId10" Type="http://schemas.openxmlformats.org/officeDocument/2006/relationships/image" Target="../media/image38.wmf"/><Relationship Id="rId4" Type="http://schemas.openxmlformats.org/officeDocument/2006/relationships/image" Target="../media/image36.wmf"/><Relationship Id="rId9"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34.wmf"/><Relationship Id="rId5" Type="http://schemas.openxmlformats.org/officeDocument/2006/relationships/oleObject" Target="../embeddings/oleObject35.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7.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42.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47.wmf"/><Relationship Id="rId5" Type="http://schemas.openxmlformats.org/officeDocument/2006/relationships/oleObject" Target="../embeddings/oleObject45.bin"/><Relationship Id="rId4" Type="http://schemas.openxmlformats.org/officeDocument/2006/relationships/image" Target="../media/image4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9.wmf"/><Relationship Id="rId5" Type="http://schemas.openxmlformats.org/officeDocument/2006/relationships/oleObject" Target="../embeddings/oleObject47.bin"/><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228600"/>
            <a:ext cx="8229600" cy="6001643"/>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endParaRPr lang="en-US" sz="3200" b="1" dirty="0" smtClean="0"/>
          </a:p>
          <a:p>
            <a:pPr algn="ctr"/>
            <a:r>
              <a:rPr lang="en-US" sz="3200" b="1" dirty="0" smtClean="0"/>
              <a:t>10-10:50 </a:t>
            </a:r>
            <a:r>
              <a:rPr lang="en-US" sz="3200" b="1" dirty="0" smtClean="0"/>
              <a:t>AM  MWF  Olin </a:t>
            </a:r>
            <a:r>
              <a:rPr lang="en-US" sz="3200" b="1" dirty="0" smtClean="0"/>
              <a:t>103</a:t>
            </a:r>
            <a:endParaRPr lang="en-US" sz="3200" b="1" dirty="0" smtClean="0"/>
          </a:p>
          <a:p>
            <a:pPr algn="ctr"/>
            <a:endParaRPr lang="en-US" sz="3200" b="1" dirty="0"/>
          </a:p>
          <a:p>
            <a:pPr algn="ctr"/>
            <a:r>
              <a:rPr lang="en-US" sz="3200" b="1" dirty="0" smtClean="0"/>
              <a:t>Plan for Lecture 11:</a:t>
            </a:r>
            <a:endParaRPr lang="en-US" sz="3200" b="1" dirty="0">
              <a:solidFill>
                <a:schemeClr val="folHlink"/>
              </a:solidFill>
            </a:endParaRPr>
          </a:p>
          <a:p>
            <a:pPr marL="457200" lvl="2">
              <a:spcBef>
                <a:spcPct val="50000"/>
              </a:spcBef>
            </a:pPr>
            <a:r>
              <a:rPr lang="en-US" sz="3200" b="1" dirty="0" smtClean="0">
                <a:solidFill>
                  <a:schemeClr val="folHlink"/>
                </a:solidFill>
              </a:rPr>
              <a:t>Continue reading Chapter 3 &amp; 6</a:t>
            </a:r>
          </a:p>
          <a:p>
            <a:pPr marL="1428750" lvl="3" indent="-514350">
              <a:spcBef>
                <a:spcPct val="50000"/>
              </a:spcBef>
              <a:buFont typeface="+mj-lt"/>
              <a:buAutoNum type="arabicPeriod"/>
            </a:pPr>
            <a:r>
              <a:rPr lang="en-US" sz="3200" b="1" dirty="0" smtClean="0">
                <a:solidFill>
                  <a:schemeClr val="folHlink"/>
                </a:solidFill>
              </a:rPr>
              <a:t>Constructing the Hamiltonian</a:t>
            </a:r>
          </a:p>
          <a:p>
            <a:pPr marL="1428750" lvl="3" indent="-514350">
              <a:spcBef>
                <a:spcPct val="50000"/>
              </a:spcBef>
              <a:buFont typeface="+mj-lt"/>
              <a:buAutoNum type="arabicPeriod"/>
            </a:pPr>
            <a:r>
              <a:rPr lang="en-US" sz="3200" b="1" dirty="0" smtClean="0">
                <a:solidFill>
                  <a:schemeClr val="folHlink"/>
                </a:solidFill>
              </a:rPr>
              <a:t>Hamilton’s canonical equation</a:t>
            </a:r>
          </a:p>
          <a:p>
            <a:pPr marL="1428750" lvl="3" indent="-514350">
              <a:spcBef>
                <a:spcPct val="50000"/>
              </a:spcBef>
              <a:buFont typeface="+mj-lt"/>
              <a:buAutoNum type="arabicPeriod"/>
            </a:pPr>
            <a:r>
              <a:rPr lang="en-US" sz="3200" b="1" dirty="0" smtClean="0">
                <a:solidFill>
                  <a:schemeClr val="folHlink"/>
                </a:solidFill>
              </a:rPr>
              <a:t>Examples</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762000" y="378767"/>
            <a:ext cx="7467600" cy="461665"/>
          </a:xfrm>
          <a:prstGeom prst="rect">
            <a:avLst/>
          </a:prstGeom>
          <a:noFill/>
        </p:spPr>
        <p:txBody>
          <a:bodyPr wrap="square" rtlCol="0">
            <a:spAutoFit/>
          </a:bodyPr>
          <a:lstStyle/>
          <a:p>
            <a:r>
              <a:rPr lang="en-US" sz="2400" dirty="0" smtClean="0">
                <a:latin typeface="+mj-lt"/>
              </a:rPr>
              <a:t>Constants of the motion in Hamiltonian formalism</a:t>
            </a:r>
          </a:p>
        </p:txBody>
      </p:sp>
      <p:graphicFrame>
        <p:nvGraphicFramePr>
          <p:cNvPr id="6" name="Object 5"/>
          <p:cNvGraphicFramePr>
            <a:graphicFrameLocks noChangeAspect="1"/>
          </p:cNvGraphicFramePr>
          <p:nvPr>
            <p:extLst>
              <p:ext uri="{D42A27DB-BD31-4B8C-83A1-F6EECF244321}">
                <p14:modId xmlns:p14="http://schemas.microsoft.com/office/powerpoint/2010/main" val="151214423"/>
              </p:ext>
            </p:extLst>
          </p:nvPr>
        </p:nvGraphicFramePr>
        <p:xfrm>
          <a:off x="1946275" y="1000125"/>
          <a:ext cx="4987925" cy="3876675"/>
        </p:xfrm>
        <a:graphic>
          <a:graphicData uri="http://schemas.openxmlformats.org/presentationml/2006/ole">
            <mc:AlternateContent xmlns:mc="http://schemas.openxmlformats.org/markup-compatibility/2006">
              <mc:Choice xmlns:v="urn:schemas-microsoft-com:vml" Requires="v">
                <p:oleObj spid="_x0000_s124975" name="数式" r:id="rId3" imgW="2577960" imgH="2019240" progId="Equation.3">
                  <p:embed/>
                </p:oleObj>
              </mc:Choice>
              <mc:Fallback>
                <p:oleObj name="数式" r:id="rId3" imgW="2577960" imgH="2019240" progId="Equation.3">
                  <p:embed/>
                  <p:pic>
                    <p:nvPicPr>
                      <p:cNvPr id="0" name="Object 5"/>
                      <p:cNvPicPr>
                        <a:picLocks noChangeAspect="1" noChangeArrowheads="1"/>
                      </p:cNvPicPr>
                      <p:nvPr/>
                    </p:nvPicPr>
                    <p:blipFill>
                      <a:blip r:embed="rId4"/>
                      <a:srcRect/>
                      <a:stretch>
                        <a:fillRect/>
                      </a:stretch>
                    </p:blipFill>
                    <p:spPr bwMode="auto">
                      <a:xfrm>
                        <a:off x="1946275" y="1000125"/>
                        <a:ext cx="49879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6097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smtClean="0">
                <a:latin typeface="+mj-lt"/>
              </a:rPr>
              <a:t>Recipe for constructing the Hamiltonian and analyzing the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222232086"/>
              </p:ext>
            </p:extLst>
          </p:nvPr>
        </p:nvGraphicFramePr>
        <p:xfrm>
          <a:off x="990600" y="1905000"/>
          <a:ext cx="6931025" cy="3713162"/>
        </p:xfrm>
        <a:graphic>
          <a:graphicData uri="http://schemas.openxmlformats.org/presentationml/2006/ole">
            <mc:AlternateContent xmlns:mc="http://schemas.openxmlformats.org/markup-compatibility/2006">
              <mc:Choice xmlns:v="urn:schemas-microsoft-com:vml" Requires="v">
                <p:oleObj spid="_x0000_s119856" name="数式" r:id="rId3" imgW="3581280" imgH="1930320" progId="Equation.3">
                  <p:embed/>
                </p:oleObj>
              </mc:Choice>
              <mc:Fallback>
                <p:oleObj name="数式" r:id="rId3" imgW="3581280" imgH="1930320" progId="Equation.3">
                  <p:embed/>
                  <p:pic>
                    <p:nvPicPr>
                      <p:cNvPr id="0" name="Object 5"/>
                      <p:cNvPicPr>
                        <a:picLocks noChangeAspect="1" noChangeArrowheads="1"/>
                      </p:cNvPicPr>
                      <p:nvPr/>
                    </p:nvPicPr>
                    <p:blipFill>
                      <a:blip r:embed="rId4"/>
                      <a:srcRect/>
                      <a:stretch>
                        <a:fillRect/>
                      </a:stretch>
                    </p:blipFill>
                    <p:spPr bwMode="auto">
                      <a:xfrm>
                        <a:off x="990600" y="1905000"/>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2535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75581803"/>
              </p:ext>
            </p:extLst>
          </p:nvPr>
        </p:nvGraphicFramePr>
        <p:xfrm>
          <a:off x="1143000" y="838200"/>
          <a:ext cx="7318375" cy="4051300"/>
        </p:xfrm>
        <a:graphic>
          <a:graphicData uri="http://schemas.openxmlformats.org/presentationml/2006/ole">
            <mc:AlternateContent xmlns:mc="http://schemas.openxmlformats.org/markup-compatibility/2006">
              <mc:Choice xmlns:v="urn:schemas-microsoft-com:vml" Requires="v">
                <p:oleObj spid="_x0000_s120879" name="数式" r:id="rId3" imgW="3784320" imgH="2108160" progId="Equation.3">
                  <p:embed/>
                </p:oleObj>
              </mc:Choice>
              <mc:Fallback>
                <p:oleObj name="数式" r:id="rId3" imgW="3784320" imgH="2108160" progId="Equation.3">
                  <p:embed/>
                  <p:pic>
                    <p:nvPicPr>
                      <p:cNvPr id="0" name=""/>
                      <p:cNvPicPr>
                        <a:picLocks noChangeAspect="1" noChangeArrowheads="1"/>
                      </p:cNvPicPr>
                      <p:nvPr/>
                    </p:nvPicPr>
                    <p:blipFill>
                      <a:blip r:embed="rId4"/>
                      <a:srcRect/>
                      <a:stretch>
                        <a:fillRect/>
                      </a:stretch>
                    </p:blipFill>
                    <p:spPr bwMode="auto">
                      <a:xfrm>
                        <a:off x="1143000" y="838200"/>
                        <a:ext cx="73183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5112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727451153"/>
              </p:ext>
            </p:extLst>
          </p:nvPr>
        </p:nvGraphicFramePr>
        <p:xfrm>
          <a:off x="1404938" y="555625"/>
          <a:ext cx="4960937" cy="5057775"/>
        </p:xfrm>
        <a:graphic>
          <a:graphicData uri="http://schemas.openxmlformats.org/presentationml/2006/ole">
            <mc:AlternateContent xmlns:mc="http://schemas.openxmlformats.org/markup-compatibility/2006">
              <mc:Choice xmlns:v="urn:schemas-microsoft-com:vml" Requires="v">
                <p:oleObj spid="_x0000_s121907" name="数式" r:id="rId3" imgW="2565360" imgH="2628720" progId="Equation.3">
                  <p:embed/>
                </p:oleObj>
              </mc:Choice>
              <mc:Fallback>
                <p:oleObj name="数式" r:id="rId3" imgW="2565360" imgH="2628720" progId="Equation.3">
                  <p:embed/>
                  <p:pic>
                    <p:nvPicPr>
                      <p:cNvPr id="0" name=""/>
                      <p:cNvPicPr>
                        <a:picLocks noChangeAspect="1" noChangeArrowheads="1"/>
                      </p:cNvPicPr>
                      <p:nvPr/>
                    </p:nvPicPr>
                    <p:blipFill>
                      <a:blip r:embed="rId4"/>
                      <a:srcRect/>
                      <a:stretch>
                        <a:fillRect/>
                      </a:stretch>
                    </p:blipFill>
                    <p:spPr bwMode="auto">
                      <a:xfrm>
                        <a:off x="1404938" y="555625"/>
                        <a:ext cx="4960937"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0287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04800" y="290057"/>
            <a:ext cx="8077200" cy="461665"/>
          </a:xfrm>
          <a:prstGeom prst="rect">
            <a:avLst/>
          </a:prstGeom>
          <a:noFill/>
        </p:spPr>
        <p:txBody>
          <a:bodyPr wrap="square" rtlCol="0">
            <a:spAutoFit/>
          </a:bodyPr>
          <a:lstStyle/>
          <a:p>
            <a:r>
              <a:rPr lang="en-US" sz="2400" dirty="0" smtClean="0">
                <a:latin typeface="+mj-lt"/>
              </a:rPr>
              <a:t>Other examples</a:t>
            </a:r>
          </a:p>
        </p:txBody>
      </p:sp>
      <p:graphicFrame>
        <p:nvGraphicFramePr>
          <p:cNvPr id="6" name="Object 5"/>
          <p:cNvGraphicFramePr>
            <a:graphicFrameLocks noChangeAspect="1"/>
          </p:cNvGraphicFramePr>
          <p:nvPr>
            <p:extLst>
              <p:ext uri="{D42A27DB-BD31-4B8C-83A1-F6EECF244321}">
                <p14:modId xmlns:p14="http://schemas.microsoft.com/office/powerpoint/2010/main" val="3524296891"/>
              </p:ext>
            </p:extLst>
          </p:nvPr>
        </p:nvGraphicFramePr>
        <p:xfrm>
          <a:off x="889000" y="1019175"/>
          <a:ext cx="7419975" cy="4770438"/>
        </p:xfrm>
        <a:graphic>
          <a:graphicData uri="http://schemas.openxmlformats.org/presentationml/2006/ole">
            <mc:AlternateContent xmlns:mc="http://schemas.openxmlformats.org/markup-compatibility/2006">
              <mc:Choice xmlns:v="urn:schemas-microsoft-com:vml" Requires="v">
                <p:oleObj spid="_x0000_s122927" name="数式" r:id="rId3" imgW="3835080" imgH="2476440" progId="Equation.3">
                  <p:embed/>
                </p:oleObj>
              </mc:Choice>
              <mc:Fallback>
                <p:oleObj name="数式" r:id="rId3" imgW="3835080" imgH="2476440" progId="Equation.3">
                  <p:embed/>
                  <p:pic>
                    <p:nvPicPr>
                      <p:cNvPr id="0" name=""/>
                      <p:cNvPicPr>
                        <a:picLocks noChangeAspect="1" noChangeArrowheads="1"/>
                      </p:cNvPicPr>
                      <p:nvPr/>
                    </p:nvPicPr>
                    <p:blipFill>
                      <a:blip r:embed="rId4"/>
                      <a:srcRect/>
                      <a:stretch>
                        <a:fillRect/>
                      </a:stretch>
                    </p:blipFill>
                    <p:spPr bwMode="auto">
                      <a:xfrm>
                        <a:off x="889000" y="1019175"/>
                        <a:ext cx="74199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2003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5728213"/>
              </p:ext>
            </p:extLst>
          </p:nvPr>
        </p:nvGraphicFramePr>
        <p:xfrm>
          <a:off x="882650" y="661988"/>
          <a:ext cx="6051550" cy="5695950"/>
        </p:xfrm>
        <a:graphic>
          <a:graphicData uri="http://schemas.openxmlformats.org/presentationml/2006/ole">
            <mc:AlternateContent xmlns:mc="http://schemas.openxmlformats.org/markup-compatibility/2006">
              <mc:Choice xmlns:v="urn:schemas-microsoft-com:vml" Requires="v">
                <p:oleObj spid="_x0000_s123953" name="数式" r:id="rId3" imgW="2730240" imgH="2590560" progId="Equation.3">
                  <p:embed/>
                </p:oleObj>
              </mc:Choice>
              <mc:Fallback>
                <p:oleObj name="数式" r:id="rId3" imgW="2730240" imgH="2590560" progId="Equation.3">
                  <p:embed/>
                  <p:pic>
                    <p:nvPicPr>
                      <p:cNvPr id="0" name=""/>
                      <p:cNvPicPr>
                        <a:picLocks noChangeAspect="1" noChangeArrowheads="1"/>
                      </p:cNvPicPr>
                      <p:nvPr/>
                    </p:nvPicPr>
                    <p:blipFill>
                      <a:blip r:embed="rId4"/>
                      <a:srcRect/>
                      <a:stretch>
                        <a:fillRect/>
                      </a:stretch>
                    </p:blipFill>
                    <p:spPr bwMode="auto">
                      <a:xfrm>
                        <a:off x="882650" y="661988"/>
                        <a:ext cx="6051550" cy="5695950"/>
                      </a:xfrm>
                      <a:prstGeom prst="rect">
                        <a:avLst/>
                      </a:prstGeom>
                      <a:noFill/>
                      <a:ln>
                        <a:noFill/>
                      </a:ln>
                      <a:extLst/>
                    </p:spPr>
                  </p:pic>
                </p:oleObj>
              </mc:Fallback>
            </mc:AlternateContent>
          </a:graphicData>
        </a:graphic>
      </p:graphicFrame>
      <p:sp>
        <p:nvSpPr>
          <p:cNvPr id="6" name="TextBox 5"/>
          <p:cNvSpPr txBox="1"/>
          <p:nvPr/>
        </p:nvSpPr>
        <p:spPr>
          <a:xfrm>
            <a:off x="457200" y="228600"/>
            <a:ext cx="8077200" cy="461665"/>
          </a:xfrm>
          <a:prstGeom prst="rect">
            <a:avLst/>
          </a:prstGeom>
          <a:noFill/>
        </p:spPr>
        <p:txBody>
          <a:bodyPr wrap="square" rtlCol="0">
            <a:spAutoFit/>
          </a:bodyPr>
          <a:lstStyle/>
          <a:p>
            <a:r>
              <a:rPr lang="en-US" sz="2400" dirty="0" smtClean="0">
                <a:latin typeface="+mj-lt"/>
              </a:rPr>
              <a:t>Other examples</a:t>
            </a:r>
          </a:p>
        </p:txBody>
      </p:sp>
    </p:spTree>
    <p:extLst>
      <p:ext uri="{BB962C8B-B14F-4D97-AF65-F5344CB8AC3E}">
        <p14:creationId xmlns:p14="http://schemas.microsoft.com/office/powerpoint/2010/main" val="3419080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11653525"/>
              </p:ext>
            </p:extLst>
          </p:nvPr>
        </p:nvGraphicFramePr>
        <p:xfrm>
          <a:off x="882650" y="900113"/>
          <a:ext cx="6051550" cy="5221287"/>
        </p:xfrm>
        <a:graphic>
          <a:graphicData uri="http://schemas.openxmlformats.org/presentationml/2006/ole">
            <mc:AlternateContent xmlns:mc="http://schemas.openxmlformats.org/markup-compatibility/2006">
              <mc:Choice xmlns:v="urn:schemas-microsoft-com:vml" Requires="v">
                <p:oleObj spid="_x0000_s129054" name="数式" r:id="rId3" imgW="2730240" imgH="2374560" progId="Equation.3">
                  <p:embed/>
                </p:oleObj>
              </mc:Choice>
              <mc:Fallback>
                <p:oleObj name="数式" r:id="rId3" imgW="2730240" imgH="2374560" progId="Equation.3">
                  <p:embed/>
                  <p:pic>
                    <p:nvPicPr>
                      <p:cNvPr id="0" name=""/>
                      <p:cNvPicPr>
                        <a:picLocks noChangeAspect="1" noChangeArrowheads="1"/>
                      </p:cNvPicPr>
                      <p:nvPr/>
                    </p:nvPicPr>
                    <p:blipFill>
                      <a:blip r:embed="rId4"/>
                      <a:srcRect/>
                      <a:stretch>
                        <a:fillRect/>
                      </a:stretch>
                    </p:blipFill>
                    <p:spPr bwMode="auto">
                      <a:xfrm>
                        <a:off x="882650" y="900113"/>
                        <a:ext cx="6051550" cy="5221287"/>
                      </a:xfrm>
                      <a:prstGeom prst="rect">
                        <a:avLst/>
                      </a:prstGeom>
                      <a:noFill/>
                      <a:ln>
                        <a:noFill/>
                      </a:ln>
                      <a:extLst/>
                    </p:spPr>
                  </p:pic>
                </p:oleObj>
              </mc:Fallback>
            </mc:AlternateContent>
          </a:graphicData>
        </a:graphic>
      </p:graphicFrame>
      <p:sp>
        <p:nvSpPr>
          <p:cNvPr id="6" name="TextBox 5"/>
          <p:cNvSpPr txBox="1"/>
          <p:nvPr/>
        </p:nvSpPr>
        <p:spPr>
          <a:xfrm>
            <a:off x="457200" y="228600"/>
            <a:ext cx="8077200" cy="461665"/>
          </a:xfrm>
          <a:prstGeom prst="rect">
            <a:avLst/>
          </a:prstGeom>
          <a:noFill/>
        </p:spPr>
        <p:txBody>
          <a:bodyPr wrap="square" rtlCol="0">
            <a:spAutoFit/>
          </a:bodyPr>
          <a:lstStyle/>
          <a:p>
            <a:r>
              <a:rPr lang="en-US" sz="2400" dirty="0" smtClean="0">
                <a:latin typeface="+mj-lt"/>
              </a:rPr>
              <a:t>Canonical equations of motion for constant magnetic field:</a:t>
            </a:r>
          </a:p>
        </p:txBody>
      </p:sp>
    </p:spTree>
    <p:extLst>
      <p:ext uri="{BB962C8B-B14F-4D97-AF65-F5344CB8AC3E}">
        <p14:creationId xmlns:p14="http://schemas.microsoft.com/office/powerpoint/2010/main" val="3409050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6058302"/>
              </p:ext>
            </p:extLst>
          </p:nvPr>
        </p:nvGraphicFramePr>
        <p:xfrm>
          <a:off x="1149350" y="941388"/>
          <a:ext cx="5516563" cy="5137150"/>
        </p:xfrm>
        <a:graphic>
          <a:graphicData uri="http://schemas.openxmlformats.org/presentationml/2006/ole">
            <mc:AlternateContent xmlns:mc="http://schemas.openxmlformats.org/markup-compatibility/2006">
              <mc:Choice xmlns:v="urn:schemas-microsoft-com:vml" Requires="v">
                <p:oleObj spid="_x0000_s130075" name="数式" r:id="rId3" imgW="2489040" imgH="2336760" progId="Equation.3">
                  <p:embed/>
                </p:oleObj>
              </mc:Choice>
              <mc:Fallback>
                <p:oleObj name="数式" r:id="rId3" imgW="2489040" imgH="2336760" progId="Equation.3">
                  <p:embed/>
                  <p:pic>
                    <p:nvPicPr>
                      <p:cNvPr id="0" name=""/>
                      <p:cNvPicPr>
                        <a:picLocks noChangeAspect="1" noChangeArrowheads="1"/>
                      </p:cNvPicPr>
                      <p:nvPr/>
                    </p:nvPicPr>
                    <p:blipFill>
                      <a:blip r:embed="rId4"/>
                      <a:srcRect/>
                      <a:stretch>
                        <a:fillRect/>
                      </a:stretch>
                    </p:blipFill>
                    <p:spPr bwMode="auto">
                      <a:xfrm>
                        <a:off x="1149350" y="941388"/>
                        <a:ext cx="5516563" cy="5137150"/>
                      </a:xfrm>
                      <a:prstGeom prst="rect">
                        <a:avLst/>
                      </a:prstGeom>
                      <a:noFill/>
                      <a:ln>
                        <a:noFill/>
                      </a:ln>
                      <a:extLst/>
                    </p:spPr>
                  </p:pic>
                </p:oleObj>
              </mc:Fallback>
            </mc:AlternateContent>
          </a:graphicData>
        </a:graphic>
      </p:graphicFrame>
      <p:sp>
        <p:nvSpPr>
          <p:cNvPr id="6" name="TextBox 5"/>
          <p:cNvSpPr txBox="1"/>
          <p:nvPr/>
        </p:nvSpPr>
        <p:spPr>
          <a:xfrm>
            <a:off x="457200" y="228600"/>
            <a:ext cx="8077200" cy="830997"/>
          </a:xfrm>
          <a:prstGeom prst="rect">
            <a:avLst/>
          </a:prstGeom>
          <a:noFill/>
        </p:spPr>
        <p:txBody>
          <a:bodyPr wrap="square" rtlCol="0">
            <a:spAutoFit/>
          </a:bodyPr>
          <a:lstStyle/>
          <a:p>
            <a:r>
              <a:rPr lang="en-US" sz="2400" dirty="0" smtClean="0">
                <a:latin typeface="+mj-lt"/>
              </a:rPr>
              <a:t>Canonical equations of motion for constant magnetic field                                -- continued:</a:t>
            </a:r>
          </a:p>
        </p:txBody>
      </p:sp>
    </p:spTree>
    <p:extLst>
      <p:ext uri="{BB962C8B-B14F-4D97-AF65-F5344CB8AC3E}">
        <p14:creationId xmlns:p14="http://schemas.microsoft.com/office/powerpoint/2010/main" val="2916548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2680414"/>
              </p:ext>
            </p:extLst>
          </p:nvPr>
        </p:nvGraphicFramePr>
        <p:xfrm>
          <a:off x="228600" y="817563"/>
          <a:ext cx="8793539" cy="4897437"/>
        </p:xfrm>
        <a:graphic>
          <a:graphicData uri="http://schemas.openxmlformats.org/presentationml/2006/ole">
            <mc:AlternateContent xmlns:mc="http://schemas.openxmlformats.org/markup-compatibility/2006">
              <mc:Choice xmlns:v="urn:schemas-microsoft-com:vml" Requires="v">
                <p:oleObj spid="_x0000_s131085" name="Equation" r:id="rId3" imgW="6134040" imgH="3416040" progId="Equation.DSMT4">
                  <p:embed/>
                </p:oleObj>
              </mc:Choice>
              <mc:Fallback>
                <p:oleObj name="Equation" r:id="rId3" imgW="6134040" imgH="3416040" progId="Equation.DSMT4">
                  <p:embed/>
                  <p:pic>
                    <p:nvPicPr>
                      <p:cNvPr id="0" name=""/>
                      <p:cNvPicPr/>
                      <p:nvPr/>
                    </p:nvPicPr>
                    <p:blipFill>
                      <a:blip r:embed="rId4"/>
                      <a:stretch>
                        <a:fillRect/>
                      </a:stretch>
                    </p:blipFill>
                    <p:spPr>
                      <a:xfrm>
                        <a:off x="228600" y="817563"/>
                        <a:ext cx="8793539" cy="4897437"/>
                      </a:xfrm>
                      <a:prstGeom prst="rect">
                        <a:avLst/>
                      </a:prstGeom>
                    </p:spPr>
                  </p:pic>
                </p:oleObj>
              </mc:Fallback>
            </mc:AlternateContent>
          </a:graphicData>
        </a:graphic>
      </p:graphicFrame>
    </p:spTree>
    <p:extLst>
      <p:ext uri="{BB962C8B-B14F-4D97-AF65-F5344CB8AC3E}">
        <p14:creationId xmlns:p14="http://schemas.microsoft.com/office/powerpoint/2010/main" val="1995423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93898961"/>
              </p:ext>
            </p:extLst>
          </p:nvPr>
        </p:nvGraphicFramePr>
        <p:xfrm>
          <a:off x="774699" y="1304925"/>
          <a:ext cx="7912101" cy="4486275"/>
        </p:xfrm>
        <a:graphic>
          <a:graphicData uri="http://schemas.openxmlformats.org/presentationml/2006/ole">
            <mc:AlternateContent xmlns:mc="http://schemas.openxmlformats.org/markup-compatibility/2006">
              <mc:Choice xmlns:v="urn:schemas-microsoft-com:vml" Requires="v">
                <p:oleObj spid="_x0000_s125993" name="数式" r:id="rId3" imgW="4089240" imgH="2336760" progId="Equation.3">
                  <p:embed/>
                </p:oleObj>
              </mc:Choice>
              <mc:Fallback>
                <p:oleObj name="数式" r:id="rId3" imgW="4089240" imgH="2336760" progId="Equation.3">
                  <p:embed/>
                  <p:pic>
                    <p:nvPicPr>
                      <p:cNvPr id="0" name="Object 5"/>
                      <p:cNvPicPr>
                        <a:picLocks noChangeAspect="1" noChangeArrowheads="1"/>
                      </p:cNvPicPr>
                      <p:nvPr/>
                    </p:nvPicPr>
                    <p:blipFill>
                      <a:blip r:embed="rId4"/>
                      <a:srcRect/>
                      <a:stretch>
                        <a:fillRect/>
                      </a:stretch>
                    </p:blipFill>
                    <p:spPr bwMode="auto">
                      <a:xfrm>
                        <a:off x="774699" y="1304925"/>
                        <a:ext cx="7912101"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830997"/>
          </a:xfrm>
          <a:prstGeom prst="rect">
            <a:avLst/>
          </a:prstGeom>
          <a:noFill/>
        </p:spPr>
        <p:txBody>
          <a:bodyPr wrap="square" rtlCol="0">
            <a:spAutoFit/>
          </a:bodyPr>
          <a:lstStyle/>
          <a:p>
            <a:r>
              <a:rPr lang="en-US" sz="2400" dirty="0" smtClean="0">
                <a:latin typeface="+mj-lt"/>
              </a:rPr>
              <a:t>Poisson brackets:</a:t>
            </a:r>
          </a:p>
          <a:p>
            <a:r>
              <a:rPr lang="en-US" sz="2400" dirty="0">
                <a:latin typeface="+mj-lt"/>
              </a:rPr>
              <a:t> </a:t>
            </a:r>
            <a:r>
              <a:rPr lang="en-US" sz="2400" dirty="0" smtClean="0">
                <a:latin typeface="+mj-lt"/>
              </a:rPr>
              <a:t>  Recall:</a:t>
            </a:r>
          </a:p>
        </p:txBody>
      </p:sp>
    </p:spTree>
    <p:extLst>
      <p:ext uri="{BB962C8B-B14F-4D97-AF65-F5344CB8AC3E}">
        <p14:creationId xmlns:p14="http://schemas.microsoft.com/office/powerpoint/2010/main" val="959866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ight Arrow 5"/>
          <p:cNvSpPr/>
          <p:nvPr/>
        </p:nvSpPr>
        <p:spPr>
          <a:xfrm>
            <a:off x="0" y="54864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439956" y="457200"/>
            <a:ext cx="8667099" cy="5757863"/>
          </a:xfrm>
          <a:prstGeom prst="rect">
            <a:avLst/>
          </a:prstGeom>
        </p:spPr>
      </p:pic>
    </p:spTree>
    <p:extLst>
      <p:ext uri="{BB962C8B-B14F-4D97-AF65-F5344CB8AC3E}">
        <p14:creationId xmlns:p14="http://schemas.microsoft.com/office/powerpoint/2010/main" val="142994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5268776"/>
              </p:ext>
            </p:extLst>
          </p:nvPr>
        </p:nvGraphicFramePr>
        <p:xfrm>
          <a:off x="774700" y="1766888"/>
          <a:ext cx="7912100" cy="3560762"/>
        </p:xfrm>
        <a:graphic>
          <a:graphicData uri="http://schemas.openxmlformats.org/presentationml/2006/ole">
            <mc:AlternateContent xmlns:mc="http://schemas.openxmlformats.org/markup-compatibility/2006">
              <mc:Choice xmlns:v="urn:schemas-microsoft-com:vml" Requires="v">
                <p:oleObj spid="_x0000_s127017" name="数式" r:id="rId3" imgW="4089240" imgH="1854000" progId="Equation.3">
                  <p:embed/>
                </p:oleObj>
              </mc:Choice>
              <mc:Fallback>
                <p:oleObj name="数式" r:id="rId3" imgW="4089240" imgH="1854000" progId="Equation.3">
                  <p:embed/>
                  <p:pic>
                    <p:nvPicPr>
                      <p:cNvPr id="0" name=""/>
                      <p:cNvPicPr>
                        <a:picLocks noChangeAspect="1" noChangeArrowheads="1"/>
                      </p:cNvPicPr>
                      <p:nvPr/>
                    </p:nvPicPr>
                    <p:blipFill>
                      <a:blip r:embed="rId4"/>
                      <a:srcRect/>
                      <a:stretch>
                        <a:fillRect/>
                      </a:stretch>
                    </p:blipFill>
                    <p:spPr bwMode="auto">
                      <a:xfrm>
                        <a:off x="774700" y="1766888"/>
                        <a:ext cx="79121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smtClean="0">
                <a:latin typeface="+mj-lt"/>
              </a:rPr>
              <a:t>Poisson brackets -- continued:</a:t>
            </a:r>
          </a:p>
        </p:txBody>
      </p:sp>
    </p:spTree>
    <p:extLst>
      <p:ext uri="{BB962C8B-B14F-4D97-AF65-F5344CB8AC3E}">
        <p14:creationId xmlns:p14="http://schemas.microsoft.com/office/powerpoint/2010/main" val="2757599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34789417"/>
              </p:ext>
            </p:extLst>
          </p:nvPr>
        </p:nvGraphicFramePr>
        <p:xfrm>
          <a:off x="1371600" y="1292225"/>
          <a:ext cx="5529263" cy="2341563"/>
        </p:xfrm>
        <a:graphic>
          <a:graphicData uri="http://schemas.openxmlformats.org/presentationml/2006/ole">
            <mc:AlternateContent xmlns:mc="http://schemas.openxmlformats.org/markup-compatibility/2006">
              <mc:Choice xmlns:v="urn:schemas-microsoft-com:vml" Requires="v">
                <p:oleObj spid="_x0000_s132114" name="数式" r:id="rId3" imgW="2857320" imgH="1218960" progId="Equation.3">
                  <p:embed/>
                </p:oleObj>
              </mc:Choice>
              <mc:Fallback>
                <p:oleObj name="数式" r:id="rId3" imgW="2857320" imgH="1218960" progId="Equation.3">
                  <p:embed/>
                  <p:pic>
                    <p:nvPicPr>
                      <p:cNvPr id="0" name=""/>
                      <p:cNvPicPr>
                        <a:picLocks noChangeAspect="1" noChangeArrowheads="1"/>
                      </p:cNvPicPr>
                      <p:nvPr/>
                    </p:nvPicPr>
                    <p:blipFill>
                      <a:blip r:embed="rId4"/>
                      <a:srcRect/>
                      <a:stretch>
                        <a:fillRect/>
                      </a:stretch>
                    </p:blipFill>
                    <p:spPr bwMode="auto">
                      <a:xfrm>
                        <a:off x="1371600" y="1292225"/>
                        <a:ext cx="55292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838200" y="381000"/>
            <a:ext cx="6934200" cy="461665"/>
          </a:xfrm>
          <a:prstGeom prst="rect">
            <a:avLst/>
          </a:prstGeom>
          <a:noFill/>
        </p:spPr>
        <p:txBody>
          <a:bodyPr wrap="square" rtlCol="0">
            <a:spAutoFit/>
          </a:bodyPr>
          <a:lstStyle/>
          <a:p>
            <a:r>
              <a:rPr lang="en-US" sz="2400" dirty="0" smtClean="0">
                <a:latin typeface="+mj-lt"/>
              </a:rPr>
              <a:t>Poisson brackets -- continued:</a:t>
            </a:r>
          </a:p>
        </p:txBody>
      </p:sp>
      <p:sp>
        <p:nvSpPr>
          <p:cNvPr id="7" name="TextBox 6"/>
          <p:cNvSpPr txBox="1"/>
          <p:nvPr/>
        </p:nvSpPr>
        <p:spPr>
          <a:xfrm>
            <a:off x="685800" y="4343400"/>
            <a:ext cx="6858000" cy="461665"/>
          </a:xfrm>
          <a:prstGeom prst="rect">
            <a:avLst/>
          </a:prstGeom>
          <a:noFill/>
        </p:spPr>
        <p:txBody>
          <a:bodyPr wrap="square" rtlCol="0">
            <a:spAutoFit/>
          </a:bodyPr>
          <a:lstStyle/>
          <a:p>
            <a:r>
              <a:rPr lang="en-US" sz="2400" dirty="0" err="1" smtClean="0">
                <a:latin typeface="+mj-lt"/>
              </a:rPr>
              <a:t>Liouville</a:t>
            </a:r>
            <a:r>
              <a:rPr lang="en-US" sz="2400" dirty="0" smtClean="0">
                <a:latin typeface="+mj-lt"/>
              </a:rPr>
              <a:t> theorem</a:t>
            </a:r>
          </a:p>
        </p:txBody>
      </p:sp>
      <p:graphicFrame>
        <p:nvGraphicFramePr>
          <p:cNvPr id="8" name="Object 7"/>
          <p:cNvGraphicFramePr>
            <a:graphicFrameLocks noChangeAspect="1"/>
          </p:cNvGraphicFramePr>
          <p:nvPr>
            <p:extLst>
              <p:ext uri="{D42A27DB-BD31-4B8C-83A1-F6EECF244321}">
                <p14:modId xmlns:p14="http://schemas.microsoft.com/office/powerpoint/2010/main" val="3381228814"/>
              </p:ext>
            </p:extLst>
          </p:nvPr>
        </p:nvGraphicFramePr>
        <p:xfrm>
          <a:off x="1295400" y="4953000"/>
          <a:ext cx="5259387" cy="1169988"/>
        </p:xfrm>
        <a:graphic>
          <a:graphicData uri="http://schemas.openxmlformats.org/presentationml/2006/ole">
            <mc:AlternateContent xmlns:mc="http://schemas.openxmlformats.org/markup-compatibility/2006">
              <mc:Choice xmlns:v="urn:schemas-microsoft-com:vml" Requires="v">
                <p:oleObj spid="_x0000_s132115" name="数式" r:id="rId5" imgW="2717640" imgH="609480" progId="Equation.3">
                  <p:embed/>
                </p:oleObj>
              </mc:Choice>
              <mc:Fallback>
                <p:oleObj name="数式" r:id="rId5" imgW="2717640" imgH="609480" progId="Equation.3">
                  <p:embed/>
                  <p:pic>
                    <p:nvPicPr>
                      <p:cNvPr id="0" name=""/>
                      <p:cNvPicPr>
                        <a:picLocks noChangeAspect="1" noChangeArrowheads="1"/>
                      </p:cNvPicPr>
                      <p:nvPr/>
                    </p:nvPicPr>
                    <p:blipFill>
                      <a:blip r:embed="rId6"/>
                      <a:srcRect/>
                      <a:stretch>
                        <a:fillRect/>
                      </a:stretch>
                    </p:blipFill>
                    <p:spPr bwMode="auto">
                      <a:xfrm>
                        <a:off x="1295400" y="4953000"/>
                        <a:ext cx="52593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5018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smtClean="0">
                <a:latin typeface="+mj-lt"/>
              </a:rPr>
              <a:t>Phase space</a:t>
            </a:r>
          </a:p>
        </p:txBody>
      </p:sp>
      <p:graphicFrame>
        <p:nvGraphicFramePr>
          <p:cNvPr id="6" name="Object 5"/>
          <p:cNvGraphicFramePr>
            <a:graphicFrameLocks noChangeAspect="1"/>
          </p:cNvGraphicFramePr>
          <p:nvPr>
            <p:extLst>
              <p:ext uri="{D42A27DB-BD31-4B8C-83A1-F6EECF244321}">
                <p14:modId xmlns:p14="http://schemas.microsoft.com/office/powerpoint/2010/main" val="853527343"/>
              </p:ext>
            </p:extLst>
          </p:nvPr>
        </p:nvGraphicFramePr>
        <p:xfrm>
          <a:off x="1228725" y="1143000"/>
          <a:ext cx="6610350" cy="2147887"/>
        </p:xfrm>
        <a:graphic>
          <a:graphicData uri="http://schemas.openxmlformats.org/presentationml/2006/ole">
            <mc:AlternateContent xmlns:mc="http://schemas.openxmlformats.org/markup-compatibility/2006">
              <mc:Choice xmlns:v="urn:schemas-microsoft-com:vml" Requires="v">
                <p:oleObj spid="_x0000_s133130" name="数式" r:id="rId3" imgW="3416040" imgH="1117440" progId="Equation.3">
                  <p:embed/>
                </p:oleObj>
              </mc:Choice>
              <mc:Fallback>
                <p:oleObj name="数式" r:id="rId3" imgW="3416040" imgH="1117440" progId="Equation.3">
                  <p:embed/>
                  <p:pic>
                    <p:nvPicPr>
                      <p:cNvPr id="0" name=""/>
                      <p:cNvPicPr>
                        <a:picLocks noChangeAspect="1" noChangeArrowheads="1"/>
                      </p:cNvPicPr>
                      <p:nvPr/>
                    </p:nvPicPr>
                    <p:blipFill>
                      <a:blip r:embed="rId4"/>
                      <a:srcRect/>
                      <a:stretch>
                        <a:fillRect/>
                      </a:stretch>
                    </p:blipFill>
                    <p:spPr bwMode="auto">
                      <a:xfrm>
                        <a:off x="1228725" y="1143000"/>
                        <a:ext cx="6610350"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695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smtClean="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smtClean="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smtClean="0">
                <a:latin typeface="+mj-lt"/>
              </a:rPr>
              <a:t>Phase space diagram for one-dimensional motion due to constant force</a:t>
            </a:r>
          </a:p>
        </p:txBody>
      </p:sp>
      <p:graphicFrame>
        <p:nvGraphicFramePr>
          <p:cNvPr id="10" name="Object 9"/>
          <p:cNvGraphicFramePr>
            <a:graphicFrameLocks noChangeAspect="1"/>
          </p:cNvGraphicFramePr>
          <p:nvPr>
            <p:extLst>
              <p:ext uri="{D42A27DB-BD31-4B8C-83A1-F6EECF244321}">
                <p14:modId xmlns:p14="http://schemas.microsoft.com/office/powerpoint/2010/main" val="3685674566"/>
              </p:ext>
            </p:extLst>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spid="_x0000_s134154" name="Equation" r:id="rId4" imgW="4457520" imgH="1206360" progId="Equation.DSMT4">
                  <p:embed/>
                </p:oleObj>
              </mc:Choice>
              <mc:Fallback>
                <p:oleObj name="Equation" r:id="rId4" imgW="4457520" imgH="1206360" progId="Equation.DSMT4">
                  <p:embed/>
                  <p:pic>
                    <p:nvPicPr>
                      <p:cNvPr id="0" name=""/>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smtClean="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smtClean="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smtClean="0">
                <a:latin typeface="+mj-lt"/>
              </a:rPr>
              <a:t>x</a:t>
            </a:r>
          </a:p>
        </p:txBody>
      </p:sp>
      <p:graphicFrame>
        <p:nvGraphicFramePr>
          <p:cNvPr id="12" name="Object 11"/>
          <p:cNvGraphicFramePr>
            <a:graphicFrameLocks noChangeAspect="1"/>
          </p:cNvGraphicFramePr>
          <p:nvPr>
            <p:extLst>
              <p:ext uri="{D42A27DB-BD31-4B8C-83A1-F6EECF244321}">
                <p14:modId xmlns:p14="http://schemas.microsoft.com/office/powerpoint/2010/main" val="354549503"/>
              </p:ext>
            </p:extLst>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spid="_x0000_s135178" name="Equation" r:id="rId4" imgW="5130720" imgH="1206360" progId="Equation.DSMT4">
                  <p:embed/>
                </p:oleObj>
              </mc:Choice>
              <mc:Fallback>
                <p:oleObj name="Equation" r:id="rId4" imgW="5130720" imgH="1206360" progId="Equation.DSMT4">
                  <p:embed/>
                  <p:pic>
                    <p:nvPicPr>
                      <p:cNvPr id="0" name=""/>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533400"/>
            <a:ext cx="7086600" cy="1938992"/>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(1838)</a:t>
            </a:r>
          </a:p>
          <a:p>
            <a:endParaRPr lang="en-US" sz="2400" dirty="0">
              <a:latin typeface="+mj-lt"/>
            </a:endParaRPr>
          </a:p>
          <a:p>
            <a:r>
              <a:rPr lang="en-US" sz="2400" dirty="0" smtClean="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078316874"/>
              </p:ext>
            </p:extLst>
          </p:nvPr>
        </p:nvGraphicFramePr>
        <p:xfrm>
          <a:off x="381000" y="2895600"/>
          <a:ext cx="8526462" cy="2146300"/>
        </p:xfrm>
        <a:graphic>
          <a:graphicData uri="http://schemas.openxmlformats.org/presentationml/2006/ole">
            <mc:AlternateContent xmlns:mc="http://schemas.openxmlformats.org/markup-compatibility/2006">
              <mc:Choice xmlns:v="urn:schemas-microsoft-com:vml" Requires="v">
                <p:oleObj spid="_x0000_s136202" name="数式" r:id="rId3" imgW="4406760" imgH="1117440" progId="Equation.3">
                  <p:embed/>
                </p:oleObj>
              </mc:Choice>
              <mc:Fallback>
                <p:oleObj name="数式" r:id="rId3" imgW="4406760" imgH="1117440" progId="Equation.3">
                  <p:embed/>
                  <p:pic>
                    <p:nvPicPr>
                      <p:cNvPr id="0" name=""/>
                      <p:cNvPicPr>
                        <a:picLocks noChangeAspect="1" noChangeArrowheads="1"/>
                      </p:cNvPicPr>
                      <p:nvPr/>
                    </p:nvPicPr>
                    <p:blipFill>
                      <a:blip r:embed="rId4"/>
                      <a:srcRect/>
                      <a:stretch>
                        <a:fillRect/>
                      </a:stretch>
                    </p:blipFill>
                    <p:spPr bwMode="auto">
                      <a:xfrm>
                        <a:off x="381000" y="2895600"/>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86422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smtClean="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smtClean="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smtClean="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smtClean="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00732664"/>
              </p:ext>
            </p:extLst>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spid="_x0000_s137242"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9371501"/>
              </p:ext>
            </p:extLst>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spid="_x0000_s137243"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45415439"/>
              </p:ext>
            </p:extLst>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spid="_x0000_s137244"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smtClean="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smtClean="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smtClean="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smtClean="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84927653"/>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8274"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810724799"/>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8275"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266596903"/>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8276"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154175587"/>
              </p:ext>
            </p:extLst>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spid="_x0000_s138277" name="Equation" r:id="rId9" imgW="5448240" imgH="1574640" progId="Equation.DSMT4">
                  <p:embed/>
                </p:oleObj>
              </mc:Choice>
              <mc:Fallback>
                <p:oleObj name="Equation" r:id="rId9" imgW="5448240" imgH="1574640" progId="Equation.DSMT4">
                  <p:embed/>
                  <p:pic>
                    <p:nvPicPr>
                      <p:cNvPr id="0" name=""/>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smtClean="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smtClean="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smtClean="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smtClean="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a:t>
              </a:r>
              <a:r>
                <a:rPr lang="en-US" sz="2400" b="1" i="1" dirty="0" err="1" smtClean="0">
                  <a:latin typeface="Symbol" pitchFamily="18" charset="2"/>
                </a:rPr>
                <a:t>D</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smtClean="0">
                  <a:latin typeface="+mj-lt"/>
                </a:rPr>
                <a:t>(</a:t>
              </a:r>
              <a:r>
                <a:rPr lang="en-US" sz="2400" b="1" i="1" dirty="0" err="1" smtClean="0">
                  <a:latin typeface="+mj-lt"/>
                </a:rPr>
                <a:t>x,p+</a:t>
              </a:r>
              <a:r>
                <a:rPr lang="en-US" sz="2400" b="1" i="1" dirty="0" err="1" smtClean="0">
                  <a:latin typeface="Symbol" pitchFamily="18" charset="2"/>
                </a:rPr>
                <a:t>D</a:t>
              </a:r>
              <a:r>
                <a:rPr lang="en-US" sz="2400" b="1" i="1" dirty="0" err="1" smtClean="0">
                  <a:latin typeface="+mj-lt"/>
                </a:rPr>
                <a:t>p</a:t>
              </a:r>
              <a:r>
                <a:rPr lang="en-US" sz="2400" b="1" i="1" dirty="0" smtClean="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136444538"/>
                </p:ext>
              </p:extLst>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spid="_x0000_s139298" name="数式" r:id="rId3" imgW="126720" imgH="177480" progId="Equation.3">
                    <p:embed/>
                  </p:oleObj>
                </mc:Choice>
                <mc:Fallback>
                  <p:oleObj name="数式" r:id="rId3" imgW="126720" imgH="177480" progId="Equation.3">
                    <p:embed/>
                    <p:pic>
                      <p:nvPicPr>
                        <p:cNvPr id="0" name=""/>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63150550"/>
                </p:ext>
              </p:extLst>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spid="_x0000_s139299" name="数式" r:id="rId5" imgW="152280" imgH="203040" progId="Equation.3">
                    <p:embed/>
                  </p:oleObj>
                </mc:Choice>
                <mc:Fallback>
                  <p:oleObj name="数式" r:id="rId5" imgW="152280" imgH="203040" progId="Equation.3">
                    <p:embed/>
                    <p:pic>
                      <p:nvPicPr>
                        <p:cNvPr id="0" name=""/>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73658817"/>
                </p:ext>
              </p:extLst>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spid="_x0000_s139300" name="数式" r:id="rId7" imgW="253800" imgH="393480" progId="Equation.3">
                    <p:embed/>
                  </p:oleObj>
                </mc:Choice>
                <mc:Fallback>
                  <p:oleObj name="数式" r:id="rId7" imgW="253800" imgH="393480" progId="Equation.3">
                    <p:embed/>
                    <p:pic>
                      <p:nvPicPr>
                        <p:cNvPr id="0" name=""/>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extLst>
              <p:ext uri="{D42A27DB-BD31-4B8C-83A1-F6EECF244321}">
                <p14:modId xmlns:p14="http://schemas.microsoft.com/office/powerpoint/2010/main" val="1852447864"/>
              </p:ext>
            </p:extLst>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spid="_x0000_s139301" name="数式" r:id="rId9" imgW="1765080" imgH="863280" progId="Equation.3">
                  <p:embed/>
                </p:oleObj>
              </mc:Choice>
              <mc:Fallback>
                <p:oleObj name="数式" r:id="rId9" imgW="1765080" imgH="863280" progId="Equation.3">
                  <p:embed/>
                  <p:pic>
                    <p:nvPicPr>
                      <p:cNvPr id="0" name=""/>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685800" y="152400"/>
            <a:ext cx="6934200" cy="1938992"/>
          </a:xfrm>
          <a:prstGeom prst="rect">
            <a:avLst/>
          </a:prstGeom>
          <a:noFill/>
        </p:spPr>
        <p:txBody>
          <a:bodyPr wrap="square" rtlCol="0">
            <a:spAutoFit/>
          </a:bodyPr>
          <a:lstStyle/>
          <a:p>
            <a:r>
              <a:rPr lang="en-US" sz="2400" dirty="0" smtClean="0">
                <a:latin typeface="+mj-lt"/>
              </a:rPr>
              <a:t>Review:</a:t>
            </a:r>
          </a:p>
          <a:p>
            <a:r>
              <a:rPr lang="en-US" sz="2400" dirty="0" err="1" smtClean="0">
                <a:latin typeface="+mj-lt"/>
              </a:rPr>
              <a:t>Liouville’s</a:t>
            </a:r>
            <a:r>
              <a:rPr lang="en-US" sz="2400" dirty="0" smtClean="0">
                <a:latin typeface="+mj-lt"/>
              </a:rPr>
              <a:t> theorem:</a:t>
            </a:r>
          </a:p>
          <a:p>
            <a:r>
              <a:rPr lang="en-US" sz="2400" dirty="0">
                <a:latin typeface="+mj-lt"/>
              </a:rPr>
              <a:t> </a:t>
            </a:r>
            <a:r>
              <a:rPr lang="en-US" sz="2400" dirty="0" smtClean="0">
                <a:latin typeface="+mj-lt"/>
              </a:rPr>
              <a:t>     Imagine a collection of particles obeying the Canonical equations of motion in phase space.</a:t>
            </a:r>
          </a:p>
          <a:p>
            <a:r>
              <a:rPr lang="en-US" sz="2400" dirty="0">
                <a:latin typeface="+mj-lt"/>
              </a:rPr>
              <a:t> </a:t>
            </a:r>
            <a:r>
              <a:rPr lang="en-US" sz="2400" dirty="0" smtClean="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472710917"/>
              </p:ext>
            </p:extLst>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spid="_x0000_s140298" name="数式" r:id="rId3" imgW="3568680" imgH="1066680" progId="Equation.3">
                  <p:embed/>
                </p:oleObj>
              </mc:Choice>
              <mc:Fallback>
                <p:oleObj name="数式" r:id="rId3" imgW="3568680" imgH="1066680" progId="Equation.3">
                  <p:embed/>
                  <p:pic>
                    <p:nvPicPr>
                      <p:cNvPr id="0" name=""/>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Tree>
    <p:extLst>
      <p:ext uri="{BB962C8B-B14F-4D97-AF65-F5344CB8AC3E}">
        <p14:creationId xmlns:p14="http://schemas.microsoft.com/office/powerpoint/2010/main" val="299797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p:cNvPicPr>
            <a:picLocks noChangeAspect="1"/>
          </p:cNvPicPr>
          <p:nvPr/>
        </p:nvPicPr>
        <p:blipFill>
          <a:blip r:embed="rId2"/>
          <a:stretch>
            <a:fillRect/>
          </a:stretch>
        </p:blipFill>
        <p:spPr>
          <a:xfrm>
            <a:off x="452582" y="381000"/>
            <a:ext cx="8048625" cy="5134468"/>
          </a:xfrm>
          <a:prstGeom prst="rect">
            <a:avLst/>
          </a:prstGeom>
        </p:spPr>
      </p:pic>
      <p:sp>
        <p:nvSpPr>
          <p:cNvPr id="6" name="TextBox 5"/>
          <p:cNvSpPr txBox="1"/>
          <p:nvPr/>
        </p:nvSpPr>
        <p:spPr>
          <a:xfrm>
            <a:off x="762000" y="5638800"/>
            <a:ext cx="7620000" cy="461665"/>
          </a:xfrm>
          <a:prstGeom prst="rect">
            <a:avLst/>
          </a:prstGeom>
          <a:noFill/>
        </p:spPr>
        <p:txBody>
          <a:bodyPr wrap="square" rtlCol="0">
            <a:spAutoFit/>
          </a:bodyPr>
          <a:lstStyle/>
          <a:p>
            <a:r>
              <a:rPr lang="en-US" sz="2400" dirty="0" smtClean="0">
                <a:latin typeface="+mj-lt"/>
              </a:rPr>
              <a:t>12:15 PM today in Olin 105</a:t>
            </a:r>
            <a:endParaRPr lang="en-US" sz="2400" dirty="0" smtClean="0">
              <a:latin typeface="+mj-lt"/>
            </a:endParaRPr>
          </a:p>
        </p:txBody>
      </p:sp>
    </p:spTree>
    <p:extLst>
      <p:ext uri="{BB962C8B-B14F-4D97-AF65-F5344CB8AC3E}">
        <p14:creationId xmlns:p14="http://schemas.microsoft.com/office/powerpoint/2010/main" val="313259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533400" y="381000"/>
            <a:ext cx="6705600" cy="461665"/>
          </a:xfrm>
          <a:prstGeom prst="rect">
            <a:avLst/>
          </a:prstGeom>
          <a:noFill/>
        </p:spPr>
        <p:txBody>
          <a:bodyPr wrap="square" rtlCol="0">
            <a:spAutoFit/>
          </a:bodyPr>
          <a:lstStyle/>
          <a:p>
            <a:r>
              <a:rPr lang="en-US" sz="2400" dirty="0" smtClean="0">
                <a:latin typeface="+mj-lt"/>
              </a:rPr>
              <a:t>Proof of </a:t>
            </a:r>
            <a:r>
              <a:rPr lang="en-US" sz="2400" dirty="0" err="1" smtClean="0">
                <a:latin typeface="+mj-lt"/>
              </a:rPr>
              <a:t>Liouville’e</a:t>
            </a:r>
            <a:r>
              <a:rPr lang="en-US" sz="2400" dirty="0" smtClean="0">
                <a:latin typeface="+mj-lt"/>
              </a:rPr>
              <a:t> theorem:</a:t>
            </a:r>
          </a:p>
        </p:txBody>
      </p:sp>
      <p:sp>
        <p:nvSpPr>
          <p:cNvPr id="6" name="Cloud 5"/>
          <p:cNvSpPr/>
          <p:nvPr/>
        </p:nvSpPr>
        <p:spPr>
          <a:xfrm>
            <a:off x="2057400" y="1676400"/>
            <a:ext cx="2286000" cy="1828800"/>
          </a:xfrm>
          <a:prstGeom prst="cloud">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38739659"/>
              </p:ext>
            </p:extLst>
          </p:nvPr>
        </p:nvGraphicFramePr>
        <p:xfrm>
          <a:off x="2913063" y="2144713"/>
          <a:ext cx="574675" cy="892175"/>
        </p:xfrm>
        <a:graphic>
          <a:graphicData uri="http://schemas.openxmlformats.org/presentationml/2006/ole">
            <mc:AlternateContent xmlns:mc="http://schemas.openxmlformats.org/markup-compatibility/2006">
              <mc:Choice xmlns:v="urn:schemas-microsoft-com:vml" Requires="v">
                <p:oleObj spid="_x0000_s141354" name="数式" r:id="rId3" imgW="253800" imgH="393480" progId="Equation.3">
                  <p:embed/>
                </p:oleObj>
              </mc:Choice>
              <mc:Fallback>
                <p:oleObj name="数式" r:id="rId3" imgW="253800" imgH="393480" progId="Equation.3">
                  <p:embed/>
                  <p:pic>
                    <p:nvPicPr>
                      <p:cNvPr id="0" name=""/>
                      <p:cNvPicPr>
                        <a:picLocks noChangeAspect="1" noChangeArrowheads="1"/>
                      </p:cNvPicPr>
                      <p:nvPr/>
                    </p:nvPicPr>
                    <p:blipFill>
                      <a:blip r:embed="rId4"/>
                      <a:srcRect/>
                      <a:stretch>
                        <a:fillRect/>
                      </a:stretch>
                    </p:blipFill>
                    <p:spPr bwMode="auto">
                      <a:xfrm>
                        <a:off x="2913063" y="2144713"/>
                        <a:ext cx="5746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2897824">
            <a:off x="3822469" y="3427615"/>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038004">
            <a:off x="2923309" y="1147156"/>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1295400" y="2197331"/>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383125">
            <a:off x="1752600" y="3571702"/>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00204" y="1981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009880987"/>
              </p:ext>
            </p:extLst>
          </p:nvPr>
        </p:nvGraphicFramePr>
        <p:xfrm>
          <a:off x="4500717" y="3656215"/>
          <a:ext cx="517525" cy="374650"/>
        </p:xfrm>
        <a:graphic>
          <a:graphicData uri="http://schemas.openxmlformats.org/presentationml/2006/ole">
            <mc:AlternateContent xmlns:mc="http://schemas.openxmlformats.org/markup-compatibility/2006">
              <mc:Choice xmlns:v="urn:schemas-microsoft-com:vml" Requires="v">
                <p:oleObj spid="_x0000_s141355" name="数式" r:id="rId5" imgW="228600" imgH="164880" progId="Equation.3">
                  <p:embed/>
                </p:oleObj>
              </mc:Choice>
              <mc:Fallback>
                <p:oleObj name="数式" r:id="rId5" imgW="228600" imgH="164880" progId="Equation.3">
                  <p:embed/>
                  <p:pic>
                    <p:nvPicPr>
                      <p:cNvPr id="0" name=""/>
                      <p:cNvPicPr>
                        <a:picLocks noChangeAspect="1" noChangeArrowheads="1"/>
                      </p:cNvPicPr>
                      <p:nvPr/>
                    </p:nvPicPr>
                    <p:blipFill>
                      <a:blip r:embed="rId6"/>
                      <a:srcRect/>
                      <a:stretch>
                        <a:fillRect/>
                      </a:stretch>
                    </p:blipFill>
                    <p:spPr bwMode="auto">
                      <a:xfrm>
                        <a:off x="4500717" y="3656215"/>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04905300"/>
              </p:ext>
            </p:extLst>
          </p:nvPr>
        </p:nvGraphicFramePr>
        <p:xfrm>
          <a:off x="5121275" y="1981200"/>
          <a:ext cx="517525" cy="374650"/>
        </p:xfrm>
        <a:graphic>
          <a:graphicData uri="http://schemas.openxmlformats.org/presentationml/2006/ole">
            <mc:AlternateContent xmlns:mc="http://schemas.openxmlformats.org/markup-compatibility/2006">
              <mc:Choice xmlns:v="urn:schemas-microsoft-com:vml" Requires="v">
                <p:oleObj spid="_x0000_s141356" name="数式" r:id="rId7" imgW="228600" imgH="164880" progId="Equation.3">
                  <p:embed/>
                </p:oleObj>
              </mc:Choice>
              <mc:Fallback>
                <p:oleObj name="数式" r:id="rId7" imgW="22860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1275" y="1981200"/>
                        <a:ext cx="5175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75387659"/>
              </p:ext>
            </p:extLst>
          </p:nvPr>
        </p:nvGraphicFramePr>
        <p:xfrm>
          <a:off x="5562600" y="2438400"/>
          <a:ext cx="2960687" cy="1382712"/>
        </p:xfrm>
        <a:graphic>
          <a:graphicData uri="http://schemas.openxmlformats.org/presentationml/2006/ole">
            <mc:AlternateContent xmlns:mc="http://schemas.openxmlformats.org/markup-compatibility/2006">
              <mc:Choice xmlns:v="urn:schemas-microsoft-com:vml" Requires="v">
                <p:oleObj spid="_x0000_s141357" name="数式" r:id="rId9" imgW="1307880" imgH="609480" progId="Equation.3">
                  <p:embed/>
                </p:oleObj>
              </mc:Choice>
              <mc:Fallback>
                <p:oleObj name="数式" r:id="rId9" imgW="1307880" imgH="609480" progId="Equation.3">
                  <p:embed/>
                  <p:pic>
                    <p:nvPicPr>
                      <p:cNvPr id="0" name=""/>
                      <p:cNvPicPr>
                        <a:picLocks noChangeAspect="1" noChangeArrowheads="1"/>
                      </p:cNvPicPr>
                      <p:nvPr/>
                    </p:nvPicPr>
                    <p:blipFill>
                      <a:blip r:embed="rId10"/>
                      <a:srcRect/>
                      <a:stretch>
                        <a:fillRect/>
                      </a:stretch>
                    </p:blipFill>
                    <p:spPr bwMode="auto">
                      <a:xfrm>
                        <a:off x="5562600" y="2438400"/>
                        <a:ext cx="2960687"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25829810"/>
              </p:ext>
            </p:extLst>
          </p:nvPr>
        </p:nvGraphicFramePr>
        <p:xfrm>
          <a:off x="731837" y="4249738"/>
          <a:ext cx="8335963" cy="2074862"/>
        </p:xfrm>
        <a:graphic>
          <a:graphicData uri="http://schemas.openxmlformats.org/presentationml/2006/ole">
            <mc:AlternateContent xmlns:mc="http://schemas.openxmlformats.org/markup-compatibility/2006">
              <mc:Choice xmlns:v="urn:schemas-microsoft-com:vml" Requires="v">
                <p:oleObj spid="_x0000_s141358" name="数式" r:id="rId11" imgW="3682800" imgH="914400" progId="Equation.3">
                  <p:embed/>
                </p:oleObj>
              </mc:Choice>
              <mc:Fallback>
                <p:oleObj name="数式" r:id="rId11" imgW="3682800" imgH="914400" progId="Equation.3">
                  <p:embed/>
                  <p:pic>
                    <p:nvPicPr>
                      <p:cNvPr id="0" name=""/>
                      <p:cNvPicPr>
                        <a:picLocks noChangeAspect="1" noChangeArrowheads="1"/>
                      </p:cNvPicPr>
                      <p:nvPr/>
                    </p:nvPicPr>
                    <p:blipFill>
                      <a:blip r:embed="rId12"/>
                      <a:srcRect/>
                      <a:stretch>
                        <a:fillRect/>
                      </a:stretch>
                    </p:blipFill>
                    <p:spPr bwMode="auto">
                      <a:xfrm>
                        <a:off x="731837" y="4249738"/>
                        <a:ext cx="83359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3997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26819391"/>
              </p:ext>
            </p:extLst>
          </p:nvPr>
        </p:nvGraphicFramePr>
        <p:xfrm>
          <a:off x="214313" y="571500"/>
          <a:ext cx="6615112" cy="3314700"/>
        </p:xfrm>
        <a:graphic>
          <a:graphicData uri="http://schemas.openxmlformats.org/presentationml/2006/ole">
            <mc:AlternateContent xmlns:mc="http://schemas.openxmlformats.org/markup-compatibility/2006">
              <mc:Choice xmlns:v="urn:schemas-microsoft-com:vml" Requires="v">
                <p:oleObj spid="_x0000_s142354" name="数式" r:id="rId3" imgW="2920680" imgH="1460160" progId="Equation.3">
                  <p:embed/>
                </p:oleObj>
              </mc:Choice>
              <mc:Fallback>
                <p:oleObj name="数式" r:id="rId3" imgW="2920680" imgH="1460160" progId="Equation.3">
                  <p:embed/>
                  <p:pic>
                    <p:nvPicPr>
                      <p:cNvPr id="0" name=""/>
                      <p:cNvPicPr>
                        <a:picLocks noChangeAspect="1" noChangeArrowheads="1"/>
                      </p:cNvPicPr>
                      <p:nvPr/>
                    </p:nvPicPr>
                    <p:blipFill>
                      <a:blip r:embed="rId4"/>
                      <a:srcRect/>
                      <a:stretch>
                        <a:fillRect/>
                      </a:stretch>
                    </p:blipFill>
                    <p:spPr bwMode="auto">
                      <a:xfrm>
                        <a:off x="214313" y="571500"/>
                        <a:ext cx="66151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1274104"/>
              </p:ext>
            </p:extLst>
          </p:nvPr>
        </p:nvGraphicFramePr>
        <p:xfrm>
          <a:off x="990600" y="4191000"/>
          <a:ext cx="4876800" cy="1075352"/>
        </p:xfrm>
        <a:graphic>
          <a:graphicData uri="http://schemas.openxmlformats.org/presentationml/2006/ole">
            <mc:AlternateContent xmlns:mc="http://schemas.openxmlformats.org/markup-compatibility/2006">
              <mc:Choice xmlns:v="urn:schemas-microsoft-com:vml" Requires="v">
                <p:oleObj spid="_x0000_s142355" name="数式" r:id="rId5" imgW="2311200" imgH="507960" progId="Equation.3">
                  <p:embed/>
                </p:oleObj>
              </mc:Choice>
              <mc:Fallback>
                <p:oleObj name="数式" r:id="rId5" imgW="2311200" imgH="507960" progId="Equation.3">
                  <p:embed/>
                  <p:pic>
                    <p:nvPicPr>
                      <p:cNvPr id="0" name=""/>
                      <p:cNvPicPr>
                        <a:picLocks noChangeAspect="1" noChangeArrowheads="1"/>
                      </p:cNvPicPr>
                      <p:nvPr/>
                    </p:nvPicPr>
                    <p:blipFill>
                      <a:blip r:embed="rId6"/>
                      <a:srcRect/>
                      <a:stretch>
                        <a:fillRect/>
                      </a:stretch>
                    </p:blipFill>
                    <p:spPr bwMode="auto">
                      <a:xfrm>
                        <a:off x="990600" y="4191000"/>
                        <a:ext cx="4876800" cy="107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8172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96379276"/>
              </p:ext>
            </p:extLst>
          </p:nvPr>
        </p:nvGraphicFramePr>
        <p:xfrm>
          <a:off x="871538" y="2971800"/>
          <a:ext cx="5521325" cy="2363788"/>
        </p:xfrm>
        <a:graphic>
          <a:graphicData uri="http://schemas.openxmlformats.org/presentationml/2006/ole">
            <mc:AlternateContent xmlns:mc="http://schemas.openxmlformats.org/markup-compatibility/2006">
              <mc:Choice xmlns:v="urn:schemas-microsoft-com:vml" Requires="v">
                <p:oleObj spid="_x0000_s143378" name="数式" r:id="rId3" imgW="2438280" imgH="1041120" progId="Equation.3">
                  <p:embed/>
                </p:oleObj>
              </mc:Choice>
              <mc:Fallback>
                <p:oleObj name="数式" r:id="rId3" imgW="2438280" imgH="1041120" progId="Equation.3">
                  <p:embed/>
                  <p:pic>
                    <p:nvPicPr>
                      <p:cNvPr id="0" name=""/>
                      <p:cNvPicPr>
                        <a:picLocks noChangeAspect="1" noChangeArrowheads="1"/>
                      </p:cNvPicPr>
                      <p:nvPr/>
                    </p:nvPicPr>
                    <p:blipFill>
                      <a:blip r:embed="rId4"/>
                      <a:srcRect/>
                      <a:stretch>
                        <a:fillRect/>
                      </a:stretch>
                    </p:blipFill>
                    <p:spPr bwMode="auto">
                      <a:xfrm>
                        <a:off x="871538" y="2971800"/>
                        <a:ext cx="552132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97429770"/>
              </p:ext>
            </p:extLst>
          </p:nvPr>
        </p:nvGraphicFramePr>
        <p:xfrm>
          <a:off x="185738" y="1081088"/>
          <a:ext cx="6672262" cy="1152525"/>
        </p:xfrm>
        <a:graphic>
          <a:graphicData uri="http://schemas.openxmlformats.org/presentationml/2006/ole">
            <mc:AlternateContent xmlns:mc="http://schemas.openxmlformats.org/markup-compatibility/2006">
              <mc:Choice xmlns:v="urn:schemas-microsoft-com:vml" Requires="v">
                <p:oleObj spid="_x0000_s143379" name="数式" r:id="rId5" imgW="2946240" imgH="507960" progId="Equation.3">
                  <p:embed/>
                </p:oleObj>
              </mc:Choice>
              <mc:Fallback>
                <p:oleObj name="数式" r:id="rId5" imgW="2946240" imgH="507960" progId="Equation.3">
                  <p:embed/>
                  <p:pic>
                    <p:nvPicPr>
                      <p:cNvPr id="0" name=""/>
                      <p:cNvPicPr>
                        <a:picLocks noChangeAspect="1" noChangeArrowheads="1"/>
                      </p:cNvPicPr>
                      <p:nvPr/>
                    </p:nvPicPr>
                    <p:blipFill>
                      <a:blip r:embed="rId6"/>
                      <a:srcRect/>
                      <a:stretch>
                        <a:fillRect/>
                      </a:stretch>
                    </p:blipFill>
                    <p:spPr bwMode="auto">
                      <a:xfrm>
                        <a:off x="185738" y="1081088"/>
                        <a:ext cx="66722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V="1">
            <a:off x="4419600" y="914400"/>
            <a:ext cx="24384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86600" y="609600"/>
            <a:ext cx="838200" cy="457200"/>
          </a:xfrm>
          <a:prstGeom prst="rect">
            <a:avLst/>
          </a:prstGeom>
          <a:noFill/>
        </p:spPr>
        <p:txBody>
          <a:bodyPr wrap="square" rtlCol="0">
            <a:spAutoFit/>
          </a:bodyPr>
          <a:lstStyle/>
          <a:p>
            <a:r>
              <a:rPr lang="en-US" sz="2400" dirty="0" smtClean="0">
                <a:latin typeface="+mj-lt"/>
              </a:rPr>
              <a:t>0</a:t>
            </a:r>
          </a:p>
        </p:txBody>
      </p:sp>
    </p:spTree>
    <p:extLst>
      <p:ext uri="{BB962C8B-B14F-4D97-AF65-F5344CB8AC3E}">
        <p14:creationId xmlns:p14="http://schemas.microsoft.com/office/powerpoint/2010/main" val="3320974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457200" y="1712416"/>
            <a:ext cx="7391400" cy="4154984"/>
          </a:xfrm>
          <a:prstGeom prst="rect">
            <a:avLst/>
          </a:prstGeom>
          <a:noFill/>
        </p:spPr>
        <p:txBody>
          <a:bodyPr wrap="square" rtlCol="0">
            <a:spAutoFit/>
          </a:bodyPr>
          <a:lstStyle/>
          <a:p>
            <a:r>
              <a:rPr lang="en-US" sz="2400" dirty="0" smtClean="0">
                <a:latin typeface="+mj-lt"/>
              </a:rPr>
              <a:t>Importance of </a:t>
            </a:r>
            <a:r>
              <a:rPr lang="en-US" sz="2400" dirty="0" err="1" smtClean="0">
                <a:latin typeface="+mj-lt"/>
              </a:rPr>
              <a:t>Liouville’s</a:t>
            </a:r>
            <a:r>
              <a:rPr lang="en-US" sz="2400" dirty="0" smtClean="0">
                <a:latin typeface="+mj-lt"/>
              </a:rPr>
              <a:t> theorem to statistical mechanical analysis:</a:t>
            </a:r>
          </a:p>
          <a:p>
            <a:endParaRPr lang="en-US" sz="2400" dirty="0">
              <a:latin typeface="+mj-lt"/>
            </a:endParaRPr>
          </a:p>
          <a:p>
            <a:pPr lvl="1"/>
            <a:r>
              <a:rPr lang="en-US" sz="2400" dirty="0" smtClean="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graphicFrame>
        <p:nvGraphicFramePr>
          <p:cNvPr id="6" name="Object 5"/>
          <p:cNvGraphicFramePr>
            <a:graphicFrameLocks noChangeAspect="1"/>
          </p:cNvGraphicFramePr>
          <p:nvPr>
            <p:extLst>
              <p:ext uri="{D42A27DB-BD31-4B8C-83A1-F6EECF244321}">
                <p14:modId xmlns:p14="http://schemas.microsoft.com/office/powerpoint/2010/main" val="3902527956"/>
              </p:ext>
            </p:extLst>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spid="_x0000_s144394" name="数式" r:id="rId3" imgW="495000" imgH="393480" progId="Equation.3">
                  <p:embed/>
                </p:oleObj>
              </mc:Choice>
              <mc:Fallback>
                <p:oleObj name="数式" r:id="rId3" imgW="495000" imgH="393480" progId="Equation.3">
                  <p:embed/>
                  <p:pic>
                    <p:nvPicPr>
                      <p:cNvPr id="0" name=""/>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789100"/>
            <a:ext cx="7086600" cy="5725651"/>
          </a:xfrm>
          <a:prstGeom prst="rect">
            <a:avLst/>
          </a:prstGeom>
        </p:spPr>
      </p:pic>
      <p:sp>
        <p:nvSpPr>
          <p:cNvPr id="2" name="Date Placeholder 1"/>
          <p:cNvSpPr>
            <a:spLocks noGrp="1"/>
          </p:cNvSpPr>
          <p:nvPr>
            <p:ph type="dt" sz="half" idx="10"/>
          </p:nvPr>
        </p:nvSpPr>
        <p:spPr/>
        <p:txBody>
          <a:bodyPr/>
          <a:lstStyle/>
          <a:p>
            <a:r>
              <a:rPr lang="en-US" smtClean="0"/>
              <a:t>9/21/2018</a:t>
            </a:r>
            <a:endParaRPr lang="en-US" dirty="0"/>
          </a:p>
        </p:txBody>
      </p:sp>
      <p:sp>
        <p:nvSpPr>
          <p:cNvPr id="3" name="Footer Placeholder 2"/>
          <p:cNvSpPr>
            <a:spLocks noGrp="1"/>
          </p:cNvSpPr>
          <p:nvPr>
            <p:ph type="ftr" sz="quarter" idx="11"/>
          </p:nvPr>
        </p:nvSpPr>
        <p:spPr/>
        <p:txBody>
          <a:bodyPr/>
          <a:lstStyle/>
          <a:p>
            <a:r>
              <a:rPr lang="en-US" smtClean="0"/>
              <a:t>PHY 711  Fall 2018 --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p:cNvSpPr txBox="1"/>
          <p:nvPr/>
        </p:nvSpPr>
        <p:spPr>
          <a:xfrm>
            <a:off x="914400" y="351543"/>
            <a:ext cx="7924800" cy="461665"/>
          </a:xfrm>
          <a:prstGeom prst="rect">
            <a:avLst/>
          </a:prstGeom>
          <a:noFill/>
        </p:spPr>
        <p:txBody>
          <a:bodyPr wrap="square" rtlCol="0">
            <a:spAutoFit/>
          </a:bodyPr>
          <a:lstStyle/>
          <a:p>
            <a:r>
              <a:rPr lang="en-US" sz="2400" dirty="0" smtClean="0">
                <a:latin typeface="+mj-lt"/>
              </a:rPr>
              <a:t>Public Talk – </a:t>
            </a:r>
            <a:r>
              <a:rPr lang="en-US" sz="2400" dirty="0">
                <a:latin typeface="Symbol" panose="05050102010706020507" pitchFamily="18" charset="2"/>
              </a:rPr>
              <a:t>FBK</a:t>
            </a:r>
            <a:r>
              <a:rPr lang="en-US" sz="2400" dirty="0"/>
              <a:t> Lecturer </a:t>
            </a:r>
            <a:r>
              <a:rPr lang="en-US" sz="2400" dirty="0" smtClean="0"/>
              <a:t>--</a:t>
            </a:r>
            <a:r>
              <a:rPr lang="en-US" sz="2400" dirty="0" smtClean="0">
                <a:latin typeface="+mj-lt"/>
              </a:rPr>
              <a:t> Mon.  9/24/2018 at 7 PM</a:t>
            </a:r>
          </a:p>
        </p:txBody>
      </p:sp>
    </p:spTree>
    <p:extLst>
      <p:ext uri="{BB962C8B-B14F-4D97-AF65-F5344CB8AC3E}">
        <p14:creationId xmlns:p14="http://schemas.microsoft.com/office/powerpoint/2010/main" val="374265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9/21/2018</a:t>
            </a:r>
            <a:endParaRPr lang="en-US" dirty="0"/>
          </a:p>
        </p:txBody>
      </p:sp>
      <p:sp>
        <p:nvSpPr>
          <p:cNvPr id="3" name="Footer Placeholder 2"/>
          <p:cNvSpPr>
            <a:spLocks noGrp="1"/>
          </p:cNvSpPr>
          <p:nvPr>
            <p:ph type="ftr" sz="quarter" idx="11"/>
          </p:nvPr>
        </p:nvSpPr>
        <p:spPr/>
        <p:txBody>
          <a:bodyPr/>
          <a:lstStyle/>
          <a:p>
            <a:r>
              <a:rPr lang="en-US" smtClean="0"/>
              <a:t>PHY 711  Fall 2018 --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5" name="Picture 4"/>
          <p:cNvPicPr>
            <a:picLocks noChangeAspect="1"/>
          </p:cNvPicPr>
          <p:nvPr/>
        </p:nvPicPr>
        <p:blipFill>
          <a:blip r:embed="rId2"/>
          <a:stretch>
            <a:fillRect/>
          </a:stretch>
        </p:blipFill>
        <p:spPr>
          <a:xfrm>
            <a:off x="1209675" y="0"/>
            <a:ext cx="7477125" cy="6476784"/>
          </a:xfrm>
          <a:prstGeom prst="rect">
            <a:avLst/>
          </a:prstGeom>
        </p:spPr>
      </p:pic>
      <p:sp>
        <p:nvSpPr>
          <p:cNvPr id="6" name="TextBox 5"/>
          <p:cNvSpPr txBox="1"/>
          <p:nvPr/>
        </p:nvSpPr>
        <p:spPr>
          <a:xfrm>
            <a:off x="152400" y="609600"/>
            <a:ext cx="3657600" cy="1200329"/>
          </a:xfrm>
          <a:prstGeom prst="rect">
            <a:avLst/>
          </a:prstGeom>
          <a:noFill/>
        </p:spPr>
        <p:txBody>
          <a:bodyPr wrap="square" rtlCol="0">
            <a:spAutoFit/>
          </a:bodyPr>
          <a:lstStyle/>
          <a:p>
            <a:r>
              <a:rPr lang="en-US" sz="2400" dirty="0" smtClean="0">
                <a:latin typeface="+mj-lt"/>
              </a:rPr>
              <a:t>Physics Colloquium:</a:t>
            </a:r>
          </a:p>
          <a:p>
            <a:r>
              <a:rPr lang="en-US" sz="2400" dirty="0" smtClean="0">
                <a:latin typeface="+mj-lt"/>
              </a:rPr>
              <a:t>Tue.  9/25/2018 at 4 PM</a:t>
            </a:r>
          </a:p>
          <a:p>
            <a:r>
              <a:rPr lang="en-US" sz="2400" dirty="0" smtClean="0">
                <a:latin typeface="+mj-lt"/>
              </a:rPr>
              <a:t>Olin 101</a:t>
            </a:r>
          </a:p>
        </p:txBody>
      </p:sp>
      <p:sp>
        <p:nvSpPr>
          <p:cNvPr id="7" name="TextBox 6"/>
          <p:cNvSpPr txBox="1"/>
          <p:nvPr/>
        </p:nvSpPr>
        <p:spPr>
          <a:xfrm>
            <a:off x="152400" y="5334000"/>
            <a:ext cx="3886200" cy="830997"/>
          </a:xfrm>
          <a:prstGeom prst="rect">
            <a:avLst/>
          </a:prstGeom>
          <a:noFill/>
        </p:spPr>
        <p:txBody>
          <a:bodyPr wrap="square" rtlCol="0">
            <a:spAutoFit/>
          </a:bodyPr>
          <a:lstStyle/>
          <a:p>
            <a:r>
              <a:rPr lang="en-US" sz="2400" dirty="0" smtClean="0">
                <a:latin typeface="+mj-lt"/>
              </a:rPr>
              <a:t>Prof. </a:t>
            </a:r>
            <a:r>
              <a:rPr lang="en-US" sz="2400" dirty="0" err="1" smtClean="0">
                <a:latin typeface="+mj-lt"/>
              </a:rPr>
              <a:t>Dava</a:t>
            </a:r>
            <a:r>
              <a:rPr lang="en-US" sz="2400" dirty="0" smtClean="0">
                <a:latin typeface="+mj-lt"/>
              </a:rPr>
              <a:t> Newman</a:t>
            </a:r>
          </a:p>
          <a:p>
            <a:r>
              <a:rPr lang="en-US" sz="2400" dirty="0" smtClean="0">
                <a:latin typeface="Symbol" panose="05050102010706020507" pitchFamily="18" charset="2"/>
              </a:rPr>
              <a:t>FBK</a:t>
            </a:r>
            <a:r>
              <a:rPr lang="en-US" sz="2400" dirty="0" smtClean="0">
                <a:latin typeface="+mj-lt"/>
              </a:rPr>
              <a:t> Lecturer from MIT</a:t>
            </a:r>
          </a:p>
        </p:txBody>
      </p:sp>
    </p:spTree>
    <p:extLst>
      <p:ext uri="{BB962C8B-B14F-4D97-AF65-F5344CB8AC3E}">
        <p14:creationId xmlns:p14="http://schemas.microsoft.com/office/powerpoint/2010/main" val="43528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57200" y="108294"/>
            <a:ext cx="7543800" cy="461665"/>
          </a:xfrm>
          <a:prstGeom prst="rect">
            <a:avLst/>
          </a:prstGeom>
          <a:noFill/>
        </p:spPr>
        <p:txBody>
          <a:bodyPr wrap="square" rtlCol="0">
            <a:spAutoFit/>
          </a:bodyPr>
          <a:lstStyle/>
          <a:p>
            <a:r>
              <a:rPr lang="en-US" sz="2400" dirty="0" err="1" smtClean="0">
                <a:latin typeface="+mj-lt"/>
              </a:rPr>
              <a:t>Lagrangian</a:t>
            </a:r>
            <a:r>
              <a:rPr lang="en-US" sz="2400" dirty="0" smtClean="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265735901"/>
              </p:ext>
            </p:extLst>
          </p:nvPr>
        </p:nvGraphicFramePr>
        <p:xfrm>
          <a:off x="990600" y="457200"/>
          <a:ext cx="6091238" cy="2197100"/>
        </p:xfrm>
        <a:graphic>
          <a:graphicData uri="http://schemas.openxmlformats.org/presentationml/2006/ole">
            <mc:AlternateContent xmlns:mc="http://schemas.openxmlformats.org/markup-compatibility/2006">
              <mc:Choice xmlns:v="urn:schemas-microsoft-com:vml" Requires="v">
                <p:oleObj spid="_x0000_s111744" name="数式" r:id="rId3" imgW="3149280" imgH="1143000" progId="Equation.3">
                  <p:embed/>
                </p:oleObj>
              </mc:Choice>
              <mc:Fallback>
                <p:oleObj name="数式" r:id="rId3" imgW="3149280" imgH="1143000" progId="Equation.3">
                  <p:embed/>
                  <p:pic>
                    <p:nvPicPr>
                      <p:cNvPr id="0" name=""/>
                      <p:cNvPicPr>
                        <a:picLocks noChangeAspect="1" noChangeArrowheads="1"/>
                      </p:cNvPicPr>
                      <p:nvPr/>
                    </p:nvPicPr>
                    <p:blipFill>
                      <a:blip r:embed="rId4"/>
                      <a:srcRect/>
                      <a:stretch>
                        <a:fillRect/>
                      </a:stretch>
                    </p:blipFill>
                    <p:spPr bwMode="auto">
                      <a:xfrm>
                        <a:off x="990600" y="457200"/>
                        <a:ext cx="609123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57200" y="2895600"/>
            <a:ext cx="7543800" cy="461665"/>
          </a:xfrm>
          <a:prstGeom prst="rect">
            <a:avLst/>
          </a:prstGeom>
          <a:noFill/>
        </p:spPr>
        <p:txBody>
          <a:bodyPr wrap="square" rtlCol="0">
            <a:spAutoFit/>
          </a:bodyPr>
          <a:lstStyle/>
          <a:p>
            <a:r>
              <a:rPr lang="en-US" sz="2400" dirty="0" smtClean="0">
                <a:latin typeface="+mj-lt"/>
              </a:rPr>
              <a:t>Switching variables – Legendre transformation</a:t>
            </a:r>
          </a:p>
        </p:txBody>
      </p:sp>
      <p:graphicFrame>
        <p:nvGraphicFramePr>
          <p:cNvPr id="8" name="Object 7"/>
          <p:cNvGraphicFramePr>
            <a:graphicFrameLocks noChangeAspect="1"/>
          </p:cNvGraphicFramePr>
          <p:nvPr>
            <p:extLst>
              <p:ext uri="{D42A27DB-BD31-4B8C-83A1-F6EECF244321}">
                <p14:modId xmlns:p14="http://schemas.microsoft.com/office/powerpoint/2010/main" val="1330874433"/>
              </p:ext>
            </p:extLst>
          </p:nvPr>
        </p:nvGraphicFramePr>
        <p:xfrm>
          <a:off x="833438" y="3333750"/>
          <a:ext cx="6557962" cy="2243138"/>
        </p:xfrm>
        <a:graphic>
          <a:graphicData uri="http://schemas.openxmlformats.org/presentationml/2006/ole">
            <mc:AlternateContent xmlns:mc="http://schemas.openxmlformats.org/markup-compatibility/2006">
              <mc:Choice xmlns:v="urn:schemas-microsoft-com:vml" Requires="v">
                <p:oleObj spid="_x0000_s111745" name="数式" r:id="rId5" imgW="3390840" imgH="1168200" progId="Equation.3">
                  <p:embed/>
                </p:oleObj>
              </mc:Choice>
              <mc:Fallback>
                <p:oleObj name="数式" r:id="rId5" imgW="3390840" imgH="1168200" progId="Equation.3">
                  <p:embed/>
                  <p:pic>
                    <p:nvPicPr>
                      <p:cNvPr id="0" name="Object 5"/>
                      <p:cNvPicPr>
                        <a:picLocks noChangeAspect="1" noChangeArrowheads="1"/>
                      </p:cNvPicPr>
                      <p:nvPr/>
                    </p:nvPicPr>
                    <p:blipFill>
                      <a:blip r:embed="rId6"/>
                      <a:srcRect/>
                      <a:stretch>
                        <a:fillRect/>
                      </a:stretch>
                    </p:blipFill>
                    <p:spPr bwMode="auto">
                      <a:xfrm>
                        <a:off x="833438" y="3333750"/>
                        <a:ext cx="6557962"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5358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609600" y="457200"/>
            <a:ext cx="7162800" cy="461665"/>
          </a:xfrm>
          <a:prstGeom prst="rect">
            <a:avLst/>
          </a:prstGeom>
          <a:noFill/>
        </p:spPr>
        <p:txBody>
          <a:bodyPr wrap="square" rtlCol="0">
            <a:spAutoFit/>
          </a:bodyPr>
          <a:lstStyle/>
          <a:p>
            <a:r>
              <a:rPr lang="en-US" sz="2400" dirty="0" smtClean="0">
                <a:latin typeface="+mj-lt"/>
              </a:rPr>
              <a:t>Hamiltonian picture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053825761"/>
              </p:ext>
            </p:extLst>
          </p:nvPr>
        </p:nvGraphicFramePr>
        <p:xfrm>
          <a:off x="936625" y="1295400"/>
          <a:ext cx="7369175" cy="4024313"/>
        </p:xfrm>
        <a:graphic>
          <a:graphicData uri="http://schemas.openxmlformats.org/presentationml/2006/ole">
            <mc:AlternateContent xmlns:mc="http://schemas.openxmlformats.org/markup-compatibility/2006">
              <mc:Choice xmlns:v="urn:schemas-microsoft-com:vml" Requires="v">
                <p:oleObj spid="_x0000_s115776" name="数式" r:id="rId3" imgW="3809880" imgH="2095200" progId="Equation.3">
                  <p:embed/>
                </p:oleObj>
              </mc:Choice>
              <mc:Fallback>
                <p:oleObj name="数式" r:id="rId3" imgW="3809880" imgH="2095200" progId="Equation.3">
                  <p:embed/>
                  <p:pic>
                    <p:nvPicPr>
                      <p:cNvPr id="0" name="Object 7"/>
                      <p:cNvPicPr>
                        <a:picLocks noChangeAspect="1" noChangeArrowheads="1"/>
                      </p:cNvPicPr>
                      <p:nvPr/>
                    </p:nvPicPr>
                    <p:blipFill>
                      <a:blip r:embed="rId4"/>
                      <a:srcRect/>
                      <a:stretch>
                        <a:fillRect/>
                      </a:stretch>
                    </p:blipFill>
                    <p:spPr bwMode="auto">
                      <a:xfrm>
                        <a:off x="936625" y="1295400"/>
                        <a:ext cx="7369175"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334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85800" y="304800"/>
            <a:ext cx="7924800" cy="830997"/>
          </a:xfrm>
          <a:prstGeom prst="rect">
            <a:avLst/>
          </a:prstGeom>
          <a:noFill/>
        </p:spPr>
        <p:txBody>
          <a:bodyPr wrap="square" rtlCol="0">
            <a:spAutoFit/>
          </a:bodyPr>
          <a:lstStyle/>
          <a:p>
            <a:r>
              <a:rPr lang="en-US" sz="2400" dirty="0" smtClean="0">
                <a:latin typeface="+mj-lt"/>
              </a:rPr>
              <a:t>Direct application of Hamiltonian’s principle using the Hamiltonian function --</a:t>
            </a:r>
          </a:p>
        </p:txBody>
      </p:sp>
      <p:graphicFrame>
        <p:nvGraphicFramePr>
          <p:cNvPr id="6" name="Object 5"/>
          <p:cNvGraphicFramePr>
            <a:graphicFrameLocks noChangeAspect="1"/>
          </p:cNvGraphicFramePr>
          <p:nvPr>
            <p:extLst>
              <p:ext uri="{D42A27DB-BD31-4B8C-83A1-F6EECF244321}">
                <p14:modId xmlns:p14="http://schemas.microsoft.com/office/powerpoint/2010/main" val="2399699922"/>
              </p:ext>
            </p:extLst>
          </p:nvPr>
        </p:nvGraphicFramePr>
        <p:xfrm>
          <a:off x="829876" y="2403895"/>
          <a:ext cx="8261350" cy="3657812"/>
        </p:xfrm>
        <a:graphic>
          <a:graphicData uri="http://schemas.openxmlformats.org/presentationml/2006/ole">
            <mc:AlternateContent xmlns:mc="http://schemas.openxmlformats.org/markup-compatibility/2006">
              <mc:Choice xmlns:v="urn:schemas-microsoft-com:vml" Requires="v">
                <p:oleObj spid="_x0000_s117924" name="Equation" r:id="rId3" imgW="6286320" imgH="2806560" progId="Equation.DSMT4">
                  <p:embed/>
                </p:oleObj>
              </mc:Choice>
              <mc:Fallback>
                <p:oleObj name="Equation" r:id="rId3" imgW="6286320" imgH="2806560" progId="Equation.DSMT4">
                  <p:embed/>
                  <p:pic>
                    <p:nvPicPr>
                      <p:cNvPr id="0" name="Object 11"/>
                      <p:cNvPicPr>
                        <a:picLocks noChangeAspect="1" noChangeArrowheads="1"/>
                      </p:cNvPicPr>
                      <p:nvPr/>
                    </p:nvPicPr>
                    <p:blipFill>
                      <a:blip r:embed="rId4"/>
                      <a:srcRect/>
                      <a:stretch>
                        <a:fillRect/>
                      </a:stretch>
                    </p:blipFill>
                    <p:spPr bwMode="auto">
                      <a:xfrm>
                        <a:off x="829876" y="2403895"/>
                        <a:ext cx="8261350" cy="3657812"/>
                      </a:xfrm>
                      <a:prstGeom prst="rect">
                        <a:avLst/>
                      </a:prstGeom>
                      <a:noFill/>
                      <a:ln>
                        <a:noFill/>
                      </a:ln>
                      <a:extLst/>
                    </p:spPr>
                  </p:pic>
                </p:oleObj>
              </mc:Fallback>
            </mc:AlternateContent>
          </a:graphicData>
        </a:graphic>
      </p:graphicFrame>
      <p:grpSp>
        <p:nvGrpSpPr>
          <p:cNvPr id="7" name="Group 6"/>
          <p:cNvGrpSpPr/>
          <p:nvPr/>
        </p:nvGrpSpPr>
        <p:grpSpPr>
          <a:xfrm>
            <a:off x="865188" y="1135797"/>
            <a:ext cx="6754812" cy="973455"/>
            <a:chOff x="685800" y="318135"/>
            <a:chExt cx="6754812" cy="973455"/>
          </a:xfrm>
        </p:grpSpPr>
        <p:sp>
          <p:nvSpPr>
            <p:cNvPr id="8" name="Oval 7"/>
            <p:cNvSpPr/>
            <p:nvPr/>
          </p:nvSpPr>
          <p:spPr>
            <a:xfrm>
              <a:off x="685800" y="457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814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29044" y="594360"/>
              <a:ext cx="2969840" cy="697230"/>
            </a:xfrm>
            <a:custGeom>
              <a:avLst/>
              <a:gdLst>
                <a:gd name="connsiteX0" fmla="*/ 48196 w 2969840"/>
                <a:gd name="connsiteY0" fmla="*/ 0 h 697230"/>
                <a:gd name="connsiteX1" fmla="*/ 128206 w 2969840"/>
                <a:gd name="connsiteY1" fmla="*/ 148590 h 697230"/>
                <a:gd name="connsiteX2" fmla="*/ 1145476 w 2969840"/>
                <a:gd name="connsiteY2" fmla="*/ 354330 h 697230"/>
                <a:gd name="connsiteX3" fmla="*/ 1156906 w 2969840"/>
                <a:gd name="connsiteY3" fmla="*/ 354330 h 697230"/>
                <a:gd name="connsiteX4" fmla="*/ 2014156 w 2969840"/>
                <a:gd name="connsiteY4" fmla="*/ 491490 h 697230"/>
                <a:gd name="connsiteX5" fmla="*/ 2528506 w 2969840"/>
                <a:gd name="connsiteY5" fmla="*/ 697230 h 697230"/>
                <a:gd name="connsiteX6" fmla="*/ 2939986 w 2969840"/>
                <a:gd name="connsiteY6" fmla="*/ 491490 h 697230"/>
                <a:gd name="connsiteX7" fmla="*/ 2905696 w 2969840"/>
                <a:gd name="connsiteY7" fmla="*/ 457200 h 69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9840" h="697230">
                  <a:moveTo>
                    <a:pt x="48196" y="0"/>
                  </a:moveTo>
                  <a:cubicBezTo>
                    <a:pt x="-3239" y="44767"/>
                    <a:pt x="-54674" y="89535"/>
                    <a:pt x="128206" y="148590"/>
                  </a:cubicBezTo>
                  <a:cubicBezTo>
                    <a:pt x="311086" y="207645"/>
                    <a:pt x="974026" y="320040"/>
                    <a:pt x="1145476" y="354330"/>
                  </a:cubicBezTo>
                  <a:cubicBezTo>
                    <a:pt x="1316926" y="388620"/>
                    <a:pt x="1156906" y="354330"/>
                    <a:pt x="1156906" y="354330"/>
                  </a:cubicBezTo>
                  <a:cubicBezTo>
                    <a:pt x="1301686" y="377190"/>
                    <a:pt x="1785556" y="434340"/>
                    <a:pt x="2014156" y="491490"/>
                  </a:cubicBezTo>
                  <a:cubicBezTo>
                    <a:pt x="2242756" y="548640"/>
                    <a:pt x="2374201" y="697230"/>
                    <a:pt x="2528506" y="697230"/>
                  </a:cubicBezTo>
                  <a:cubicBezTo>
                    <a:pt x="2682811" y="697230"/>
                    <a:pt x="2877121" y="531495"/>
                    <a:pt x="2939986" y="491490"/>
                  </a:cubicBezTo>
                  <a:cubicBezTo>
                    <a:pt x="3002851" y="451485"/>
                    <a:pt x="2954273" y="454342"/>
                    <a:pt x="2905696" y="45720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247921547"/>
                </p:ext>
              </p:extLst>
            </p:nvPr>
          </p:nvGraphicFramePr>
          <p:xfrm>
            <a:off x="1600200" y="480060"/>
            <a:ext cx="368300" cy="341313"/>
          </p:xfrm>
          <a:graphic>
            <a:graphicData uri="http://schemas.openxmlformats.org/presentationml/2006/ole">
              <mc:AlternateContent xmlns:mc="http://schemas.openxmlformats.org/markup-compatibility/2006">
                <mc:Choice xmlns:v="urn:schemas-microsoft-com:vml" Requires="v">
                  <p:oleObj spid="_x0000_s117925" name="数式" r:id="rId5" imgW="190440" imgH="177480" progId="Equation.3">
                    <p:embed/>
                  </p:oleObj>
                </mc:Choice>
                <mc:Fallback>
                  <p:oleObj name="数式" r:id="rId5" imgW="190440" imgH="177480" progId="Equation.3">
                    <p:embed/>
                    <p:pic>
                      <p:nvPicPr>
                        <p:cNvPr id="0" name=""/>
                        <p:cNvPicPr>
                          <a:picLocks noChangeAspect="1" noChangeArrowheads="1"/>
                        </p:cNvPicPr>
                        <p:nvPr/>
                      </p:nvPicPr>
                      <p:blipFill>
                        <a:blip r:embed="rId6"/>
                        <a:srcRect/>
                        <a:stretch>
                          <a:fillRect/>
                        </a:stretch>
                      </p:blipFill>
                      <p:spPr bwMode="auto">
                        <a:xfrm>
                          <a:off x="1600200" y="480060"/>
                          <a:ext cx="368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24697779"/>
                </p:ext>
              </p:extLst>
            </p:nvPr>
          </p:nvGraphicFramePr>
          <p:xfrm>
            <a:off x="4419600" y="318135"/>
            <a:ext cx="3021012" cy="828675"/>
          </p:xfrm>
          <a:graphic>
            <a:graphicData uri="http://schemas.openxmlformats.org/presentationml/2006/ole">
              <mc:AlternateContent xmlns:mc="http://schemas.openxmlformats.org/markup-compatibility/2006">
                <mc:Choice xmlns:v="urn:schemas-microsoft-com:vml" Requires="v">
                  <p:oleObj spid="_x0000_s117926" name="数式" r:id="rId7" imgW="1562040" imgH="431640" progId="Equation.3">
                    <p:embed/>
                  </p:oleObj>
                </mc:Choice>
                <mc:Fallback>
                  <p:oleObj name="数式" r:id="rId7" imgW="1562040" imgH="431640" progId="Equation.3">
                    <p:embed/>
                    <p:pic>
                      <p:nvPicPr>
                        <p:cNvPr id="0" name=""/>
                        <p:cNvPicPr>
                          <a:picLocks noChangeAspect="1" noChangeArrowheads="1"/>
                        </p:cNvPicPr>
                        <p:nvPr/>
                      </p:nvPicPr>
                      <p:blipFill>
                        <a:blip r:embed="rId8"/>
                        <a:srcRect/>
                        <a:stretch>
                          <a:fillRect/>
                        </a:stretch>
                      </p:blipFill>
                      <p:spPr bwMode="auto">
                        <a:xfrm>
                          <a:off x="4419600" y="318135"/>
                          <a:ext cx="30210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09664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00200" y="3200400"/>
            <a:ext cx="1676400" cy="1752600"/>
          </a:xfrm>
          <a:prstGeom prst="rect">
            <a:avLst/>
          </a:prstGeom>
          <a:solidFill>
            <a:srgbClr val="DA32AA">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9/24/2018</a:t>
            </a:r>
            <a:endParaRPr lang="en-US" dirty="0"/>
          </a:p>
        </p:txBody>
      </p:sp>
      <p:sp>
        <p:nvSpPr>
          <p:cNvPr id="3" name="Footer Placeholder 2"/>
          <p:cNvSpPr>
            <a:spLocks noGrp="1"/>
          </p:cNvSpPr>
          <p:nvPr>
            <p:ph type="ftr" sz="quarter" idx="11"/>
          </p:nvPr>
        </p:nvSpPr>
        <p:spPr/>
        <p:txBody>
          <a:bodyPr/>
          <a:lstStyle/>
          <a:p>
            <a:r>
              <a:rPr lang="en-US" smtClean="0"/>
              <a:t>PHY 711  Fall 2018 --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09600" y="304800"/>
            <a:ext cx="7391400" cy="830997"/>
          </a:xfrm>
          <a:prstGeom prst="rect">
            <a:avLst/>
          </a:prstGeom>
          <a:noFill/>
        </p:spPr>
        <p:txBody>
          <a:bodyPr wrap="square" rtlCol="0">
            <a:spAutoFit/>
          </a:bodyPr>
          <a:lstStyle/>
          <a:p>
            <a:r>
              <a:rPr lang="en-US" sz="2400" dirty="0" smtClean="0">
                <a:latin typeface="+mj-lt"/>
              </a:rPr>
              <a:t>Hamilton’s principle continued:</a:t>
            </a:r>
          </a:p>
          <a:p>
            <a:endParaRPr lang="en-US" sz="2400"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29099977"/>
              </p:ext>
            </p:extLst>
          </p:nvPr>
        </p:nvGraphicFramePr>
        <p:xfrm>
          <a:off x="903249" y="684909"/>
          <a:ext cx="5943600" cy="1528622"/>
        </p:xfrm>
        <a:graphic>
          <a:graphicData uri="http://schemas.openxmlformats.org/presentationml/2006/ole">
            <mc:AlternateContent xmlns:mc="http://schemas.openxmlformats.org/markup-compatibility/2006">
              <mc:Choice xmlns:v="urn:schemas-microsoft-com:vml" Requires="v">
                <p:oleObj spid="_x0000_s118950" name="Equation" r:id="rId3" imgW="4165560" imgH="1079280" progId="Equation.DSMT4">
                  <p:embed/>
                </p:oleObj>
              </mc:Choice>
              <mc:Fallback>
                <p:oleObj name="Equation" r:id="rId3" imgW="4165560" imgH="1079280" progId="Equation.DSMT4">
                  <p:embed/>
                  <p:pic>
                    <p:nvPicPr>
                      <p:cNvPr id="0" name="Object 5"/>
                      <p:cNvPicPr>
                        <a:picLocks noChangeAspect="1" noChangeArrowheads="1"/>
                      </p:cNvPicPr>
                      <p:nvPr/>
                    </p:nvPicPr>
                    <p:blipFill>
                      <a:blip r:embed="rId4"/>
                      <a:srcRect/>
                      <a:stretch>
                        <a:fillRect/>
                      </a:stretch>
                    </p:blipFill>
                    <p:spPr bwMode="auto">
                      <a:xfrm>
                        <a:off x="903249" y="684909"/>
                        <a:ext cx="5943600" cy="1528622"/>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71020220"/>
              </p:ext>
            </p:extLst>
          </p:nvPr>
        </p:nvGraphicFramePr>
        <p:xfrm>
          <a:off x="836613" y="2209800"/>
          <a:ext cx="6783387" cy="2706688"/>
        </p:xfrm>
        <a:graphic>
          <a:graphicData uri="http://schemas.openxmlformats.org/presentationml/2006/ole">
            <mc:AlternateContent xmlns:mc="http://schemas.openxmlformats.org/markup-compatibility/2006">
              <mc:Choice xmlns:v="urn:schemas-microsoft-com:vml" Requires="v">
                <p:oleObj spid="_x0000_s118951" name="数式" r:id="rId5" imgW="3504960" imgH="1409400" progId="Equation.3">
                  <p:embed/>
                </p:oleObj>
              </mc:Choice>
              <mc:Fallback>
                <p:oleObj name="数式" r:id="rId5" imgW="3504960" imgH="1409400" progId="Equation.3">
                  <p:embed/>
                  <p:pic>
                    <p:nvPicPr>
                      <p:cNvPr id="0" name="Object 5"/>
                      <p:cNvPicPr>
                        <a:picLocks noChangeAspect="1" noChangeArrowheads="1"/>
                      </p:cNvPicPr>
                      <p:nvPr/>
                    </p:nvPicPr>
                    <p:blipFill>
                      <a:blip r:embed="rId6"/>
                      <a:srcRect/>
                      <a:stretch>
                        <a:fillRect/>
                      </a:stretch>
                    </p:blipFill>
                    <p:spPr bwMode="auto">
                      <a:xfrm>
                        <a:off x="836613" y="2209800"/>
                        <a:ext cx="678338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3657600" y="3581400"/>
            <a:ext cx="3200400" cy="461665"/>
          </a:xfrm>
          <a:prstGeom prst="rect">
            <a:avLst/>
          </a:prstGeom>
          <a:noFill/>
        </p:spPr>
        <p:txBody>
          <a:bodyPr wrap="square" rtlCol="0">
            <a:spAutoFit/>
          </a:bodyPr>
          <a:lstStyle/>
          <a:p>
            <a:r>
              <a:rPr lang="en-US" sz="2400" b="1" dirty="0" smtClean="0">
                <a:solidFill>
                  <a:srgbClr val="DA32AA"/>
                </a:solidFill>
                <a:latin typeface="+mj-lt"/>
              </a:rPr>
              <a:t>Canonical equations</a:t>
            </a:r>
          </a:p>
        </p:txBody>
      </p:sp>
      <p:graphicFrame>
        <p:nvGraphicFramePr>
          <p:cNvPr id="10" name="Object 9"/>
          <p:cNvGraphicFramePr>
            <a:graphicFrameLocks noChangeAspect="1"/>
          </p:cNvGraphicFramePr>
          <p:nvPr>
            <p:extLst>
              <p:ext uri="{D42A27DB-BD31-4B8C-83A1-F6EECF244321}">
                <p14:modId xmlns:p14="http://schemas.microsoft.com/office/powerpoint/2010/main" val="623052351"/>
              </p:ext>
            </p:extLst>
          </p:nvPr>
        </p:nvGraphicFramePr>
        <p:xfrm>
          <a:off x="609600" y="5081884"/>
          <a:ext cx="8245475" cy="1166516"/>
        </p:xfrm>
        <a:graphic>
          <a:graphicData uri="http://schemas.openxmlformats.org/presentationml/2006/ole">
            <mc:AlternateContent xmlns:mc="http://schemas.openxmlformats.org/markup-compatibility/2006">
              <mc:Choice xmlns:v="urn:schemas-microsoft-com:vml" Requires="v">
                <p:oleObj spid="_x0000_s118952" name="数式" r:id="rId7" imgW="5168880" imgH="736560" progId="Equation.3">
                  <p:embed/>
                </p:oleObj>
              </mc:Choice>
              <mc:Fallback>
                <p:oleObj name="数式" r:id="rId7" imgW="5168880" imgH="736560" progId="Equation.3">
                  <p:embed/>
                  <p:pic>
                    <p:nvPicPr>
                      <p:cNvPr id="0" name="Object 6"/>
                      <p:cNvPicPr>
                        <a:picLocks noChangeAspect="1" noChangeArrowheads="1"/>
                      </p:cNvPicPr>
                      <p:nvPr/>
                    </p:nvPicPr>
                    <p:blipFill>
                      <a:blip r:embed="rId8"/>
                      <a:srcRect/>
                      <a:stretch>
                        <a:fillRect/>
                      </a:stretch>
                    </p:blipFill>
                    <p:spPr bwMode="auto">
                      <a:xfrm>
                        <a:off x="609600" y="5081884"/>
                        <a:ext cx="8245475" cy="1166516"/>
                      </a:xfrm>
                      <a:prstGeom prst="rect">
                        <a:avLst/>
                      </a:prstGeom>
                      <a:noFill/>
                      <a:ln>
                        <a:noFill/>
                      </a:ln>
                    </p:spPr>
                  </p:pic>
                </p:oleObj>
              </mc:Fallback>
            </mc:AlternateContent>
          </a:graphicData>
        </a:graphic>
      </p:graphicFrame>
      <p:cxnSp>
        <p:nvCxnSpPr>
          <p:cNvPr id="12" name="Straight Arrow Connector 11"/>
          <p:cNvCxnSpPr/>
          <p:nvPr/>
        </p:nvCxnSpPr>
        <p:spPr>
          <a:xfrm flipV="1">
            <a:off x="5791200" y="5334000"/>
            <a:ext cx="762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77000" y="5024735"/>
            <a:ext cx="457200" cy="461665"/>
          </a:xfrm>
          <a:prstGeom prst="rect">
            <a:avLst/>
          </a:prstGeom>
          <a:noFill/>
        </p:spPr>
        <p:txBody>
          <a:bodyPr wrap="square" rtlCol="0">
            <a:spAutoFit/>
          </a:bodyPr>
          <a:lstStyle/>
          <a:p>
            <a:r>
              <a:rPr lang="en-US" sz="2400" dirty="0" smtClean="0">
                <a:latin typeface="+mj-lt"/>
              </a:rPr>
              <a:t>0</a:t>
            </a:r>
          </a:p>
        </p:txBody>
      </p:sp>
    </p:spTree>
    <p:extLst>
      <p:ext uri="{BB962C8B-B14F-4D97-AF65-F5344CB8AC3E}">
        <p14:creationId xmlns:p14="http://schemas.microsoft.com/office/powerpoint/2010/main" val="188474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9315</TotalTime>
  <Words>663</Words>
  <Application>Microsoft Office PowerPoint</Application>
  <PresentationFormat>On-screen Show (4:3)</PresentationFormat>
  <Paragraphs>174</Paragraphs>
  <Slides>33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9"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494</cp:revision>
  <cp:lastPrinted>2018-09-22T22:39:57Z</cp:lastPrinted>
  <dcterms:created xsi:type="dcterms:W3CDTF">2012-01-10T18:32:24Z</dcterms:created>
  <dcterms:modified xsi:type="dcterms:W3CDTF">2018-09-22T22:40:20Z</dcterms:modified>
</cp:coreProperties>
</file>