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354" r:id="rId3"/>
    <p:sldId id="476" r:id="rId4"/>
    <p:sldId id="427" r:id="rId5"/>
    <p:sldId id="465" r:id="rId6"/>
    <p:sldId id="468" r:id="rId7"/>
    <p:sldId id="440"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4" d="100"/>
          <a:sy n="74" d="100"/>
        </p:scale>
        <p:origin x="1060"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9/26/2018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9/26/2018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64102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15482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76542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9/25/2018</a:t>
            </a:r>
            <a:endParaRPr lang="en-US" dirty="0"/>
          </a:p>
        </p:txBody>
      </p:sp>
      <p:sp>
        <p:nvSpPr>
          <p:cNvPr id="5" name="Footer Placeholder 4"/>
          <p:cNvSpPr>
            <a:spLocks noGrp="1"/>
          </p:cNvSpPr>
          <p:nvPr>
            <p:ph type="ftr" sz="quarter" idx="11"/>
          </p:nvPr>
        </p:nvSpPr>
        <p:spPr/>
        <p:txBody>
          <a:bodyPr/>
          <a:lstStyle/>
          <a:p>
            <a:r>
              <a:rPr lang="en-US" smtClean="0"/>
              <a:t>PHY 711  Fall 2018 --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9/25/2018</a:t>
            </a:r>
            <a:endParaRPr lang="en-US" dirty="0"/>
          </a:p>
        </p:txBody>
      </p:sp>
      <p:sp>
        <p:nvSpPr>
          <p:cNvPr id="5" name="Footer Placeholder 4"/>
          <p:cNvSpPr>
            <a:spLocks noGrp="1"/>
          </p:cNvSpPr>
          <p:nvPr>
            <p:ph type="ftr" sz="quarter" idx="11"/>
          </p:nvPr>
        </p:nvSpPr>
        <p:spPr/>
        <p:txBody>
          <a:bodyPr/>
          <a:lstStyle/>
          <a:p>
            <a:r>
              <a:rPr lang="en-US" smtClean="0"/>
              <a:t>PHY 711  Fall 2018 --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9/25/2018</a:t>
            </a:r>
            <a:endParaRPr lang="en-US" dirty="0"/>
          </a:p>
        </p:txBody>
      </p:sp>
      <p:sp>
        <p:nvSpPr>
          <p:cNvPr id="5" name="Footer Placeholder 4"/>
          <p:cNvSpPr>
            <a:spLocks noGrp="1"/>
          </p:cNvSpPr>
          <p:nvPr>
            <p:ph type="ftr" sz="quarter" idx="11"/>
          </p:nvPr>
        </p:nvSpPr>
        <p:spPr/>
        <p:txBody>
          <a:bodyPr/>
          <a:lstStyle/>
          <a:p>
            <a:r>
              <a:rPr lang="en-US" smtClean="0"/>
              <a:t>PHY 711  Fall 2018 --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9/25/2018</a:t>
            </a:r>
            <a:endParaRPr lang="en-US" dirty="0"/>
          </a:p>
        </p:txBody>
      </p:sp>
      <p:sp>
        <p:nvSpPr>
          <p:cNvPr id="5" name="Footer Placeholder 4"/>
          <p:cNvSpPr>
            <a:spLocks noGrp="1"/>
          </p:cNvSpPr>
          <p:nvPr>
            <p:ph type="ftr" sz="quarter" idx="11"/>
          </p:nvPr>
        </p:nvSpPr>
        <p:spPr/>
        <p:txBody>
          <a:bodyPr/>
          <a:lstStyle/>
          <a:p>
            <a:r>
              <a:rPr lang="en-US" smtClean="0"/>
              <a:t>PHY 711  Fall 2018 --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9/25/2018</a:t>
            </a:r>
            <a:endParaRPr lang="en-US" dirty="0"/>
          </a:p>
        </p:txBody>
      </p:sp>
      <p:sp>
        <p:nvSpPr>
          <p:cNvPr id="5" name="Footer Placeholder 4"/>
          <p:cNvSpPr>
            <a:spLocks noGrp="1"/>
          </p:cNvSpPr>
          <p:nvPr>
            <p:ph type="ftr" sz="quarter" idx="11"/>
          </p:nvPr>
        </p:nvSpPr>
        <p:spPr/>
        <p:txBody>
          <a:bodyPr/>
          <a:lstStyle/>
          <a:p>
            <a:r>
              <a:rPr lang="en-US" smtClean="0"/>
              <a:t>PHY 711  Fall 2018 --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9/25/2018</a:t>
            </a:r>
            <a:endParaRPr lang="en-US" dirty="0"/>
          </a:p>
        </p:txBody>
      </p:sp>
      <p:sp>
        <p:nvSpPr>
          <p:cNvPr id="6" name="Footer Placeholder 5"/>
          <p:cNvSpPr>
            <a:spLocks noGrp="1"/>
          </p:cNvSpPr>
          <p:nvPr>
            <p:ph type="ftr" sz="quarter" idx="11"/>
          </p:nvPr>
        </p:nvSpPr>
        <p:spPr/>
        <p:txBody>
          <a:bodyPr/>
          <a:lstStyle/>
          <a:p>
            <a:r>
              <a:rPr lang="en-US" smtClean="0"/>
              <a:t>PHY 711  Fall 2018 --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9/25/2018</a:t>
            </a:r>
            <a:endParaRPr lang="en-US" dirty="0"/>
          </a:p>
        </p:txBody>
      </p:sp>
      <p:sp>
        <p:nvSpPr>
          <p:cNvPr id="8" name="Footer Placeholder 7"/>
          <p:cNvSpPr>
            <a:spLocks noGrp="1"/>
          </p:cNvSpPr>
          <p:nvPr>
            <p:ph type="ftr" sz="quarter" idx="11"/>
          </p:nvPr>
        </p:nvSpPr>
        <p:spPr/>
        <p:txBody>
          <a:bodyPr/>
          <a:lstStyle/>
          <a:p>
            <a:r>
              <a:rPr lang="en-US" smtClean="0"/>
              <a:t>PHY 711  Fall 2018 --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9/25/2018</a:t>
            </a:r>
            <a:endParaRPr lang="en-US" dirty="0"/>
          </a:p>
        </p:txBody>
      </p:sp>
      <p:sp>
        <p:nvSpPr>
          <p:cNvPr id="4" name="Footer Placeholder 3"/>
          <p:cNvSpPr>
            <a:spLocks noGrp="1"/>
          </p:cNvSpPr>
          <p:nvPr>
            <p:ph type="ftr" sz="quarter" idx="11"/>
          </p:nvPr>
        </p:nvSpPr>
        <p:spPr/>
        <p:txBody>
          <a:bodyPr/>
          <a:lstStyle/>
          <a:p>
            <a:r>
              <a:rPr lang="en-US" smtClean="0"/>
              <a:t>PHY 711  Fall 2018 --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9/25/2018</a:t>
            </a:r>
            <a:endParaRPr lang="en-US" dirty="0"/>
          </a:p>
        </p:txBody>
      </p:sp>
      <p:sp>
        <p:nvSpPr>
          <p:cNvPr id="6" name="Footer Placeholder 5"/>
          <p:cNvSpPr>
            <a:spLocks noGrp="1"/>
          </p:cNvSpPr>
          <p:nvPr>
            <p:ph type="ftr" sz="quarter" idx="11"/>
          </p:nvPr>
        </p:nvSpPr>
        <p:spPr/>
        <p:txBody>
          <a:bodyPr/>
          <a:lstStyle/>
          <a:p>
            <a:r>
              <a:rPr lang="en-US" smtClean="0"/>
              <a:t>PHY 711  Fall 2018 --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9/25/2018</a:t>
            </a:r>
            <a:endParaRPr lang="en-US" dirty="0"/>
          </a:p>
        </p:txBody>
      </p:sp>
      <p:sp>
        <p:nvSpPr>
          <p:cNvPr id="6" name="Footer Placeholder 5"/>
          <p:cNvSpPr>
            <a:spLocks noGrp="1"/>
          </p:cNvSpPr>
          <p:nvPr>
            <p:ph type="ftr" sz="quarter" idx="11"/>
          </p:nvPr>
        </p:nvSpPr>
        <p:spPr/>
        <p:txBody>
          <a:bodyPr/>
          <a:lstStyle/>
          <a:p>
            <a:r>
              <a:rPr lang="en-US" smtClean="0"/>
              <a:t>PHY 711  Fall 2018 --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9/25/2018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2018 --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152400"/>
            <a:ext cx="8686800" cy="5509200"/>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12:</a:t>
            </a:r>
            <a:endParaRPr lang="en-US" sz="3200" b="1" dirty="0">
              <a:solidFill>
                <a:schemeClr val="folHlink"/>
              </a:solidFill>
            </a:endParaRPr>
          </a:p>
          <a:p>
            <a:pPr marL="457200" lvl="2">
              <a:spcBef>
                <a:spcPct val="50000"/>
              </a:spcBef>
            </a:pPr>
            <a:r>
              <a:rPr lang="en-US" sz="3200" b="1" dirty="0" smtClean="0">
                <a:solidFill>
                  <a:schemeClr val="folHlink"/>
                </a:solidFill>
              </a:rPr>
              <a:t>Continue reading Chapter 3 &amp; 6</a:t>
            </a:r>
          </a:p>
          <a:p>
            <a:pPr marL="1428750" lvl="3" indent="-514350">
              <a:spcBef>
                <a:spcPct val="50000"/>
              </a:spcBef>
              <a:buFont typeface="+mj-lt"/>
              <a:buAutoNum type="arabicPeriod"/>
            </a:pPr>
            <a:r>
              <a:rPr lang="en-US" sz="3200" b="1" dirty="0" smtClean="0">
                <a:solidFill>
                  <a:schemeClr val="folHlink"/>
                </a:solidFill>
              </a:rPr>
              <a:t>Hamiltonian formalism </a:t>
            </a:r>
          </a:p>
          <a:p>
            <a:pPr marL="1428750" lvl="3" indent="-514350">
              <a:spcBef>
                <a:spcPct val="50000"/>
              </a:spcBef>
              <a:buFont typeface="+mj-lt"/>
              <a:buAutoNum type="arabicPeriod"/>
            </a:pPr>
            <a:r>
              <a:rPr lang="en-US" sz="3200" b="1" dirty="0" smtClean="0">
                <a:solidFill>
                  <a:schemeClr val="folHlink"/>
                </a:solidFill>
              </a:rPr>
              <a:t>Phase space &amp; </a:t>
            </a:r>
            <a:r>
              <a:rPr lang="en-US" sz="3200" b="1" dirty="0" err="1" smtClean="0">
                <a:solidFill>
                  <a:schemeClr val="folHlink"/>
                </a:solidFill>
              </a:rPr>
              <a:t>Liouville’s</a:t>
            </a:r>
            <a:r>
              <a:rPr lang="en-US" sz="3200" b="1" dirty="0" smtClean="0">
                <a:solidFill>
                  <a:schemeClr val="folHlink"/>
                </a:solidFill>
              </a:rPr>
              <a:t> theorem</a:t>
            </a:r>
          </a:p>
          <a:p>
            <a:pPr marL="1428750" lvl="3" indent="-514350">
              <a:spcBef>
                <a:spcPct val="50000"/>
              </a:spcBef>
              <a:buFont typeface="+mj-lt"/>
              <a:buAutoNum type="arabicPeriod"/>
            </a:pPr>
            <a:r>
              <a:rPr lang="en-US" sz="3200" b="1" dirty="0" smtClean="0">
                <a:solidFill>
                  <a:schemeClr val="folHlink"/>
                </a:solidFill>
              </a:rPr>
              <a:t>Modern applications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smtClean="0">
                <a:latin typeface="+mj-lt"/>
              </a:rPr>
              <a:t>r</a:t>
            </a:r>
            <a:r>
              <a:rPr lang="en-US" sz="2400" baseline="-25000" dirty="0" err="1" smtClean="0">
                <a:latin typeface="+mj-lt"/>
              </a:rPr>
              <a:t>ij</a:t>
            </a:r>
            <a:endParaRPr lang="en-US" sz="2400" dirty="0" smtClean="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8508" name="数式" r:id="rId4" imgW="2844720" imgH="380880" progId="Equation.3">
                  <p:embed/>
                </p:oleObj>
              </mc:Choice>
              <mc:Fallback>
                <p:oleObj name="数式" r:id="rId4" imgW="2844720" imgH="380880" progId="Equation.3">
                  <p:embed/>
                  <p:pic>
                    <p:nvPicPr>
                      <p:cNvPr id="0" name=""/>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smtClean="0">
                <a:latin typeface="+mj-lt"/>
                <a:sym typeface="Wingdings" pitchFamily="2" charset="2"/>
              </a:rPr>
              <a:t>From this </a:t>
            </a:r>
            <a:r>
              <a:rPr lang="en-US" sz="2400" dirty="0" err="1" smtClean="0">
                <a:latin typeface="+mj-lt"/>
                <a:sym typeface="Wingdings" pitchFamily="2" charset="2"/>
              </a:rPr>
              <a:t>Lagrangian</a:t>
            </a:r>
            <a:r>
              <a:rPr lang="en-US" sz="2400" dirty="0" smtClean="0">
                <a:latin typeface="+mj-lt"/>
                <a:sym typeface="Wingdings" pitchFamily="2" charset="2"/>
              </a:rPr>
              <a:t>, can find the 3N coupled 2</a:t>
            </a:r>
            <a:r>
              <a:rPr lang="en-US" sz="2400" baseline="30000" dirty="0" smtClean="0">
                <a:latin typeface="+mj-lt"/>
                <a:sym typeface="Wingdings" pitchFamily="2" charset="2"/>
              </a:rPr>
              <a:t>nd</a:t>
            </a:r>
            <a:r>
              <a:rPr lang="en-US" sz="2400" dirty="0" smtClean="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smtClean="0">
              <a:latin typeface="+mj-lt"/>
            </a:endParaRPr>
          </a:p>
        </p:txBody>
      </p:sp>
    </p:spTree>
    <p:extLst>
      <p:ext uri="{BB962C8B-B14F-4D97-AF65-F5344CB8AC3E}">
        <p14:creationId xmlns:p14="http://schemas.microsoft.com/office/powerpoint/2010/main" val="300467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6632256"/>
              </p:ext>
            </p:extLst>
          </p:nvPr>
        </p:nvGraphicFramePr>
        <p:xfrm>
          <a:off x="661988" y="790575"/>
          <a:ext cx="5551487" cy="3584575"/>
        </p:xfrm>
        <a:graphic>
          <a:graphicData uri="http://schemas.openxmlformats.org/presentationml/2006/ole">
            <mc:AlternateContent xmlns:mc="http://schemas.openxmlformats.org/markup-compatibility/2006">
              <mc:Choice xmlns:v="urn:schemas-microsoft-com:vml" Requires="v">
                <p:oleObj spid="_x0000_s149532" name="数式" r:id="rId3" imgW="2869920" imgH="1866600" progId="Equation.3">
                  <p:embed/>
                </p:oleObj>
              </mc:Choice>
              <mc:Fallback>
                <p:oleObj name="数式" r:id="rId3" imgW="2869920" imgH="1866600" progId="Equation.3">
                  <p:embed/>
                  <p:pic>
                    <p:nvPicPr>
                      <p:cNvPr id="0" name=""/>
                      <p:cNvPicPr>
                        <a:picLocks noChangeAspect="1" noChangeArrowheads="1"/>
                      </p:cNvPicPr>
                      <p:nvPr/>
                    </p:nvPicPr>
                    <p:blipFill>
                      <a:blip r:embed="rId4"/>
                      <a:srcRect/>
                      <a:stretch>
                        <a:fillRect/>
                      </a:stretch>
                    </p:blipFill>
                    <p:spPr bwMode="auto">
                      <a:xfrm>
                        <a:off x="661988" y="790575"/>
                        <a:ext cx="55514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and Hamiltonian forms</a:t>
            </a:r>
          </a:p>
        </p:txBody>
      </p:sp>
    </p:spTree>
    <p:extLst>
      <p:ext uri="{BB962C8B-B14F-4D97-AF65-F5344CB8AC3E}">
        <p14:creationId xmlns:p14="http://schemas.microsoft.com/office/powerpoint/2010/main" val="136611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smtClean="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smtClean="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smtClean="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smtClean="0">
                <a:latin typeface="+mj-lt"/>
              </a:rPr>
              <a:t>P constant, V variable</a:t>
            </a:r>
          </a:p>
        </p:txBody>
      </p:sp>
    </p:spTree>
    <p:extLst>
      <p:ext uri="{BB962C8B-B14F-4D97-AF65-F5344CB8AC3E}">
        <p14:creationId xmlns:p14="http://schemas.microsoft.com/office/powerpoint/2010/main" val="413700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50556" name="数式" r:id="rId3" imgW="4660560" imgH="1269720" progId="Equation.3">
                  <p:embed/>
                </p:oleObj>
              </mc:Choice>
              <mc:Fallback>
                <p:oleObj name="数式" r:id="rId3" imgW="4660560" imgH="1269720" progId="Equation.3">
                  <p:embed/>
                  <p:pic>
                    <p:nvPicPr>
                      <p:cNvPr id="0" name=""/>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smtClean="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smtClean="0">
                <a:latin typeface="+mj-lt"/>
              </a:rPr>
              <a:t>kinetic energy of “balloon”</a:t>
            </a:r>
          </a:p>
        </p:txBody>
      </p:sp>
    </p:spTree>
    <p:extLst>
      <p:ext uri="{BB962C8B-B14F-4D97-AF65-F5344CB8AC3E}">
        <p14:creationId xmlns:p14="http://schemas.microsoft.com/office/powerpoint/2010/main" val="337076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1606" name="数式" r:id="rId3" imgW="4660560" imgH="1777680" progId="Equation.3">
                  <p:embed/>
                </p:oleObj>
              </mc:Choice>
              <mc:Fallback>
                <p:oleObj name="数式" r:id="rId3" imgW="4660560" imgH="1777680" progId="Equation.3">
                  <p:embed/>
                  <p:pic>
                    <p:nvPicPr>
                      <p:cNvPr id="0" name=""/>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1607" name="Equation" r:id="rId5" imgW="3670200" imgH="1447560" progId="Equation.DSMT4">
                  <p:embed/>
                </p:oleObj>
              </mc:Choice>
              <mc:Fallback>
                <p:oleObj name="Equation" r:id="rId5" imgW="3670200" imgH="1447560" progId="Equation.DSMT4">
                  <p:embed/>
                  <p:pic>
                    <p:nvPicPr>
                      <p:cNvPr id="0" name=""/>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smtClean="0">
                <a:latin typeface="+mj-lt"/>
              </a:rPr>
              <a:t>Relationship between system representations</a:t>
            </a:r>
          </a:p>
          <a:p>
            <a:r>
              <a:rPr lang="en-US" sz="2400" dirty="0">
                <a:latin typeface="+mj-lt"/>
              </a:rPr>
              <a:t> </a:t>
            </a:r>
            <a:r>
              <a:rPr lang="en-US" sz="2400" dirty="0" smtClean="0">
                <a:latin typeface="+mj-lt"/>
              </a:rPr>
              <a:t>               </a:t>
            </a:r>
          </a:p>
          <a:p>
            <a:r>
              <a:rPr lang="en-US" sz="2400" dirty="0">
                <a:latin typeface="+mj-lt"/>
              </a:rPr>
              <a:t> </a:t>
            </a:r>
            <a:r>
              <a:rPr lang="en-US" sz="2400" dirty="0" smtClean="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2630" name="数式" r:id="rId3" imgW="1447560" imgH="711000" progId="Equation.3">
                  <p:embed/>
                </p:oleObj>
              </mc:Choice>
              <mc:Fallback>
                <p:oleObj name="数式" r:id="rId3" imgW="1447560" imgH="711000" progId="Equation.3">
                  <p:embed/>
                  <p:pic>
                    <p:nvPicPr>
                      <p:cNvPr id="0" name=""/>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smtClean="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2631" name="数式" r:id="rId5" imgW="3327120" imgH="1473120" progId="Equation.3">
                  <p:embed/>
                </p:oleObj>
              </mc:Choice>
              <mc:Fallback>
                <p:oleObj name="数式" r:id="rId5" imgW="3327120" imgH="1473120" progId="Equation.3">
                  <p:embed/>
                  <p:pic>
                    <p:nvPicPr>
                      <p:cNvPr id="0" name=""/>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0745703"/>
              </p:ext>
            </p:extLst>
          </p:nvPr>
        </p:nvGraphicFramePr>
        <p:xfrm>
          <a:off x="247650" y="1482725"/>
          <a:ext cx="8221663" cy="3217863"/>
        </p:xfrm>
        <a:graphic>
          <a:graphicData uri="http://schemas.openxmlformats.org/presentationml/2006/ole">
            <mc:AlternateContent xmlns:mc="http://schemas.openxmlformats.org/markup-compatibility/2006">
              <mc:Choice xmlns:v="urn:schemas-microsoft-com:vml" Requires="v">
                <p:oleObj spid="_x0000_s153628" name="数式" r:id="rId3" imgW="4254480" imgH="1676160" progId="Equation.3">
                  <p:embed/>
                </p:oleObj>
              </mc:Choice>
              <mc:Fallback>
                <p:oleObj name="数式" r:id="rId3" imgW="4254480" imgH="1676160" progId="Equation.3">
                  <p:embed/>
                  <p:pic>
                    <p:nvPicPr>
                      <p:cNvPr id="0" name=""/>
                      <p:cNvPicPr>
                        <a:picLocks noChangeAspect="1" noChangeArrowheads="1"/>
                      </p:cNvPicPr>
                      <p:nvPr/>
                    </p:nvPicPr>
                    <p:blipFill>
                      <a:blip r:embed="rId4"/>
                      <a:srcRect/>
                      <a:stretch>
                        <a:fillRect/>
                      </a:stretch>
                    </p:blipFill>
                    <p:spPr bwMode="auto">
                      <a:xfrm>
                        <a:off x="247650" y="1482725"/>
                        <a:ext cx="822166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smtClean="0">
                <a:latin typeface="+mj-lt"/>
              </a:rPr>
              <a:t>Physical interpretation:</a:t>
            </a:r>
          </a:p>
        </p:txBody>
      </p:sp>
    </p:spTree>
    <p:extLst>
      <p:ext uri="{BB962C8B-B14F-4D97-AF65-F5344CB8AC3E}">
        <p14:creationId xmlns:p14="http://schemas.microsoft.com/office/powerpoint/2010/main" val="351338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smtClean="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02442969"/>
              </p:ext>
            </p:extLst>
          </p:nvPr>
        </p:nvGraphicFramePr>
        <p:xfrm>
          <a:off x="1066800" y="1182688"/>
          <a:ext cx="6038850" cy="1657350"/>
        </p:xfrm>
        <a:graphic>
          <a:graphicData uri="http://schemas.openxmlformats.org/presentationml/2006/ole">
            <mc:AlternateContent xmlns:mc="http://schemas.openxmlformats.org/markup-compatibility/2006">
              <mc:Choice xmlns:v="urn:schemas-microsoft-com:vml" Requires="v">
                <p:oleObj spid="_x0000_s154704" name="数式" r:id="rId3" imgW="3124080" imgH="863280" progId="Equation.3">
                  <p:embed/>
                </p:oleObj>
              </mc:Choice>
              <mc:Fallback>
                <p:oleObj name="数式" r:id="rId3" imgW="3124080" imgH="863280" progId="Equation.3">
                  <p:embed/>
                  <p:pic>
                    <p:nvPicPr>
                      <p:cNvPr id="0" name=""/>
                      <p:cNvPicPr>
                        <a:picLocks noChangeAspect="1" noChangeArrowheads="1"/>
                      </p:cNvPicPr>
                      <p:nvPr/>
                    </p:nvPicPr>
                    <p:blipFill>
                      <a:blip r:embed="rId4"/>
                      <a:srcRect/>
                      <a:stretch>
                        <a:fillRect/>
                      </a:stretch>
                    </p:blipFill>
                    <p:spPr bwMode="auto">
                      <a:xfrm>
                        <a:off x="1066800" y="1182688"/>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8035127"/>
              </p:ext>
            </p:extLst>
          </p:nvPr>
        </p:nvGraphicFramePr>
        <p:xfrm>
          <a:off x="1219200" y="2743200"/>
          <a:ext cx="3240087" cy="1609725"/>
        </p:xfrm>
        <a:graphic>
          <a:graphicData uri="http://schemas.openxmlformats.org/presentationml/2006/ole">
            <mc:AlternateContent xmlns:mc="http://schemas.openxmlformats.org/markup-compatibility/2006">
              <mc:Choice xmlns:v="urn:schemas-microsoft-com:vml" Requires="v">
                <p:oleObj spid="_x0000_s154705" name="数式" r:id="rId5" imgW="1676160" imgH="838080" progId="Equation.3">
                  <p:embed/>
                </p:oleObj>
              </mc:Choice>
              <mc:Fallback>
                <p:oleObj name="数式" r:id="rId5" imgW="1676160" imgH="838080" progId="Equation.3">
                  <p:embed/>
                  <p:pic>
                    <p:nvPicPr>
                      <p:cNvPr id="0" name=""/>
                      <p:cNvPicPr>
                        <a:picLocks noChangeAspect="1" noChangeArrowheads="1"/>
                      </p:cNvPicPr>
                      <p:nvPr/>
                    </p:nvPicPr>
                    <p:blipFill>
                      <a:blip r:embed="rId6"/>
                      <a:srcRect/>
                      <a:stretch>
                        <a:fillRect/>
                      </a:stretch>
                    </p:blipFill>
                    <p:spPr bwMode="auto">
                      <a:xfrm>
                        <a:off x="1219200" y="2743200"/>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6866331"/>
              </p:ext>
            </p:extLst>
          </p:nvPr>
        </p:nvGraphicFramePr>
        <p:xfrm>
          <a:off x="1493838" y="4478338"/>
          <a:ext cx="3313112" cy="1951037"/>
        </p:xfrm>
        <a:graphic>
          <a:graphicData uri="http://schemas.openxmlformats.org/presentationml/2006/ole">
            <mc:AlternateContent xmlns:mc="http://schemas.openxmlformats.org/markup-compatibility/2006">
              <mc:Choice xmlns:v="urn:schemas-microsoft-com:vml" Requires="v">
                <p:oleObj spid="_x0000_s154706" name="数式" r:id="rId7" imgW="1714320" imgH="1015920" progId="Equation.3">
                  <p:embed/>
                </p:oleObj>
              </mc:Choice>
              <mc:Fallback>
                <p:oleObj name="数式" r:id="rId7" imgW="1714320" imgH="1015920" progId="Equation.3">
                  <p:embed/>
                  <p:pic>
                    <p:nvPicPr>
                      <p:cNvPr id="0" name=""/>
                      <p:cNvPicPr>
                        <a:picLocks noChangeAspect="1" noChangeArrowheads="1"/>
                      </p:cNvPicPr>
                      <p:nvPr/>
                    </p:nvPicPr>
                    <p:blipFill>
                      <a:blip r:embed="rId8"/>
                      <a:srcRect/>
                      <a:stretch>
                        <a:fillRect/>
                      </a:stretch>
                    </p:blipFill>
                    <p:spPr bwMode="auto">
                      <a:xfrm>
                        <a:off x="1493838" y="4478338"/>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6995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304800"/>
            <a:ext cx="7086600" cy="830997"/>
          </a:xfrm>
          <a:prstGeom prst="rect">
            <a:avLst/>
          </a:prstGeom>
          <a:noFill/>
        </p:spPr>
        <p:txBody>
          <a:bodyPr wrap="square" rtlCol="0">
            <a:spAutoFit/>
          </a:bodyPr>
          <a:lstStyle/>
          <a:p>
            <a:r>
              <a:rPr lang="en-US" sz="2400" dirty="0" smtClean="0">
                <a:latin typeface="+mj-lt"/>
              </a:rPr>
              <a:t>Example simulation for NPT molecular dynamics simulation of Li</a:t>
            </a:r>
            <a:r>
              <a:rPr lang="en-US" sz="2400" baseline="-25000" dirty="0" smtClean="0">
                <a:latin typeface="+mj-lt"/>
              </a:rPr>
              <a:t>2</a:t>
            </a:r>
            <a:r>
              <a:rPr lang="en-US" sz="2400" dirty="0" smtClean="0">
                <a:latin typeface="+mj-lt"/>
              </a:rPr>
              <a:t>O using 1500 atoms with </a:t>
            </a:r>
            <a:r>
              <a:rPr lang="en-US" sz="2400" dirty="0" smtClean="0">
                <a:latin typeface="Symbol" panose="05050102010706020507" pitchFamily="18" charset="2"/>
              </a:rPr>
              <a:t>q</a:t>
            </a:r>
            <a:r>
              <a:rPr lang="en-US" sz="2400" dirty="0" smtClean="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883093307"/>
              </p:ext>
            </p:extLst>
          </p:nvPr>
        </p:nvGraphicFramePr>
        <p:xfrm>
          <a:off x="5197997" y="1905000"/>
          <a:ext cx="3793603" cy="1447800"/>
        </p:xfrm>
        <a:graphic>
          <a:graphicData uri="http://schemas.openxmlformats.org/presentationml/2006/ole">
            <mc:AlternateContent xmlns:mc="http://schemas.openxmlformats.org/markup-compatibility/2006">
              <mc:Choice xmlns:v="urn:schemas-microsoft-com:vml" Requires="v">
                <p:oleObj spid="_x0000_s155669" name="Equation" r:id="rId5" imgW="2628720" imgH="1002960" progId="Equation.DSMT4">
                  <p:embed/>
                </p:oleObj>
              </mc:Choice>
              <mc:Fallback>
                <p:oleObj name="Equation" r:id="rId5" imgW="2628720" imgH="1002960" progId="Equation.DSMT4">
                  <p:embed/>
                  <p:pic>
                    <p:nvPicPr>
                      <p:cNvPr id="0" name=""/>
                      <p:cNvPicPr/>
                      <p:nvPr/>
                    </p:nvPicPr>
                    <p:blipFill>
                      <a:blip r:embed="rId6"/>
                      <a:stretch>
                        <a:fillRect/>
                      </a:stretch>
                    </p:blipFill>
                    <p:spPr>
                      <a:xfrm>
                        <a:off x="5197997" y="1905000"/>
                        <a:ext cx="3793603"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smtClean="0">
                <a:latin typeface="+mj-lt"/>
              </a:rPr>
              <a:t>Use LAMMPS code</a:t>
            </a:r>
          </a:p>
          <a:p>
            <a:r>
              <a:rPr lang="en-US" sz="2400" dirty="0" smtClean="0">
                <a:latin typeface="+mj-lt"/>
                <a:hlinkClick r:id="rId7"/>
              </a:rPr>
              <a:t>http://LAMMPS.sandia.gov</a:t>
            </a:r>
            <a:endParaRPr lang="en-US" sz="2400" dirty="0" smtClean="0">
              <a:latin typeface="+mj-lt"/>
            </a:endParaRPr>
          </a:p>
        </p:txBody>
      </p:sp>
    </p:spTree>
    <p:extLst>
      <p:ext uri="{BB962C8B-B14F-4D97-AF65-F5344CB8AC3E}">
        <p14:creationId xmlns:p14="http://schemas.microsoft.com/office/powerpoint/2010/main" val="1749417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40266" y="2743200"/>
            <a:ext cx="6212933" cy="3393369"/>
          </a:xfrm>
          <a:prstGeom prst="rect">
            <a:avLst/>
          </a:prstGeom>
        </p:spPr>
      </p:pic>
      <p:pic>
        <p:nvPicPr>
          <p:cNvPr id="12" name="Picture 11"/>
          <p:cNvPicPr>
            <a:picLocks noChangeAspect="1"/>
          </p:cNvPicPr>
          <p:nvPr/>
        </p:nvPicPr>
        <p:blipFill>
          <a:blip r:embed="rId3"/>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smtClean="0">
                <a:latin typeface="+mj-lt"/>
              </a:rPr>
              <a:t>P (</a:t>
            </a:r>
            <a:r>
              <a:rPr lang="en-US" sz="2400" dirty="0" err="1" smtClean="0">
                <a:latin typeface="+mj-lt"/>
              </a:rPr>
              <a:t>GPa</a:t>
            </a:r>
            <a:r>
              <a:rPr lang="en-US" sz="2400" dirty="0" smtClean="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smtClean="0">
                <a:latin typeface="+mj-lt"/>
              </a:rPr>
              <a:t>t (</a:t>
            </a:r>
            <a:r>
              <a:rPr lang="en-US" sz="2400" dirty="0" err="1" smtClean="0">
                <a:latin typeface="+mj-lt"/>
              </a:rPr>
              <a:t>ps</a:t>
            </a:r>
            <a:r>
              <a:rPr lang="en-US" sz="2400" dirty="0" smtClean="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smtClean="0">
                <a:latin typeface="+mj-lt"/>
              </a:rPr>
              <a:t>t (</a:t>
            </a:r>
            <a:r>
              <a:rPr lang="en-US" sz="2400" dirty="0" err="1" smtClean="0">
                <a:latin typeface="+mj-lt"/>
              </a:rPr>
              <a:t>ps</a:t>
            </a:r>
            <a:r>
              <a:rPr lang="en-US" sz="2400" dirty="0" smtClean="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smtClean="0">
                <a:latin typeface="+mj-lt"/>
              </a:rPr>
              <a:t>V (</a:t>
            </a:r>
            <a:r>
              <a:rPr lang="en-US" sz="2400" dirty="0" smtClean="0"/>
              <a:t>Å</a:t>
            </a:r>
            <a:r>
              <a:rPr lang="en-US" sz="2400" baseline="30000" dirty="0" smtClean="0"/>
              <a:t>3</a:t>
            </a:r>
            <a:r>
              <a:rPr lang="en-US" sz="2400" dirty="0" smtClean="0">
                <a:latin typeface="+mj-lt"/>
              </a:rPr>
              <a:t>)</a:t>
            </a:r>
          </a:p>
        </p:txBody>
      </p:sp>
    </p:spTree>
    <p:extLst>
      <p:ext uri="{BB962C8B-B14F-4D97-AF65-F5344CB8AC3E}">
        <p14:creationId xmlns:p14="http://schemas.microsoft.com/office/powerpoint/2010/main" val="391722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p:cNvPicPr>
            <a:picLocks noChangeAspect="1"/>
          </p:cNvPicPr>
          <p:nvPr/>
        </p:nvPicPr>
        <p:blipFill>
          <a:blip r:embed="rId3"/>
          <a:stretch>
            <a:fillRect/>
          </a:stretch>
        </p:blipFill>
        <p:spPr>
          <a:xfrm>
            <a:off x="483919" y="487692"/>
            <a:ext cx="8512632" cy="5895975"/>
          </a:xfrm>
          <a:prstGeom prst="rect">
            <a:avLst/>
          </a:prstGeom>
        </p:spPr>
      </p:pic>
      <p:sp>
        <p:nvSpPr>
          <p:cNvPr id="5" name="Right Arrow 4"/>
          <p:cNvSpPr/>
          <p:nvPr/>
        </p:nvSpPr>
        <p:spPr>
          <a:xfrm>
            <a:off x="152400" y="5637542"/>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2"/>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45805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6691" name="Equation" r:id="rId4" imgW="5790960" imgH="927000" progId="Equation.DSMT4">
                  <p:embed/>
                </p:oleObj>
              </mc:Choice>
              <mc:Fallback>
                <p:oleObj name="Equation" r:id="rId4" imgW="5790960" imgH="927000" progId="Equation.DSMT4">
                  <p:embed/>
                  <p:pic>
                    <p:nvPicPr>
                      <p:cNvPr id="0" name=""/>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smtClean="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smtClean="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smtClean="0">
                <a:latin typeface="+mj-lt"/>
              </a:rPr>
              <a:t>Equations of motion:</a:t>
            </a:r>
          </a:p>
        </p:txBody>
      </p:sp>
    </p:spTree>
    <p:extLst>
      <p:ext uri="{BB962C8B-B14F-4D97-AF65-F5344CB8AC3E}">
        <p14:creationId xmlns:p14="http://schemas.microsoft.com/office/powerpoint/2010/main" val="332592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smtClean="0">
                <a:latin typeface="+mj-lt"/>
              </a:rPr>
              <a:t>Time averaged relationships</a:t>
            </a:r>
          </a:p>
        </p:txBody>
      </p:sp>
      <p:pic>
        <p:nvPicPr>
          <p:cNvPr id="6" name="Picture 5"/>
          <p:cNvPicPr>
            <a:picLocks noChangeAspect="1"/>
          </p:cNvPicPr>
          <p:nvPr/>
        </p:nvPicPr>
        <p:blipFill>
          <a:blip r:embed="rId2"/>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smtClean="0">
                <a:latin typeface="+mj-lt"/>
              </a:rPr>
              <a:t>Hamiltonian</a:t>
            </a:r>
          </a:p>
        </p:txBody>
      </p:sp>
      <p:pic>
        <p:nvPicPr>
          <p:cNvPr id="8" name="Picture 7"/>
          <p:cNvPicPr>
            <a:picLocks noChangeAspect="1"/>
          </p:cNvPicPr>
          <p:nvPr/>
        </p:nvPicPr>
        <p:blipFill>
          <a:blip r:embed="rId3"/>
          <a:stretch>
            <a:fillRect/>
          </a:stretch>
        </p:blipFill>
        <p:spPr>
          <a:xfrm>
            <a:off x="1676400" y="3208565"/>
            <a:ext cx="6038850" cy="1019175"/>
          </a:xfrm>
          <a:prstGeom prst="rect">
            <a:avLst/>
          </a:prstGeom>
        </p:spPr>
      </p:pic>
    </p:spTree>
    <p:extLst>
      <p:ext uri="{BB962C8B-B14F-4D97-AF65-F5344CB8AC3E}">
        <p14:creationId xmlns:p14="http://schemas.microsoft.com/office/powerpoint/2010/main" val="4190502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58008096"/>
              </p:ext>
            </p:extLst>
          </p:nvPr>
        </p:nvGraphicFramePr>
        <p:xfrm>
          <a:off x="304800" y="533400"/>
          <a:ext cx="8534400" cy="2342776"/>
        </p:xfrm>
        <a:graphic>
          <a:graphicData uri="http://schemas.openxmlformats.org/presentationml/2006/ole">
            <mc:AlternateContent xmlns:mc="http://schemas.openxmlformats.org/markup-compatibility/2006">
              <mc:Choice xmlns:v="urn:schemas-microsoft-com:vml" Requires="v">
                <p:oleObj spid="_x0000_s157713" name="Equation" r:id="rId3" imgW="7124400" imgH="1955520" progId="Equation.DSMT4">
                  <p:embed/>
                </p:oleObj>
              </mc:Choice>
              <mc:Fallback>
                <p:oleObj name="Equation" r:id="rId3" imgW="7124400" imgH="1955520" progId="Equation.DSMT4">
                  <p:embed/>
                  <p:pic>
                    <p:nvPicPr>
                      <p:cNvPr id="0" name=""/>
                      <p:cNvPicPr/>
                      <p:nvPr/>
                    </p:nvPicPr>
                    <p:blipFill>
                      <a:blip r:embed="rId4"/>
                      <a:stretch>
                        <a:fillRect/>
                      </a:stretch>
                    </p:blipFill>
                    <p:spPr>
                      <a:xfrm>
                        <a:off x="304800" y="533400"/>
                        <a:ext cx="8534400" cy="2342776"/>
                      </a:xfrm>
                      <a:prstGeom prst="rect">
                        <a:avLst/>
                      </a:prstGeom>
                    </p:spPr>
                  </p:pic>
                </p:oleObj>
              </mc:Fallback>
            </mc:AlternateContent>
          </a:graphicData>
        </a:graphic>
      </p:graphicFrame>
      <p:sp>
        <p:nvSpPr>
          <p:cNvPr id="6" name="TextBox 5"/>
          <p:cNvSpPr txBox="1"/>
          <p:nvPr/>
        </p:nvSpPr>
        <p:spPr>
          <a:xfrm>
            <a:off x="457200" y="3581400"/>
            <a:ext cx="7924800" cy="830997"/>
          </a:xfrm>
          <a:prstGeom prst="rect">
            <a:avLst/>
          </a:prstGeom>
          <a:noFill/>
        </p:spPr>
        <p:txBody>
          <a:bodyPr wrap="square" rtlCol="0">
            <a:spAutoFit/>
          </a:bodyPr>
          <a:lstStyle/>
          <a:p>
            <a:r>
              <a:rPr lang="en-US" sz="2400" dirty="0" smtClean="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2"/>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smtClean="0">
                <a:latin typeface="+mj-lt"/>
              </a:rPr>
              <a:t>t (</a:t>
            </a:r>
            <a:r>
              <a:rPr lang="en-US" sz="2400" dirty="0" err="1" smtClean="0">
                <a:latin typeface="+mj-lt"/>
              </a:rPr>
              <a:t>ps</a:t>
            </a:r>
            <a:r>
              <a:rPr lang="en-US" sz="2400" dirty="0" smtClean="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smtClean="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smtClean="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p:cNvPicPr>
            <a:picLocks noChangeAspect="1"/>
          </p:cNvPicPr>
          <p:nvPr/>
        </p:nvPicPr>
        <p:blipFill>
          <a:blip r:embed="rId2"/>
          <a:stretch>
            <a:fillRect/>
          </a:stretch>
        </p:blipFill>
        <p:spPr>
          <a:xfrm>
            <a:off x="152400" y="1600200"/>
            <a:ext cx="8410575" cy="2270039"/>
          </a:xfrm>
          <a:prstGeom prst="rect">
            <a:avLst/>
          </a:prstGeom>
        </p:spPr>
      </p:pic>
    </p:spTree>
    <p:extLst>
      <p:ext uri="{BB962C8B-B14F-4D97-AF65-F5344CB8AC3E}">
        <p14:creationId xmlns:p14="http://schemas.microsoft.com/office/powerpoint/2010/main" val="3993318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smtClean="0">
                <a:latin typeface="+mj-lt"/>
              </a:rPr>
              <a:t>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3010384666"/>
              </p:ext>
            </p:extLst>
          </p:nvPr>
        </p:nvGraphicFramePr>
        <p:xfrm>
          <a:off x="2584450" y="1646238"/>
          <a:ext cx="3709988" cy="2584450"/>
        </p:xfrm>
        <a:graphic>
          <a:graphicData uri="http://schemas.openxmlformats.org/presentationml/2006/ole">
            <mc:AlternateContent xmlns:mc="http://schemas.openxmlformats.org/markup-compatibility/2006">
              <mc:Choice xmlns:v="urn:schemas-microsoft-com:vml" Requires="v">
                <p:oleObj spid="_x0000_s125031" name="数式" r:id="rId3" imgW="1917360" imgH="1346040" progId="Equation.3">
                  <p:embed/>
                </p:oleObj>
              </mc:Choice>
              <mc:Fallback>
                <p:oleObj name="数式" r:id="rId3" imgW="1917360" imgH="1346040" progId="Equation.3">
                  <p:embed/>
                  <p:pic>
                    <p:nvPicPr>
                      <p:cNvPr id="0" name="Object 5"/>
                      <p:cNvPicPr>
                        <a:picLocks noChangeAspect="1" noChangeArrowheads="1"/>
                      </p:cNvPicPr>
                      <p:nvPr/>
                    </p:nvPicPr>
                    <p:blipFill>
                      <a:blip r:embed="rId4"/>
                      <a:srcRect/>
                      <a:stretch>
                        <a:fillRect/>
                      </a:stretch>
                    </p:blipFill>
                    <p:spPr bwMode="auto">
                      <a:xfrm>
                        <a:off x="2584450" y="1646238"/>
                        <a:ext cx="370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609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smtClean="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853527343"/>
              </p:ext>
            </p:extLst>
          </p:nvPr>
        </p:nvGraphicFramePr>
        <p:xfrm>
          <a:off x="1228725" y="1143000"/>
          <a:ext cx="6610350" cy="2147887"/>
        </p:xfrm>
        <a:graphic>
          <a:graphicData uri="http://schemas.openxmlformats.org/presentationml/2006/ole">
            <mc:AlternateContent xmlns:mc="http://schemas.openxmlformats.org/markup-compatibility/2006">
              <mc:Choice xmlns:v="urn:schemas-microsoft-com:vml" Requires="v">
                <p:oleObj spid="_x0000_s158733" name="数式" r:id="rId3" imgW="3416040" imgH="1117440" progId="Equation.3">
                  <p:embed/>
                </p:oleObj>
              </mc:Choice>
              <mc:Fallback>
                <p:oleObj name="数式" r:id="rId3" imgW="3416040" imgH="1117440" progId="Equation.3">
                  <p:embed/>
                  <p:pic>
                    <p:nvPicPr>
                      <p:cNvPr id="0" name=""/>
                      <p:cNvPicPr>
                        <a:picLocks noChangeAspect="1" noChangeArrowheads="1"/>
                      </p:cNvPicPr>
                      <p:nvPr/>
                    </p:nvPicPr>
                    <p:blipFill>
                      <a:blip r:embed="rId4"/>
                      <a:srcRect/>
                      <a:stretch>
                        <a:fillRect/>
                      </a:stretch>
                    </p:blipFill>
                    <p:spPr bwMode="auto">
                      <a:xfrm>
                        <a:off x="1228725" y="1143000"/>
                        <a:ext cx="66103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6954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(1838)</a:t>
            </a:r>
          </a:p>
          <a:p>
            <a:endParaRPr lang="en-US" sz="2400" dirty="0">
              <a:latin typeface="+mj-lt"/>
            </a:endParaRPr>
          </a:p>
          <a:p>
            <a:r>
              <a:rPr lang="en-US" sz="2400" dirty="0" smtClean="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61805"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smtClean="0">
                <a:latin typeface="+mj-lt"/>
              </a:rPr>
              <a:t>Importance of </a:t>
            </a:r>
            <a:r>
              <a:rPr lang="en-US" sz="2400" dirty="0" err="1" smtClean="0">
                <a:latin typeface="+mj-lt"/>
              </a:rPr>
              <a:t>Liouville’s</a:t>
            </a:r>
            <a:r>
              <a:rPr lang="en-US" sz="2400" dirty="0" smtClean="0">
                <a:latin typeface="+mj-lt"/>
              </a:rPr>
              <a:t> theorem to statistical mechanical analysis:</a:t>
            </a:r>
          </a:p>
          <a:p>
            <a:endParaRPr lang="en-US" sz="2400" dirty="0">
              <a:latin typeface="+mj-lt"/>
            </a:endParaRPr>
          </a:p>
          <a:p>
            <a:pPr lvl="1"/>
            <a:r>
              <a:rPr lang="en-US" sz="2400" dirty="0" smtClean="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39321" name="数式" r:id="rId3" imgW="495000" imgH="393480" progId="Equation.3">
                  <p:embed/>
                </p:oleObj>
              </mc:Choice>
              <mc:Fallback>
                <p:oleObj name="数式" r:id="rId3" imgW="495000" imgH="393480" progId="Equation.3">
                  <p:embed/>
                  <p:pic>
                    <p:nvPicPr>
                      <p:cNvPr id="0" name="Object 25"/>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smtClean="0">
                <a:latin typeface="+mj-lt"/>
              </a:rPr>
              <a:t>J. Chem. Physics </a:t>
            </a:r>
            <a:r>
              <a:rPr lang="en-US" sz="2400" b="1" dirty="0" smtClean="0">
                <a:latin typeface="+mj-lt"/>
              </a:rPr>
              <a:t>72</a:t>
            </a:r>
            <a:r>
              <a:rPr lang="en-US" sz="2400" dirty="0" smtClean="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smtClean="0">
                <a:latin typeface="+mj-lt"/>
              </a:rPr>
              <a:t>Modern usage of </a:t>
            </a:r>
            <a:r>
              <a:rPr lang="en-US" sz="2400" dirty="0" err="1" smtClean="0">
                <a:latin typeface="+mj-lt"/>
              </a:rPr>
              <a:t>Lagrangian</a:t>
            </a:r>
            <a:r>
              <a:rPr lang="en-US" sz="2400" dirty="0" smtClean="0">
                <a:latin typeface="+mj-lt"/>
              </a:rPr>
              <a:t> and Hamiltonian formalisms</a:t>
            </a:r>
          </a:p>
        </p:txBody>
      </p:sp>
    </p:spTree>
    <p:extLst>
      <p:ext uri="{BB962C8B-B14F-4D97-AF65-F5344CB8AC3E}">
        <p14:creationId xmlns:p14="http://schemas.microsoft.com/office/powerpoint/2010/main" val="100800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9/25/2018</a:t>
            </a:r>
            <a:endParaRPr lang="en-US" dirty="0"/>
          </a:p>
        </p:txBody>
      </p:sp>
      <p:sp>
        <p:nvSpPr>
          <p:cNvPr id="3" name="Footer Placeholder 2"/>
          <p:cNvSpPr>
            <a:spLocks noGrp="1"/>
          </p:cNvSpPr>
          <p:nvPr>
            <p:ph type="ftr" sz="quarter" idx="11"/>
          </p:nvPr>
        </p:nvSpPr>
        <p:spPr/>
        <p:txBody>
          <a:bodyPr/>
          <a:lstStyle/>
          <a:p>
            <a:r>
              <a:rPr lang="en-US" smtClean="0"/>
              <a:t>PHY 711  Fall 2018 --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smtClean="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403795635"/>
              </p:ext>
            </p:extLst>
          </p:nvPr>
        </p:nvGraphicFramePr>
        <p:xfrm>
          <a:off x="544513" y="3441700"/>
          <a:ext cx="6680200" cy="2171700"/>
        </p:xfrm>
        <a:graphic>
          <a:graphicData uri="http://schemas.openxmlformats.org/presentationml/2006/ole">
            <mc:AlternateContent xmlns:mc="http://schemas.openxmlformats.org/markup-compatibility/2006">
              <mc:Choice xmlns:v="urn:schemas-microsoft-com:vml" Requires="v">
                <p:oleObj spid="_x0000_s147484" name="数式" r:id="rId3" imgW="3454200" imgH="1130040" progId="Equation.3">
                  <p:embed/>
                </p:oleObj>
              </mc:Choice>
              <mc:Fallback>
                <p:oleObj name="数式" r:id="rId3" imgW="3454200" imgH="1130040" progId="Equation.3">
                  <p:embed/>
                  <p:pic>
                    <p:nvPicPr>
                      <p:cNvPr id="0" name=""/>
                      <p:cNvPicPr>
                        <a:picLocks noChangeAspect="1" noChangeArrowheads="1"/>
                      </p:cNvPicPr>
                      <p:nvPr/>
                    </p:nvPicPr>
                    <p:blipFill>
                      <a:blip r:embed="rId4"/>
                      <a:srcRect/>
                      <a:stretch>
                        <a:fillRect/>
                      </a:stretch>
                    </p:blipFill>
                    <p:spPr bwMode="auto">
                      <a:xfrm>
                        <a:off x="544513" y="3441700"/>
                        <a:ext cx="668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11362</TotalTime>
  <Words>626</Words>
  <Application>Microsoft Office PowerPoint</Application>
  <PresentationFormat>On-screen Show (4:3)</PresentationFormat>
  <Paragraphs>126</Paragraphs>
  <Slides>24</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2" baseType="lpstr">
      <vt:lpstr>Arial</vt:lpstr>
      <vt:lpstr>Calibri</vt:lpstr>
      <vt:lpstr>Symbol</vt:lpstr>
      <vt:lpstr>Wingdings</vt:lpstr>
      <vt:lpstr>Office Theme</vt:lpstr>
      <vt:lpstr>数式</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545</cp:revision>
  <cp:lastPrinted>2018-09-26T01:19:54Z</cp:lastPrinted>
  <dcterms:created xsi:type="dcterms:W3CDTF">2012-01-10T18:32:24Z</dcterms:created>
  <dcterms:modified xsi:type="dcterms:W3CDTF">2018-09-26T14:55:35Z</dcterms:modified>
</cp:coreProperties>
</file>