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6" r:id="rId2"/>
    <p:sldId id="354" r:id="rId3"/>
    <p:sldId id="383" r:id="rId4"/>
    <p:sldId id="387" r:id="rId5"/>
    <p:sldId id="388" r:id="rId6"/>
    <p:sldId id="371" r:id="rId7"/>
    <p:sldId id="359" r:id="rId8"/>
    <p:sldId id="360" r:id="rId9"/>
    <p:sldId id="361" r:id="rId10"/>
    <p:sldId id="362" r:id="rId11"/>
    <p:sldId id="364" r:id="rId12"/>
    <p:sldId id="363" r:id="rId13"/>
    <p:sldId id="366" r:id="rId14"/>
    <p:sldId id="365" r:id="rId15"/>
    <p:sldId id="367" r:id="rId16"/>
    <p:sldId id="368" r:id="rId17"/>
    <p:sldId id="384" r:id="rId18"/>
    <p:sldId id="385" r:id="rId19"/>
    <p:sldId id="386" r:id="rId20"/>
    <p:sldId id="372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4" d="100"/>
          <a:sy n="74" d="100"/>
        </p:scale>
        <p:origin x="106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9/27/2018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94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4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29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13: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Finish reading Chapter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err="1" smtClean="0">
                <a:solidFill>
                  <a:schemeClr val="folHlink"/>
                </a:solidFill>
              </a:rPr>
              <a:t>Virial</a:t>
            </a:r>
            <a:r>
              <a:rPr lang="en-US" sz="3200" b="1" dirty="0" smtClean="0">
                <a:solidFill>
                  <a:schemeClr val="folHlink"/>
                </a:solidFill>
              </a:rPr>
              <a:t> theorem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Canonical transformations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Hamilton-Jacobi formalism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1865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it is conceivable that if we were extraordinarily clever, we could find all of the constants of the motion!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550301"/>
              </p:ext>
            </p:extLst>
          </p:nvPr>
        </p:nvGraphicFramePr>
        <p:xfrm>
          <a:off x="723900" y="1223963"/>
          <a:ext cx="6411913" cy="264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3" name="数式" r:id="rId3" imgW="2831760" imgH="1168200" progId="Equation.3">
                  <p:embed/>
                </p:oleObj>
              </mc:Choice>
              <mc:Fallback>
                <p:oleObj name="数式" r:id="rId3" imgW="2831760" imgH="1168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1223963"/>
                        <a:ext cx="6411913" cy="264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4343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Possible solution – Hamilton-Jacobi theory: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853263"/>
              </p:ext>
            </p:extLst>
          </p:nvPr>
        </p:nvGraphicFramePr>
        <p:xfrm>
          <a:off x="647700" y="5029200"/>
          <a:ext cx="7850188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4" name="数式" r:id="rId5" imgW="3466800" imgH="342720" progId="Equation.3">
                  <p:embed/>
                </p:oleObj>
              </mc:Choice>
              <mc:Fallback>
                <p:oleObj name="数式" r:id="rId5" imgW="3466800" imgH="342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5029200"/>
                        <a:ext cx="7850188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6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253"/>
              </p:ext>
            </p:extLst>
          </p:nvPr>
        </p:nvGraphicFramePr>
        <p:xfrm>
          <a:off x="304800" y="614362"/>
          <a:ext cx="8597901" cy="540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78" name="数式" r:id="rId3" imgW="3797280" imgH="2387520" progId="Equation.3">
                  <p:embed/>
                </p:oleObj>
              </mc:Choice>
              <mc:Fallback>
                <p:oleObj name="数式" r:id="rId3" imgW="3797280" imgH="2387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14362"/>
                        <a:ext cx="8597901" cy="540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149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662430"/>
              </p:ext>
            </p:extLst>
          </p:nvPr>
        </p:nvGraphicFramePr>
        <p:xfrm>
          <a:off x="381000" y="76200"/>
          <a:ext cx="7937500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26" name="数式" r:id="rId3" imgW="3504960" imgH="1663560" progId="Equation.3">
                  <p:embed/>
                </p:oleObj>
              </mc:Choice>
              <mc:Fallback>
                <p:oleObj name="数式" r:id="rId3" imgW="3504960" imgH="1663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76200"/>
                        <a:ext cx="7937500" cy="376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228600" y="3919538"/>
            <a:ext cx="8597900" cy="2328862"/>
            <a:chOff x="228600" y="3919538"/>
            <a:chExt cx="8597900" cy="2328862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498961"/>
                </p:ext>
              </p:extLst>
            </p:nvPr>
          </p:nvGraphicFramePr>
          <p:xfrm>
            <a:off x="228600" y="3919538"/>
            <a:ext cx="8597900" cy="23288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527" name="数式" r:id="rId5" imgW="3797280" imgH="1028520" progId="Equation.3">
                    <p:embed/>
                  </p:oleObj>
                </mc:Choice>
                <mc:Fallback>
                  <p:oleObj name="数式" r:id="rId5" imgW="3797280" imgH="102852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" y="3919538"/>
                          <a:ext cx="8597900" cy="23288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Straight Arrow Connector 9"/>
            <p:cNvCxnSpPr/>
            <p:nvPr/>
          </p:nvCxnSpPr>
          <p:spPr>
            <a:xfrm flipV="1">
              <a:off x="838200" y="5334000"/>
              <a:ext cx="990600" cy="7543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5486400" y="5181600"/>
              <a:ext cx="8382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2438400" y="5181600"/>
              <a:ext cx="10668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324600" y="4950767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0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050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052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451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28600" y="776288"/>
            <a:ext cx="8597900" cy="1841500"/>
            <a:chOff x="228600" y="4314826"/>
            <a:chExt cx="8597900" cy="1841500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0193992"/>
                </p:ext>
              </p:extLst>
            </p:nvPr>
          </p:nvGraphicFramePr>
          <p:xfrm>
            <a:off x="228600" y="4314826"/>
            <a:ext cx="8597900" cy="184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580" name="数式" r:id="rId3" imgW="3797280" imgH="812520" progId="Equation.3">
                    <p:embed/>
                  </p:oleObj>
                </mc:Choice>
                <mc:Fallback>
                  <p:oleObj name="数式" r:id="rId3" imgW="3797280" imgH="8125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" y="4314826"/>
                          <a:ext cx="8597900" cy="1841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" name="Straight Arrow Connector 7"/>
            <p:cNvCxnSpPr/>
            <p:nvPr/>
          </p:nvCxnSpPr>
          <p:spPr>
            <a:xfrm flipV="1">
              <a:off x="838200" y="5334000"/>
              <a:ext cx="990600" cy="7543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5486400" y="5181600"/>
              <a:ext cx="8382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2438400" y="5181600"/>
              <a:ext cx="10668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324600" y="4950767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050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052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0</a:t>
              </a: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359554"/>
              </p:ext>
            </p:extLst>
          </p:nvPr>
        </p:nvGraphicFramePr>
        <p:xfrm>
          <a:off x="479425" y="3324225"/>
          <a:ext cx="8108950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81" name="数式" r:id="rId5" imgW="3581280" imgH="838080" progId="Equation.3">
                  <p:embed/>
                </p:oleObj>
              </mc:Choice>
              <mc:Fallback>
                <p:oleObj name="数式" r:id="rId5" imgW="35812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" y="3324225"/>
                        <a:ext cx="8108950" cy="189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794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6858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Differential equation for </a:t>
            </a:r>
            <a:r>
              <a:rPr lang="en-US" sz="2400" b="1" i="1" dirty="0" smtClean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003839"/>
              </p:ext>
            </p:extLst>
          </p:nvPr>
        </p:nvGraphicFramePr>
        <p:xfrm>
          <a:off x="1600200" y="1371600"/>
          <a:ext cx="3824287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63" name="数式" r:id="rId3" imgW="1688760" imgH="507960" progId="Equation.3">
                  <p:embed/>
                </p:oleObj>
              </mc:Choice>
              <mc:Fallback>
                <p:oleObj name="数式" r:id="rId3" imgW="1688760" imgH="507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371600"/>
                        <a:ext cx="3824287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232300"/>
              </p:ext>
            </p:extLst>
          </p:nvPr>
        </p:nvGraphicFramePr>
        <p:xfrm>
          <a:off x="947737" y="2590800"/>
          <a:ext cx="7477125" cy="379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64" name="数式" r:id="rId5" imgW="3301920" imgH="1676160" progId="Equation.3">
                  <p:embed/>
                </p:oleObj>
              </mc:Choice>
              <mc:Fallback>
                <p:oleObj name="数式" r:id="rId5" imgW="3301920" imgH="1676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7" y="2590800"/>
                        <a:ext cx="7477125" cy="379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041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446894"/>
              </p:ext>
            </p:extLst>
          </p:nvPr>
        </p:nvGraphicFramePr>
        <p:xfrm>
          <a:off x="533400" y="1219200"/>
          <a:ext cx="7477125" cy="454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43" name="数式" r:id="rId3" imgW="3301920" imgH="2006280" progId="Equation.3">
                  <p:embed/>
                </p:oleObj>
              </mc:Choice>
              <mc:Fallback>
                <p:oleObj name="数式" r:id="rId3" imgW="3301920" imgH="20062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19200"/>
                        <a:ext cx="7477125" cy="454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048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Continued:</a:t>
            </a:r>
          </a:p>
        </p:txBody>
      </p:sp>
    </p:spTree>
    <p:extLst>
      <p:ext uri="{BB962C8B-B14F-4D97-AF65-F5344CB8AC3E}">
        <p14:creationId xmlns:p14="http://schemas.microsoft.com/office/powerpoint/2010/main" val="182757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322000"/>
              </p:ext>
            </p:extLst>
          </p:nvPr>
        </p:nvGraphicFramePr>
        <p:xfrm>
          <a:off x="838200" y="1066800"/>
          <a:ext cx="7823200" cy="488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65" name="数式" r:id="rId3" imgW="3454200" imgH="2158920" progId="Equation.3">
                  <p:embed/>
                </p:oleObj>
              </mc:Choice>
              <mc:Fallback>
                <p:oleObj name="数式" r:id="rId3" imgW="3454200" imgH="21589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066800"/>
                        <a:ext cx="7823200" cy="488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048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Continued:</a:t>
            </a:r>
          </a:p>
        </p:txBody>
      </p:sp>
    </p:spTree>
    <p:extLst>
      <p:ext uri="{BB962C8B-B14F-4D97-AF65-F5344CB8AC3E}">
        <p14:creationId xmlns:p14="http://schemas.microsoft.com/office/powerpoint/2010/main" val="309377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825863"/>
              </p:ext>
            </p:extLst>
          </p:nvPr>
        </p:nvGraphicFramePr>
        <p:xfrm>
          <a:off x="457200" y="1039813"/>
          <a:ext cx="8259763" cy="525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23" name="Equation" r:id="rId3" imgW="4965480" imgH="3162240" progId="Equation.DSMT4">
                  <p:embed/>
                </p:oleObj>
              </mc:Choice>
              <mc:Fallback>
                <p:oleObj name="Equation" r:id="rId3" imgW="4965480" imgH="3162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39813"/>
                        <a:ext cx="8259763" cy="5253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572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 of Hamilton Jacobi equations</a:t>
            </a:r>
          </a:p>
        </p:txBody>
      </p:sp>
    </p:spTree>
    <p:extLst>
      <p:ext uri="{BB962C8B-B14F-4D97-AF65-F5344CB8AC3E}">
        <p14:creationId xmlns:p14="http://schemas.microsoft.com/office/powerpoint/2010/main" val="284167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500425"/>
              </p:ext>
            </p:extLst>
          </p:nvPr>
        </p:nvGraphicFramePr>
        <p:xfrm>
          <a:off x="641684" y="1844675"/>
          <a:ext cx="7264400" cy="246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03" name="Equation" r:id="rId3" imgW="4368600" imgH="1485720" progId="Equation.DSMT4">
                  <p:embed/>
                </p:oleObj>
              </mc:Choice>
              <mc:Fallback>
                <p:oleObj name="Equation" r:id="rId3" imgW="4368600" imgH="1485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684" y="1844675"/>
                        <a:ext cx="7264400" cy="246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86885"/>
              </p:ext>
            </p:extLst>
          </p:nvPr>
        </p:nvGraphicFramePr>
        <p:xfrm>
          <a:off x="609600" y="228600"/>
          <a:ext cx="6442075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04" name="Equation" r:id="rId5" imgW="3873240" imgH="927000" progId="Equation.DSMT4">
                  <p:embed/>
                </p:oleObj>
              </mc:Choice>
              <mc:Fallback>
                <p:oleObj name="Equation" r:id="rId5" imgW="3873240" imgH="927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8600"/>
                        <a:ext cx="6442075" cy="153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925463"/>
              </p:ext>
            </p:extLst>
          </p:nvPr>
        </p:nvGraphicFramePr>
        <p:xfrm>
          <a:off x="605589" y="4281153"/>
          <a:ext cx="7734570" cy="1008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05" name="Equation" r:id="rId7" imgW="4381200" imgH="571320" progId="Equation.DSMT4">
                  <p:embed/>
                </p:oleObj>
              </mc:Choice>
              <mc:Fallback>
                <p:oleObj name="Equation" r:id="rId7" imgW="43812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5589" y="4281153"/>
                        <a:ext cx="7734570" cy="1008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458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5274" y="425116"/>
            <a:ext cx="26677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Check action: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491509"/>
              </p:ext>
            </p:extLst>
          </p:nvPr>
        </p:nvGraphicFramePr>
        <p:xfrm>
          <a:off x="457200" y="3429000"/>
          <a:ext cx="7734570" cy="1008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6" name="Equation" r:id="rId3" imgW="4381200" imgH="571320" progId="Equation.DSMT4">
                  <p:embed/>
                </p:oleObj>
              </mc:Choice>
              <mc:Fallback>
                <p:oleObj name="Equation" r:id="rId3" imgW="43812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3429000"/>
                        <a:ext cx="7734570" cy="1008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708085"/>
              </p:ext>
            </p:extLst>
          </p:nvPr>
        </p:nvGraphicFramePr>
        <p:xfrm>
          <a:off x="336550" y="1057275"/>
          <a:ext cx="6537325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7" name="Equation" r:id="rId5" imgW="3809880" imgH="1282680" progId="Equation.DSMT4">
                  <p:embed/>
                </p:oleObj>
              </mc:Choice>
              <mc:Fallback>
                <p:oleObj name="Equation" r:id="rId5" imgW="380988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6550" y="1057275"/>
                        <a:ext cx="6537325" cy="2201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252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25" y="45969"/>
            <a:ext cx="8486775" cy="658343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0" y="5410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09935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Lagrangian</a:t>
            </a:r>
            <a:r>
              <a:rPr lang="en-US" sz="2400" dirty="0" smtClean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16556"/>
              </p:ext>
            </p:extLst>
          </p:nvPr>
        </p:nvGraphicFramePr>
        <p:xfrm>
          <a:off x="990600" y="1384300"/>
          <a:ext cx="6091238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24" name="数式" r:id="rId3" imgW="3149280" imgH="1143000" progId="Equation.3">
                  <p:embed/>
                </p:oleObj>
              </mc:Choice>
              <mc:Fallback>
                <p:oleObj name="数式" r:id="rId3" imgW="314928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384300"/>
                        <a:ext cx="6091238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724572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Hamiltonian picture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441162"/>
              </p:ext>
            </p:extLst>
          </p:nvPr>
        </p:nvGraphicFramePr>
        <p:xfrm>
          <a:off x="1050925" y="4198937"/>
          <a:ext cx="5970587" cy="214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25" name="数式" r:id="rId5" imgW="3085920" imgH="1117440" progId="Equation.3">
                  <p:embed/>
                </p:oleObj>
              </mc:Choice>
              <mc:Fallback>
                <p:oleObj name="数式" r:id="rId5" imgW="308592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4198937"/>
                        <a:ext cx="5970587" cy="214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Recap --</a:t>
            </a:r>
          </a:p>
        </p:txBody>
      </p:sp>
    </p:spTree>
    <p:extLst>
      <p:ext uri="{BB962C8B-B14F-4D97-AF65-F5344CB8AC3E}">
        <p14:creationId xmlns:p14="http://schemas.microsoft.com/office/powerpoint/2010/main" val="367535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Virial</a:t>
            </a:r>
            <a:r>
              <a:rPr lang="en-US" sz="2400" dirty="0" smtClean="0">
                <a:latin typeface="+mj-lt"/>
              </a:rPr>
              <a:t> theorem    (</a:t>
            </a:r>
            <a:r>
              <a:rPr lang="en-US" sz="2400" dirty="0" err="1" smtClean="0">
                <a:latin typeface="+mj-lt"/>
              </a:rPr>
              <a:t>Clausius</a:t>
            </a:r>
            <a:r>
              <a:rPr lang="en-US" sz="2400" dirty="0" smtClean="0">
                <a:latin typeface="+mj-lt"/>
              </a:rPr>
              <a:t> ~ 1860)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192564"/>
              </p:ext>
            </p:extLst>
          </p:nvPr>
        </p:nvGraphicFramePr>
        <p:xfrm>
          <a:off x="1143000" y="754841"/>
          <a:ext cx="24368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56" name="数式" r:id="rId3" imgW="1257120" imgH="457200" progId="Equation.3">
                  <p:embed/>
                </p:oleObj>
              </mc:Choice>
              <mc:Fallback>
                <p:oleObj name="数式" r:id="rId3" imgW="1257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754841"/>
                        <a:ext cx="24368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205810"/>
              </p:ext>
            </p:extLst>
          </p:nvPr>
        </p:nvGraphicFramePr>
        <p:xfrm>
          <a:off x="1084263" y="1651000"/>
          <a:ext cx="5224462" cy="479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57" name="Equation" r:id="rId5" imgW="3886200" imgH="3593880" progId="Equation.DSMT4">
                  <p:embed/>
                </p:oleObj>
              </mc:Choice>
              <mc:Fallback>
                <p:oleObj name="Equation" r:id="rId5" imgW="3886200" imgH="3593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4263" y="1651000"/>
                        <a:ext cx="5224462" cy="479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243082"/>
              </p:ext>
            </p:extLst>
          </p:nvPr>
        </p:nvGraphicFramePr>
        <p:xfrm>
          <a:off x="5410200" y="3505200"/>
          <a:ext cx="2855725" cy="426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58" name="Equation" r:id="rId7" imgW="1955520" imgH="291960" progId="Equation.DSMT4">
                  <p:embed/>
                </p:oleObj>
              </mc:Choice>
              <mc:Fallback>
                <p:oleObj name="Equation" r:id="rId7" imgW="195552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10200" y="3505200"/>
                        <a:ext cx="2855725" cy="426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eft Arrow 8"/>
          <p:cNvSpPr/>
          <p:nvPr/>
        </p:nvSpPr>
        <p:spPr>
          <a:xfrm>
            <a:off x="6324600" y="4800600"/>
            <a:ext cx="4572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934202" y="4267200"/>
            <a:ext cx="22097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this implies that the motion is bounded</a:t>
            </a:r>
          </a:p>
        </p:txBody>
      </p:sp>
    </p:spTree>
    <p:extLst>
      <p:ext uri="{BB962C8B-B14F-4D97-AF65-F5344CB8AC3E}">
        <p14:creationId xmlns:p14="http://schemas.microsoft.com/office/powerpoint/2010/main" val="368774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the </a:t>
            </a:r>
            <a:r>
              <a:rPr lang="en-US" sz="2400" dirty="0" err="1" smtClean="0">
                <a:latin typeface="+mj-lt"/>
              </a:rPr>
              <a:t>Virial</a:t>
            </a:r>
            <a:r>
              <a:rPr lang="en-US" sz="2400" dirty="0" smtClean="0">
                <a:latin typeface="+mj-lt"/>
              </a:rPr>
              <a:t>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071522"/>
              </p:ext>
            </p:extLst>
          </p:nvPr>
        </p:nvGraphicFramePr>
        <p:xfrm>
          <a:off x="5486400" y="457200"/>
          <a:ext cx="24368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08" name="数式" r:id="rId3" imgW="1257120" imgH="457200" progId="Equation.3">
                  <p:embed/>
                </p:oleObj>
              </mc:Choice>
              <mc:Fallback>
                <p:oleObj name="数式" r:id="rId3" imgW="1257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57200"/>
                        <a:ext cx="24368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254648"/>
              </p:ext>
            </p:extLst>
          </p:nvPr>
        </p:nvGraphicFramePr>
        <p:xfrm>
          <a:off x="2062625" y="1223665"/>
          <a:ext cx="5627688" cy="286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09" name="Equation" r:id="rId5" imgW="4508280" imgH="2298600" progId="Equation.DSMT4">
                  <p:embed/>
                </p:oleObj>
              </mc:Choice>
              <mc:Fallback>
                <p:oleObj name="Equation" r:id="rId5" imgW="4508280" imgH="229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62625" y="1223665"/>
                        <a:ext cx="5627688" cy="2868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own Arrow 7"/>
          <p:cNvSpPr/>
          <p:nvPr/>
        </p:nvSpPr>
        <p:spPr>
          <a:xfrm rot="20163515">
            <a:off x="5674635" y="1116478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947481">
            <a:off x="7009619" y="1068952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6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the </a:t>
            </a:r>
            <a:r>
              <a:rPr lang="en-US" sz="2400" dirty="0" err="1" smtClean="0">
                <a:latin typeface="+mj-lt"/>
              </a:rPr>
              <a:t>Virial</a:t>
            </a:r>
            <a:r>
              <a:rPr lang="en-US" sz="2400" dirty="0" smtClean="0">
                <a:latin typeface="+mj-lt"/>
              </a:rPr>
              <a:t>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071522"/>
              </p:ext>
            </p:extLst>
          </p:nvPr>
        </p:nvGraphicFramePr>
        <p:xfrm>
          <a:off x="5486400" y="457200"/>
          <a:ext cx="24368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50" name="数式" r:id="rId3" imgW="1257120" imgH="457200" progId="Equation.3">
                  <p:embed/>
                </p:oleObj>
              </mc:Choice>
              <mc:Fallback>
                <p:oleObj name="数式" r:id="rId3" imgW="1257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57200"/>
                        <a:ext cx="24368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073788"/>
              </p:ext>
            </p:extLst>
          </p:nvPr>
        </p:nvGraphicFramePr>
        <p:xfrm>
          <a:off x="1012825" y="1257944"/>
          <a:ext cx="7118350" cy="245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51" name="Equation" r:id="rId5" imgW="5702040" imgH="1968480" progId="Equation.DSMT4">
                  <p:embed/>
                </p:oleObj>
              </mc:Choice>
              <mc:Fallback>
                <p:oleObj name="Equation" r:id="rId5" imgW="5702040" imgH="1968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2825" y="1257944"/>
                        <a:ext cx="7118350" cy="2455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own Arrow 7"/>
          <p:cNvSpPr/>
          <p:nvPr/>
        </p:nvSpPr>
        <p:spPr>
          <a:xfrm rot="20921866">
            <a:off x="5630740" y="1457823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523315">
            <a:off x="7002645" y="1457822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7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78767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Hamiltonian formalism and the canonical equations of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547031"/>
              </p:ext>
            </p:extLst>
          </p:nvPr>
        </p:nvGraphicFramePr>
        <p:xfrm>
          <a:off x="2584450" y="1646238"/>
          <a:ext cx="3709988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66" name="数式" r:id="rId3" imgW="1917360" imgH="1346040" progId="Equation.3">
                  <p:embed/>
                </p:oleObj>
              </mc:Choice>
              <mc:Fallback>
                <p:oleObj name="数式" r:id="rId3" imgW="191736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0" y="1646238"/>
                        <a:ext cx="3709988" cy="258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315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78742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Notion of “Canonical” transformations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7533"/>
              </p:ext>
            </p:extLst>
          </p:nvPr>
        </p:nvGraphicFramePr>
        <p:xfrm>
          <a:off x="304800" y="914400"/>
          <a:ext cx="862714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41" name="Equation" r:id="rId3" imgW="7188120" imgH="1841400" progId="Equation.DSMT4">
                  <p:embed/>
                </p:oleObj>
              </mc:Choice>
              <mc:Fallback>
                <p:oleObj name="Equation" r:id="rId3" imgW="7188120" imgH="1841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14400"/>
                        <a:ext cx="862714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482342"/>
              </p:ext>
            </p:extLst>
          </p:nvPr>
        </p:nvGraphicFramePr>
        <p:xfrm>
          <a:off x="417513" y="3144838"/>
          <a:ext cx="9017000" cy="339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42" name="Equation" r:id="rId5" imgW="6845040" imgH="2577960" progId="Equation.DSMT4">
                  <p:embed/>
                </p:oleObj>
              </mc:Choice>
              <mc:Fallback>
                <p:oleObj name="Equation" r:id="rId5" imgW="6845040" imgH="2577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3144838"/>
                        <a:ext cx="9017000" cy="339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781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186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relations between old and new variables: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222193"/>
              </p:ext>
            </p:extLst>
          </p:nvPr>
        </p:nvGraphicFramePr>
        <p:xfrm>
          <a:off x="533400" y="878102"/>
          <a:ext cx="7304087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55" name="数式" r:id="rId3" imgW="3225600" imgH="1295280" progId="Equation.3">
                  <p:embed/>
                </p:oleObj>
              </mc:Choice>
              <mc:Fallback>
                <p:oleObj name="数式" r:id="rId3" imgW="3225600" imgH="1295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878102"/>
                        <a:ext cx="7304087" cy="293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941629"/>
              </p:ext>
            </p:extLst>
          </p:nvPr>
        </p:nvGraphicFramePr>
        <p:xfrm>
          <a:off x="36163" y="3779637"/>
          <a:ext cx="8789988" cy="275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56" name="Equation" r:id="rId5" imgW="4813200" imgH="1511280" progId="Equation.DSMT4">
                  <p:embed/>
                </p:oleObj>
              </mc:Choice>
              <mc:Fallback>
                <p:oleObj name="Equation" r:id="rId5" imgW="4813200" imgH="1511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63" y="3779637"/>
                        <a:ext cx="8789988" cy="275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2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554961"/>
              </p:ext>
            </p:extLst>
          </p:nvPr>
        </p:nvGraphicFramePr>
        <p:xfrm>
          <a:off x="762000" y="838200"/>
          <a:ext cx="6958013" cy="437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09" name="数式" r:id="rId3" imgW="3073320" imgH="1930320" progId="Equation.3">
                  <p:embed/>
                </p:oleObj>
              </mc:Choice>
              <mc:Fallback>
                <p:oleObj name="数式" r:id="rId3" imgW="3073320" imgH="19303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838200"/>
                        <a:ext cx="6958013" cy="437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169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10399</TotalTime>
  <Words>317</Words>
  <Application>Microsoft Office PowerPoint</Application>
  <PresentationFormat>On-screen Show (4:3)</PresentationFormat>
  <Paragraphs>93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561</cp:revision>
  <cp:lastPrinted>2018-09-27T20:52:08Z</cp:lastPrinted>
  <dcterms:created xsi:type="dcterms:W3CDTF">2012-01-10T18:32:24Z</dcterms:created>
  <dcterms:modified xsi:type="dcterms:W3CDTF">2018-09-27T20:52:37Z</dcterms:modified>
</cp:coreProperties>
</file>