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6" r:id="rId2"/>
    <p:sldId id="354" r:id="rId3"/>
    <p:sldId id="406" r:id="rId4"/>
    <p:sldId id="385" r:id="rId5"/>
    <p:sldId id="387" r:id="rId6"/>
    <p:sldId id="386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403" r:id="rId15"/>
    <p:sldId id="404" r:id="rId16"/>
    <p:sldId id="371" r:id="rId17"/>
    <p:sldId id="372" r:id="rId18"/>
    <p:sldId id="373" r:id="rId19"/>
    <p:sldId id="374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0" autoAdjust="0"/>
    <p:restoredTop sz="94660"/>
  </p:normalViewPr>
  <p:slideViewPr>
    <p:cSldViewPr>
      <p:cViewPr varScale="1">
        <p:scale>
          <a:sx n="74" d="100"/>
          <a:sy n="74" d="100"/>
        </p:scale>
        <p:origin x="10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38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7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0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wmf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15.wmf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6.wmf"/><Relationship Id="rId3" Type="http://schemas.openxmlformats.org/officeDocument/2006/relationships/image" Target="../media/image7.pn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5.wmf"/><Relationship Id="rId5" Type="http://schemas.openxmlformats.org/officeDocument/2006/relationships/image" Target="../media/image33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2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4.png"/><Relationship Id="rId4" Type="http://schemas.openxmlformats.org/officeDocument/2006/relationships/image" Target="../media/image41.wmf"/><Relationship Id="rId9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5.png"/><Relationship Id="rId9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.wmf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7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5.wmf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3200" b="1" dirty="0" smtClean="0"/>
              <a:t>Plan for Lecture 15: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4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Normal modes for extended one-dimensional systems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Normal modes for 2 and 3 dimensional systems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50291"/>
              </p:ext>
            </p:extLst>
          </p:nvPr>
        </p:nvGraphicFramePr>
        <p:xfrm>
          <a:off x="638175" y="236537"/>
          <a:ext cx="7820025" cy="585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78" name="数式" r:id="rId3" imgW="3466800" imgH="2590560" progId="Equation.3">
                  <p:embed/>
                </p:oleObj>
              </mc:Choice>
              <mc:Fallback>
                <p:oleObj name="数式" r:id="rId3" imgW="3466800" imgH="259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236537"/>
                        <a:ext cx="7820025" cy="585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7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4495800"/>
            <a:ext cx="1524000" cy="106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467072"/>
              </p:ext>
            </p:extLst>
          </p:nvPr>
        </p:nvGraphicFramePr>
        <p:xfrm>
          <a:off x="1697038" y="762000"/>
          <a:ext cx="6761162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9" name="数式" r:id="rId3" imgW="2997000" imgH="2057400" progId="Equation.3">
                  <p:embed/>
                </p:oleObj>
              </mc:Choice>
              <mc:Fallback>
                <p:oleObj name="数式" r:id="rId3" imgW="2997000" imgH="205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762000"/>
                        <a:ext cx="6761162" cy="465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266469"/>
              </p:ext>
            </p:extLst>
          </p:nvPr>
        </p:nvGraphicFramePr>
        <p:xfrm>
          <a:off x="1143000" y="990600"/>
          <a:ext cx="57277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23" name="数式" r:id="rId3" imgW="2539800" imgH="1612800" progId="Equation.3">
                  <p:embed/>
                </p:oleObj>
              </mc:Choice>
              <mc:Fallback>
                <p:oleObj name="数式" r:id="rId3" imgW="2539800" imgH="1612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572770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7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27462" r="2107" b="3123"/>
          <a:stretch/>
        </p:blipFill>
        <p:spPr bwMode="auto">
          <a:xfrm>
            <a:off x="1451811" y="1219200"/>
            <a:ext cx="5918662" cy="400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15773"/>
              </p:ext>
            </p:extLst>
          </p:nvPr>
        </p:nvGraphicFramePr>
        <p:xfrm>
          <a:off x="4703763" y="5105400"/>
          <a:ext cx="458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2" name="数式" r:id="rId4" imgW="203040" imgH="164880" progId="Equation.3">
                  <p:embed/>
                </p:oleObj>
              </mc:Choice>
              <mc:Fallback>
                <p:oleObj name="数式" r:id="rId4" imgW="20304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5105400"/>
                        <a:ext cx="458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381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Example for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N=4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113" y="5410200"/>
            <a:ext cx="735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solution form remains correct for </a:t>
            </a:r>
            <a:r>
              <a:rPr lang="en-US" sz="2400" i="1" dirty="0" smtClean="0">
                <a:latin typeface="+mj-lt"/>
              </a:rPr>
              <a:t>N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400" dirty="0"/>
              <a:t>∞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777230"/>
              </p:ext>
            </p:extLst>
          </p:nvPr>
        </p:nvGraphicFramePr>
        <p:xfrm>
          <a:off x="4598987" y="152400"/>
          <a:ext cx="3706813" cy="120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3" name="Equation" r:id="rId6" imgW="2387520" imgH="774360" progId="Equation.DSMT4">
                  <p:embed/>
                </p:oleObj>
              </mc:Choice>
              <mc:Fallback>
                <p:oleObj name="Equation" r:id="rId6" imgW="23875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7" y="152400"/>
                        <a:ext cx="3706813" cy="120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897986"/>
              </p:ext>
            </p:extLst>
          </p:nvPr>
        </p:nvGraphicFramePr>
        <p:xfrm>
          <a:off x="228600" y="2447925"/>
          <a:ext cx="12620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4" name="Equation" r:id="rId8" imgW="812520" imgH="596880" progId="Equation.DSMT4">
                  <p:embed/>
                </p:oleObj>
              </mc:Choice>
              <mc:Fallback>
                <p:oleObj name="Equation" r:id="rId8" imgW="81252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47925"/>
                        <a:ext cx="12620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23075"/>
              </p:ext>
            </p:extLst>
          </p:nvPr>
        </p:nvGraphicFramePr>
        <p:xfrm>
          <a:off x="2124075" y="5807075"/>
          <a:ext cx="3727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5" name="Equation" r:id="rId10" imgW="2400120" imgH="380880" progId="Equation.DSMT4">
                  <p:embed/>
                </p:oleObj>
              </mc:Choice>
              <mc:Fallback>
                <p:oleObj name="Equation" r:id="rId10" imgW="2400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807075"/>
                        <a:ext cx="3727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7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4740" y="843142"/>
            <a:ext cx="8011724" cy="1676795"/>
            <a:chOff x="228600" y="1032805"/>
            <a:chExt cx="8645576" cy="194433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6287080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53"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5817621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54"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981212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55"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" name="Group 20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 smtClean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524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extended chain without boundaries: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262898"/>
            <a:ext cx="55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89260" y="1062335"/>
            <a:ext cx="55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…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787028"/>
              </p:ext>
            </p:extLst>
          </p:nvPr>
        </p:nvGraphicFramePr>
        <p:xfrm>
          <a:off x="789243" y="2393762"/>
          <a:ext cx="7016012" cy="409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6" name="Equation" r:id="rId10" imgW="5206680" imgH="3035160" progId="Equation.DSMT4">
                  <p:embed/>
                </p:oleObj>
              </mc:Choice>
              <mc:Fallback>
                <p:oleObj name="Equation" r:id="rId10" imgW="5206680" imgH="303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43" y="2393762"/>
                        <a:ext cx="7016012" cy="4099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9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12" y="1125092"/>
            <a:ext cx="7038975" cy="44958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910878"/>
              </p:ext>
            </p:extLst>
          </p:nvPr>
        </p:nvGraphicFramePr>
        <p:xfrm>
          <a:off x="4951413" y="5257800"/>
          <a:ext cx="458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6" name="数式" r:id="rId4" imgW="203040" imgH="164880" progId="Equation.3">
                  <p:embed/>
                </p:oleObj>
              </mc:Choice>
              <mc:Fallback>
                <p:oleObj name="数式" r:id="rId4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5257800"/>
                        <a:ext cx="458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631700"/>
              </p:ext>
            </p:extLst>
          </p:nvPr>
        </p:nvGraphicFramePr>
        <p:xfrm>
          <a:off x="228600" y="2447925"/>
          <a:ext cx="12620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7" name="Equation" r:id="rId6" imgW="812520" imgH="596880" progId="Equation.DSMT4">
                  <p:embed/>
                </p:oleObj>
              </mc:Choice>
              <mc:Fallback>
                <p:oleObj name="Equation" r:id="rId6" imgW="81252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47925"/>
                        <a:ext cx="12620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0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654474" y="1015652"/>
            <a:ext cx="4322788" cy="686681"/>
            <a:chOff x="228600" y="1032805"/>
            <a:chExt cx="4322788" cy="686681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3" name="Group 42"/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 smtClean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36" name="Oval 35"/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032805"/>
            <a:ext cx="4322788" cy="686681"/>
            <a:chOff x="228600" y="1032805"/>
            <a:chExt cx="4322788" cy="68668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 smtClean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22" name="Oval 21"/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 infinite  system of masses and springs now with two kinds of masses: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58829"/>
              </p:ext>
            </p:extLst>
          </p:nvPr>
        </p:nvGraphicFramePr>
        <p:xfrm>
          <a:off x="704850" y="2590800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3" name="数式" r:id="rId4" imgW="2971800" imgH="457200" progId="Equation.3">
                  <p:embed/>
                </p:oleObj>
              </mc:Choice>
              <mc:Fallback>
                <p:oleObj name="数式" r:id="rId4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590800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985454"/>
              </p:ext>
            </p:extLst>
          </p:nvPr>
        </p:nvGraphicFramePr>
        <p:xfrm>
          <a:off x="173037" y="4021138"/>
          <a:ext cx="8742363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4" name="数式" r:id="rId6" imgW="3873240" imgH="634680" progId="Equation.3">
                  <p:embed/>
                </p:oleObj>
              </mc:Choice>
              <mc:Fallback>
                <p:oleObj name="数式" r:id="rId6" imgW="3873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" y="4021138"/>
                        <a:ext cx="8742363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760962"/>
              </p:ext>
            </p:extLst>
          </p:nvPr>
        </p:nvGraphicFramePr>
        <p:xfrm>
          <a:off x="1046162" y="1816100"/>
          <a:ext cx="4016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5" name="数式" r:id="rId8" imgW="177480" imgH="241200" progId="Equation.3">
                  <p:embed/>
                </p:oleObj>
              </mc:Choice>
              <mc:Fallback>
                <p:oleObj name="数式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1816100"/>
                        <a:ext cx="4016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215189"/>
              </p:ext>
            </p:extLst>
          </p:nvPr>
        </p:nvGraphicFramePr>
        <p:xfrm>
          <a:off x="2189163" y="1828800"/>
          <a:ext cx="4016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6" name="数式" r:id="rId10" imgW="177480" imgH="241200" progId="Equation.3">
                  <p:embed/>
                </p:oleObj>
              </mc:Choice>
              <mc:Fallback>
                <p:oleObj name="数式" r:id="rId10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1828800"/>
                        <a:ext cx="4016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70354"/>
              </p:ext>
            </p:extLst>
          </p:nvPr>
        </p:nvGraphicFramePr>
        <p:xfrm>
          <a:off x="4541838" y="1816100"/>
          <a:ext cx="5746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7" name="数式" r:id="rId12" imgW="253800" imgH="241200" progId="Equation.3">
                  <p:embed/>
                </p:oleObj>
              </mc:Choice>
              <mc:Fallback>
                <p:oleObj name="数式" r:id="rId12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1816100"/>
                        <a:ext cx="5746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010178"/>
              </p:ext>
            </p:extLst>
          </p:nvPr>
        </p:nvGraphicFramePr>
        <p:xfrm>
          <a:off x="3336925" y="1828800"/>
          <a:ext cx="5445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8" name="数式" r:id="rId14" imgW="241200" imgH="241200" progId="Equation.3">
                  <p:embed/>
                </p:oleObj>
              </mc:Choice>
              <mc:Fallback>
                <p:oleObj name="数式" r:id="rId14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1828800"/>
                        <a:ext cx="5445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84485"/>
              </p:ext>
            </p:extLst>
          </p:nvPr>
        </p:nvGraphicFramePr>
        <p:xfrm>
          <a:off x="5853113" y="1828800"/>
          <a:ext cx="5730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9" name="数式" r:id="rId16" imgW="253800" imgH="241200" progId="Equation.3">
                  <p:embed/>
                </p:oleObj>
              </mc:Choice>
              <mc:Fallback>
                <p:oleObj name="数式" r:id="rId16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1828800"/>
                        <a:ext cx="5730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44891"/>
              </p:ext>
            </p:extLst>
          </p:nvPr>
        </p:nvGraphicFramePr>
        <p:xfrm>
          <a:off x="152400" y="228600"/>
          <a:ext cx="8742363" cy="482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2" name="数式" r:id="rId3" imgW="3873240" imgH="2133360" progId="Equation.3">
                  <p:embed/>
                </p:oleObj>
              </mc:Choice>
              <mc:Fallback>
                <p:oleObj name="数式" r:id="rId3" imgW="387324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742363" cy="482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345100"/>
              </p:ext>
            </p:extLst>
          </p:nvPr>
        </p:nvGraphicFramePr>
        <p:xfrm>
          <a:off x="820738" y="5157788"/>
          <a:ext cx="470058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3" name="数式" r:id="rId5" imgW="2082600" imgH="482400" progId="Equation.3">
                  <p:embed/>
                </p:oleObj>
              </mc:Choice>
              <mc:Fallback>
                <p:oleObj name="数式" r:id="rId5" imgW="2082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5157788"/>
                        <a:ext cx="4700587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7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18902"/>
              </p:ext>
            </p:extLst>
          </p:nvPr>
        </p:nvGraphicFramePr>
        <p:xfrm>
          <a:off x="447675" y="381000"/>
          <a:ext cx="581977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9" name="数式" r:id="rId3" imgW="2577960" imgH="1168200" progId="Equation.3">
                  <p:embed/>
                </p:oleObj>
              </mc:Choice>
              <mc:Fallback>
                <p:oleObj name="数式" r:id="rId3" imgW="25779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81000"/>
                        <a:ext cx="5819775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" y="3100387"/>
            <a:ext cx="58864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4196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7375" y="5939135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qa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smtClean="0">
                <a:latin typeface="Symbol" pitchFamily="18" charset="2"/>
              </a:rPr>
              <a:t>p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52170"/>
              </p:ext>
            </p:extLst>
          </p:nvPr>
        </p:nvGraphicFramePr>
        <p:xfrm>
          <a:off x="3352800" y="3228975"/>
          <a:ext cx="10620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0" name="数式" r:id="rId6" imgW="469800" imgH="177480" progId="Equation.3">
                  <p:embed/>
                </p:oleObj>
              </mc:Choice>
              <mc:Fallback>
                <p:oleObj name="数式" r:id="rId6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28975"/>
                        <a:ext cx="106203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725644"/>
              </p:ext>
            </p:extLst>
          </p:nvPr>
        </p:nvGraphicFramePr>
        <p:xfrm>
          <a:off x="3281362" y="4648200"/>
          <a:ext cx="10620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1" name="数式" r:id="rId8" imgW="469800" imgH="177480" progId="Equation.3">
                  <p:embed/>
                </p:oleObj>
              </mc:Choice>
              <mc:Fallback>
                <p:oleObj name="数式" r:id="rId8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2" y="4648200"/>
                        <a:ext cx="10620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3505200" y="4495800"/>
            <a:ext cx="51816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971800" y="38100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505200"/>
            <a:ext cx="4572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62400" y="3505200"/>
            <a:ext cx="381000" cy="800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3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Eigenvectors: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557583"/>
              </p:ext>
            </p:extLst>
          </p:nvPr>
        </p:nvGraphicFramePr>
        <p:xfrm>
          <a:off x="1447800" y="609600"/>
          <a:ext cx="5073650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27" name="数式" r:id="rId3" imgW="2247840" imgH="2489040" progId="Equation.3">
                  <p:embed/>
                </p:oleObj>
              </mc:Choice>
              <mc:Fallback>
                <p:oleObj name="数式" r:id="rId3" imgW="2247840" imgH="248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"/>
                        <a:ext cx="5073650" cy="562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0472" y="5663946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2" y="81352"/>
            <a:ext cx="8148638" cy="629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293" t="6681" r="54765" b="18163"/>
          <a:stretch/>
        </p:blipFill>
        <p:spPr>
          <a:xfrm>
            <a:off x="2514600" y="2324134"/>
            <a:ext cx="4952904" cy="44576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536237"/>
              </p:ext>
            </p:extLst>
          </p:nvPr>
        </p:nvGraphicFramePr>
        <p:xfrm>
          <a:off x="990600" y="376237"/>
          <a:ext cx="75819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7" name="Equation" r:id="rId4" imgW="5079960" imgH="1536480" progId="Equation.DSMT4">
                  <p:embed/>
                </p:oleObj>
              </mc:Choice>
              <mc:Fallback>
                <p:oleObj name="Equation" r:id="rId4" imgW="507996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376237"/>
                        <a:ext cx="7581900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5429" y="40341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V(</a:t>
            </a:r>
            <a:r>
              <a:rPr lang="en-US" sz="2400" i="1" dirty="0" err="1" smtClean="0">
                <a:latin typeface="+mj-lt"/>
              </a:rPr>
              <a:t>x,y</a:t>
            </a:r>
            <a:r>
              <a:rPr lang="en-US" sz="2400" i="1" dirty="0" smtClean="0">
                <a:latin typeface="+mj-l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76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Potential in 2 and more dimensions</a:t>
            </a:r>
          </a:p>
        </p:txBody>
      </p:sp>
    </p:spTree>
    <p:extLst>
      <p:ext uri="{BB962C8B-B14F-4D97-AF65-F5344CB8AC3E}">
        <p14:creationId xmlns:p14="http://schemas.microsoft.com/office/powerpoint/2010/main" val="8454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1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3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2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347449"/>
              </p:ext>
            </p:extLst>
          </p:nvPr>
        </p:nvGraphicFramePr>
        <p:xfrm>
          <a:off x="4463197" y="1709738"/>
          <a:ext cx="3928901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1" name="Equation" r:id="rId3" imgW="2234880" imgH="914400" progId="Equation.DSMT4">
                  <p:embed/>
                </p:oleObj>
              </mc:Choice>
              <mc:Fallback>
                <p:oleObj name="Equation" r:id="rId3" imgW="2234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197" y="1709738"/>
                        <a:ext cx="3928901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7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1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3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2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5443562"/>
                </p:ext>
              </p:extLst>
            </p:nvPr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05" name="数式" r:id="rId3" imgW="203040" imgH="228600" progId="Equation.3">
                    <p:embed/>
                  </p:oleObj>
                </mc:Choice>
                <mc:Fallback>
                  <p:oleObj name="数式" r:id="rId3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71111"/>
              </p:ext>
            </p:extLst>
          </p:nvPr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6" name="Equation" r:id="rId5" imgW="3720960" imgH="2527200" progId="Equation.DSMT4">
                  <p:embed/>
                </p:oleObj>
              </mc:Choice>
              <mc:Fallback>
                <p:oleObj name="Equation" r:id="rId5" imgW="3720960" imgH="252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048545"/>
              </p:ext>
            </p:extLst>
          </p:nvPr>
        </p:nvGraphicFramePr>
        <p:xfrm>
          <a:off x="533400" y="534711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7" name="Equation" r:id="rId7" imgW="2082600" imgH="723600" progId="Equation.DSMT4">
                  <p:embed/>
                </p:oleObj>
              </mc:Choice>
              <mc:Fallback>
                <p:oleObj name="Equation" r:id="rId7" imgW="2082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534711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97004"/>
              </p:ext>
            </p:extLst>
          </p:nvPr>
        </p:nvGraphicFramePr>
        <p:xfrm>
          <a:off x="609600" y="838200"/>
          <a:ext cx="6372225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9" name="Equation" r:id="rId3" imgW="4279680" imgH="4203360" progId="Equation.DSMT4">
                  <p:embed/>
                </p:oleObj>
              </mc:Choice>
              <mc:Fallback>
                <p:oleObj name="Equation" r:id="rId3" imgW="4279680" imgH="4203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6372225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</a:p>
        </p:txBody>
      </p:sp>
    </p:spTree>
    <p:extLst>
      <p:ext uri="{BB962C8B-B14F-4D97-AF65-F5344CB8AC3E}">
        <p14:creationId xmlns:p14="http://schemas.microsoft.com/office/powerpoint/2010/main" val="34611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7635" r="15528" b="15972"/>
          <a:stretch/>
        </p:blipFill>
        <p:spPr bwMode="auto">
          <a:xfrm>
            <a:off x="533400" y="1493520"/>
            <a:ext cx="6718515" cy="4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54744"/>
              </p:ext>
            </p:extLst>
          </p:nvPr>
        </p:nvGraphicFramePr>
        <p:xfrm>
          <a:off x="237275" y="26670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3" name="数式" r:id="rId5" imgW="190440" imgH="393480" progId="Equation.3">
                  <p:embed/>
                </p:oleObj>
              </mc:Choice>
              <mc:Fallback>
                <p:oleObj name="数式" r:id="rId5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75" y="26670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959011"/>
              </p:ext>
            </p:extLst>
          </p:nvPr>
        </p:nvGraphicFramePr>
        <p:xfrm>
          <a:off x="6943725" y="1493838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4" name="Equation" r:id="rId7" imgW="533160" imgH="2171520" progId="Equation.DSMT4">
                  <p:embed/>
                </p:oleObj>
              </mc:Choice>
              <mc:Fallback>
                <p:oleObj name="Equation" r:id="rId7" imgW="533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1493838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0" y="34290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= 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56402"/>
              </p:ext>
            </p:extLst>
          </p:nvPr>
        </p:nvGraphicFramePr>
        <p:xfrm>
          <a:off x="8178800" y="1524000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5" name="Equation" r:id="rId9" imgW="533160" imgH="2171520" progId="Equation.DSMT4">
                  <p:embed/>
                </p:oleObj>
              </mc:Choice>
              <mc:Fallback>
                <p:oleObj name="Equation" r:id="rId9" imgW="533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1524000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5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9" t="24646" r="38607" b="30547"/>
          <a:stretch/>
        </p:blipFill>
        <p:spPr bwMode="auto">
          <a:xfrm>
            <a:off x="6172200" y="1905000"/>
            <a:ext cx="1666327" cy="336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13" name="Group 1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1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3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2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98156"/>
              </p:ext>
            </p:extLst>
          </p:nvPr>
        </p:nvGraphicFramePr>
        <p:xfrm>
          <a:off x="7473950" y="29464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2" name="数式" r:id="rId5" imgW="190440" imgH="393480" progId="Equation.3">
                  <p:embed/>
                </p:oleObj>
              </mc:Choice>
              <mc:Fallback>
                <p:oleObj name="数式" r:id="rId5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29464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67362"/>
              </p:ext>
            </p:extLst>
          </p:nvPr>
        </p:nvGraphicFramePr>
        <p:xfrm>
          <a:off x="5541963" y="3179763"/>
          <a:ext cx="8112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3" name="数式" r:id="rId7" imgW="342720" imgH="203040" progId="Equation.3">
                  <p:embed/>
                </p:oleObj>
              </mc:Choice>
              <mc:Fallback>
                <p:oleObj name="数式" r:id="rId7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3179763"/>
                        <a:ext cx="8112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1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3-dimensional periodic lattices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Example – face-centered-cubic unit cell (Al or Ni)</a:t>
            </a:r>
          </a:p>
        </p:txBody>
      </p:sp>
      <p:pic>
        <p:nvPicPr>
          <p:cNvPr id="6" name="Picture 4" descr="http://ecee.colorado.edu/%7Ebart/book/fc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4948"/>
            <a:ext cx="285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c/c1/Brillouin_Zone_%281st,_FCC%29.svg/360px-Brillouin_Zone_%281st,_FCC%29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2291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1524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Diagram of atom positions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147713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Diagram of q-space     </a:t>
            </a:r>
            <a:r>
              <a:rPr lang="en-US" sz="2400" i="1" dirty="0" smtClean="0">
                <a:latin typeface="Symbol" panose="05050102010706020507" pitchFamily="18" charset="2"/>
              </a:rPr>
              <a:t>n</a:t>
            </a:r>
            <a:r>
              <a:rPr lang="en-US" sz="2400" i="1" dirty="0" smtClean="0">
                <a:latin typeface="+mj-lt"/>
              </a:rPr>
              <a:t>(q)</a:t>
            </a:r>
          </a:p>
        </p:txBody>
      </p:sp>
    </p:spTree>
    <p:extLst>
      <p:ext uri="{BB962C8B-B14F-4D97-AF65-F5344CB8AC3E}">
        <p14:creationId xmlns:p14="http://schemas.microsoft.com/office/powerpoint/2010/main" val="1035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690" t="24565" r="50362" b="46776"/>
          <a:stretch/>
        </p:blipFill>
        <p:spPr>
          <a:xfrm>
            <a:off x="0" y="1066800"/>
            <a:ext cx="4610100" cy="2667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425" t="53178" r="50891" b="16524"/>
          <a:stretch/>
        </p:blipFill>
        <p:spPr>
          <a:xfrm>
            <a:off x="4495800" y="990600"/>
            <a:ext cx="45720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369" t="83521" r="49307" b="5015"/>
          <a:stretch/>
        </p:blipFill>
        <p:spPr>
          <a:xfrm>
            <a:off x="2362200" y="4114800"/>
            <a:ext cx="49530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191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From:   PRB </a:t>
            </a:r>
            <a:r>
              <a:rPr lang="en-US" sz="2400" b="1" dirty="0" smtClean="0">
                <a:latin typeface="+mj-lt"/>
              </a:rPr>
              <a:t>59 </a:t>
            </a:r>
            <a:r>
              <a:rPr lang="en-US" sz="2400" dirty="0" smtClean="0">
                <a:latin typeface="+mj-lt"/>
              </a:rPr>
              <a:t>3395 (1999);  </a:t>
            </a:r>
            <a:r>
              <a:rPr lang="en-US" sz="2400" dirty="0" err="1" smtClean="0">
                <a:latin typeface="+mj-lt"/>
              </a:rPr>
              <a:t>Mishin</a:t>
            </a:r>
            <a:r>
              <a:rPr lang="en-US" sz="2400" dirty="0" smtClean="0">
                <a:latin typeface="+mj-lt"/>
              </a:rPr>
              <a:t> et. al.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/>
              <a:t>(q)</a:t>
            </a:r>
          </a:p>
          <a:p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96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pic>
        <p:nvPicPr>
          <p:cNvPr id="182274" name="Picture 2" descr="http://phycomp.technion.ac.il/%7Enika/diamond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600200"/>
            <a:ext cx="3800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vibrations for 3-dimensional lattice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914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diamond lattice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Ref:   http://phycomp.technion.ac.il/~nika/diamond_structure.html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2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91955"/>
              </p:ext>
            </p:extLst>
          </p:nvPr>
        </p:nvGraphicFramePr>
        <p:xfrm>
          <a:off x="533400" y="457200"/>
          <a:ext cx="7150100" cy="212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6" name="数式" r:id="rId3" imgW="4114800" imgH="1218960" progId="Equation.3">
                  <p:embed/>
                </p:oleObj>
              </mc:Choice>
              <mc:Fallback>
                <p:oleObj name="数式" r:id="rId3" imgW="411480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7150100" cy="2120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88774"/>
              </p:ext>
            </p:extLst>
          </p:nvPr>
        </p:nvGraphicFramePr>
        <p:xfrm>
          <a:off x="685800" y="2667000"/>
          <a:ext cx="4913312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7" name="数式" r:id="rId5" imgW="2831760" imgH="1930320" progId="Equation.3">
                  <p:embed/>
                </p:oleObj>
              </mc:Choice>
              <mc:Fallback>
                <p:oleObj name="数式" r:id="rId5" imgW="2831760" imgH="1930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4913312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2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4" y="721672"/>
            <a:ext cx="9080006" cy="51948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72200" y="2362200"/>
            <a:ext cx="3128772" cy="23654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915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12212"/>
              </p:ext>
            </p:extLst>
          </p:nvPr>
        </p:nvGraphicFramePr>
        <p:xfrm>
          <a:off x="684213" y="533400"/>
          <a:ext cx="5221287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5" name="数式" r:id="rId3" imgW="3009600" imgH="2679480" progId="Equation.3">
                  <p:embed/>
                </p:oleObj>
              </mc:Choice>
              <mc:Fallback>
                <p:oleObj name="数式" r:id="rId3" imgW="3009600" imgH="267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33400"/>
                        <a:ext cx="5221287" cy="466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9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13338"/>
              </p:ext>
            </p:extLst>
          </p:nvPr>
        </p:nvGraphicFramePr>
        <p:xfrm>
          <a:off x="925513" y="666750"/>
          <a:ext cx="5045075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9" name="数式" r:id="rId3" imgW="2908080" imgH="2031840" progId="Equation.3">
                  <p:embed/>
                </p:oleObj>
              </mc:Choice>
              <mc:Fallback>
                <p:oleObj name="数式" r:id="rId3" imgW="2908080" imgH="2031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666750"/>
                        <a:ext cx="5045075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6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7" t="14831" r="30157" b="8013"/>
          <a:stretch/>
        </p:blipFill>
        <p:spPr bwMode="auto">
          <a:xfrm>
            <a:off x="2667000" y="152400"/>
            <a:ext cx="6124302" cy="632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09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B. P. </a:t>
            </a:r>
            <a:r>
              <a:rPr lang="en-US" dirty="0" err="1" smtClean="0">
                <a:latin typeface="+mj-lt"/>
              </a:rPr>
              <a:t>Pandy</a:t>
            </a:r>
            <a:r>
              <a:rPr lang="en-US" dirty="0" smtClean="0">
                <a:latin typeface="+mj-lt"/>
              </a:rPr>
              <a:t> and B. </a:t>
            </a:r>
            <a:r>
              <a:rPr lang="en-US" dirty="0" err="1" smtClean="0">
                <a:latin typeface="+mj-lt"/>
              </a:rPr>
              <a:t>Dayal</a:t>
            </a:r>
            <a:r>
              <a:rPr lang="en-US" dirty="0" smtClean="0">
                <a:latin typeface="+mj-lt"/>
              </a:rPr>
              <a:t>, J. Phys. C. Solid State Phys. </a:t>
            </a:r>
            <a:r>
              <a:rPr lang="en-US" b="1" dirty="0" smtClean="0">
                <a:latin typeface="+mj-lt"/>
              </a:rPr>
              <a:t>6</a:t>
            </a:r>
            <a:r>
              <a:rPr lang="en-US" dirty="0" smtClean="0">
                <a:latin typeface="+mj-lt"/>
              </a:rPr>
              <a:t> 2943 (1973)</a:t>
            </a:r>
          </a:p>
        </p:txBody>
      </p:sp>
    </p:spTree>
    <p:extLst>
      <p:ext uri="{BB962C8B-B14F-4D97-AF65-F5344CB8AC3E}">
        <p14:creationId xmlns:p14="http://schemas.microsoft.com/office/powerpoint/2010/main" val="14392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718272"/>
              </p:ext>
            </p:extLst>
          </p:nvPr>
        </p:nvGraphicFramePr>
        <p:xfrm>
          <a:off x="1010774" y="3581400"/>
          <a:ext cx="7188200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0" name="数式" r:id="rId3" imgW="3174840" imgH="812520" progId="Equation.3">
                  <p:embed/>
                </p:oleObj>
              </mc:Choice>
              <mc:Fallback>
                <p:oleObj name="数式" r:id="rId3" imgW="317484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774" y="3581400"/>
                        <a:ext cx="7188200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33400" y="457200"/>
            <a:ext cx="6096000" cy="2833688"/>
            <a:chOff x="533400" y="457200"/>
            <a:chExt cx="6096000" cy="2833688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457200"/>
              <a:ext cx="6096000" cy="2833688"/>
              <a:chOff x="533400" y="457200"/>
              <a:chExt cx="6096000" cy="283368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33400" y="457200"/>
                <a:ext cx="533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Example – linear molecule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939508" y="1054863"/>
                <a:ext cx="5655200" cy="1189028"/>
                <a:chOff x="939508" y="1054863"/>
                <a:chExt cx="5655200" cy="1189028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2022274" y="114309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" name="Oval 20"/>
                <p:cNvSpPr/>
                <p:nvPr/>
              </p:nvSpPr>
              <p:spPr>
                <a:xfrm>
                  <a:off x="5497428" y="112380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939508" y="114309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3325949" y="1282012"/>
                  <a:ext cx="822960" cy="82296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48909" y="1054863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533400" y="1143096"/>
                <a:ext cx="0" cy="21335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33400" y="2590800"/>
                <a:ext cx="9547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533400" y="2819400"/>
                <a:ext cx="320402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533400" y="3048000"/>
                <a:ext cx="551266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5708583"/>
                  </p:ext>
                </p:extLst>
              </p:nvPr>
            </p:nvGraphicFramePr>
            <p:xfrm>
              <a:off x="1579562" y="2292350"/>
              <a:ext cx="401638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731" name="数式" r:id="rId6" imgW="177480" imgH="228600" progId="Equation.3">
                      <p:embed/>
                    </p:oleObj>
                  </mc:Choice>
                  <mc:Fallback>
                    <p:oleObj name="数式" r:id="rId6" imgW="177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9562" y="2292350"/>
                            <a:ext cx="401638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2076199"/>
                  </p:ext>
                </p:extLst>
              </p:nvPr>
            </p:nvGraphicFramePr>
            <p:xfrm>
              <a:off x="3865563" y="2444750"/>
              <a:ext cx="401637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732" name="数式" r:id="rId8" imgW="177480" imgH="228600" progId="Equation.3">
                      <p:embed/>
                    </p:oleObj>
                  </mc:Choice>
                  <mc:Fallback>
                    <p:oleObj name="数式" r:id="rId8" imgW="177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5563" y="2444750"/>
                            <a:ext cx="401637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254375"/>
                  </p:ext>
                </p:extLst>
              </p:nvPr>
            </p:nvGraphicFramePr>
            <p:xfrm>
              <a:off x="6227763" y="2744788"/>
              <a:ext cx="401637" cy="546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733" name="数式" r:id="rId10" imgW="177480" imgH="241200" progId="Equation.3">
                      <p:embed/>
                    </p:oleObj>
                  </mc:Choice>
                  <mc:Fallback>
                    <p:oleObj name="数式" r:id="rId10" imgW="17748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27763" y="2744788"/>
                            <a:ext cx="401637" cy="546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TextBox 7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9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58120"/>
              </p:ext>
            </p:extLst>
          </p:nvPr>
        </p:nvGraphicFramePr>
        <p:xfrm>
          <a:off x="762000" y="2012632"/>
          <a:ext cx="6613525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43" name="数式" r:id="rId3" imgW="2920680" imgH="888840" progId="Equation.3">
                  <p:embed/>
                </p:oleObj>
              </mc:Choice>
              <mc:Fallback>
                <p:oleObj name="数式" r:id="rId3" imgW="29206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12632"/>
                        <a:ext cx="6613525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161904"/>
              </p:ext>
            </p:extLst>
          </p:nvPr>
        </p:nvGraphicFramePr>
        <p:xfrm>
          <a:off x="762000" y="4037012"/>
          <a:ext cx="451485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44" name="数式" r:id="rId5" imgW="1993680" imgH="990360" progId="Equation.3">
                  <p:embed/>
                </p:oleObj>
              </mc:Choice>
              <mc:Fallback>
                <p:oleObj name="数式" r:id="rId5" imgW="19936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37012"/>
                        <a:ext cx="451485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75773"/>
              </p:ext>
            </p:extLst>
          </p:nvPr>
        </p:nvGraphicFramePr>
        <p:xfrm>
          <a:off x="253947" y="457200"/>
          <a:ext cx="8636105" cy="135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45" name="Equation" r:id="rId7" imgW="6070320" imgH="952200" progId="Equation.DSMT4">
                  <p:embed/>
                </p:oleObj>
              </mc:Choice>
              <mc:Fallback>
                <p:oleObj name="Equation" r:id="rId7" imgW="607032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47" y="457200"/>
                        <a:ext cx="8636105" cy="1355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1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55184" y="1054863"/>
            <a:ext cx="5655200" cy="1189028"/>
            <a:chOff x="939508" y="1054863"/>
            <a:chExt cx="5655200" cy="1189028"/>
          </a:xfrm>
        </p:grpSpPr>
        <p:grpSp>
          <p:nvGrpSpPr>
            <p:cNvPr id="6" name="Group 5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Oval 10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9584" y="2743200"/>
            <a:ext cx="5655200" cy="1189028"/>
            <a:chOff x="939508" y="1054863"/>
            <a:chExt cx="5655200" cy="1189028"/>
          </a:xfrm>
        </p:grpSpPr>
        <p:grpSp>
          <p:nvGrpSpPr>
            <p:cNvPr id="16" name="Group 15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6692" y="4570549"/>
            <a:ext cx="5655200" cy="1189028"/>
            <a:chOff x="939508" y="1054863"/>
            <a:chExt cx="5655200" cy="1189028"/>
          </a:xfrm>
        </p:grpSpPr>
        <p:grpSp>
          <p:nvGrpSpPr>
            <p:cNvPr id="26" name="Group 25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Oval 30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 smtClean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99424"/>
              </p:ext>
            </p:extLst>
          </p:nvPr>
        </p:nvGraphicFramePr>
        <p:xfrm>
          <a:off x="7121525" y="1447800"/>
          <a:ext cx="10318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37" name="数式" r:id="rId4" imgW="419040" imgH="215640" progId="Equation.3">
                  <p:embed/>
                </p:oleObj>
              </mc:Choice>
              <mc:Fallback>
                <p:oleObj name="数式" r:id="rId4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5" y="1447800"/>
                        <a:ext cx="10318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1345332" y="2514600"/>
            <a:ext cx="40521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54962"/>
              </p:ext>
            </p:extLst>
          </p:nvPr>
        </p:nvGraphicFramePr>
        <p:xfrm>
          <a:off x="6759575" y="2686050"/>
          <a:ext cx="168751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38" name="数式" r:id="rId6" imgW="685800" imgH="482400" progId="Equation.3">
                  <p:embed/>
                </p:oleObj>
              </mc:Choice>
              <mc:Fallback>
                <p:oleObj name="数式" r:id="rId6" imgW="685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2686050"/>
                        <a:ext cx="1687513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629478"/>
              </p:ext>
            </p:extLst>
          </p:nvPr>
        </p:nvGraphicFramePr>
        <p:xfrm>
          <a:off x="6421438" y="4657725"/>
          <a:ext cx="25622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39" name="数式" r:id="rId8" imgW="1041120" imgH="482400" progId="Equation.3">
                  <p:embed/>
                </p:oleObj>
              </mc:Choice>
              <mc:Fallback>
                <p:oleObj name="数式" r:id="rId8" imgW="1041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4657725"/>
                        <a:ext cx="25622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388224" y="41910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294961" y="4191000"/>
            <a:ext cx="65118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44646" y="5943600"/>
            <a:ext cx="9259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358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8840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949388"/>
              </p:ext>
            </p:extLst>
          </p:nvPr>
        </p:nvGraphicFramePr>
        <p:xfrm>
          <a:off x="6010325" y="0"/>
          <a:ext cx="2981275" cy="111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40" name="Equation" r:id="rId10" imgW="1726920" imgH="647640" progId="Equation.DSMT4">
                  <p:embed/>
                </p:oleObj>
              </mc:Choice>
              <mc:Fallback>
                <p:oleObj name="Equation" r:id="rId10" imgW="17269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0325" y="0"/>
                        <a:ext cx="2981275" cy="1117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6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762000"/>
            <a:ext cx="9127375" cy="2215138"/>
            <a:chOff x="0" y="762000"/>
            <a:chExt cx="9127375" cy="2215138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9655059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07"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5417295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08"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994082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09"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 smtClean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0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98775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 extended system of masses and springs: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162537"/>
              </p:ext>
            </p:extLst>
          </p:nvPr>
        </p:nvGraphicFramePr>
        <p:xfrm>
          <a:off x="537324" y="2993535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10" name="数式" r:id="rId10" imgW="2971800" imgH="457200" progId="Equation.3">
                  <p:embed/>
                </p:oleObj>
              </mc:Choice>
              <mc:Fallback>
                <p:oleObj name="数式" r:id="rId10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24" y="2993535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167438"/>
              </p:ext>
            </p:extLst>
          </p:nvPr>
        </p:nvGraphicFramePr>
        <p:xfrm>
          <a:off x="537324" y="3982354"/>
          <a:ext cx="8149476" cy="234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11" name="Equation" r:id="rId12" imgW="4546440" imgH="1307880" progId="Equation.DSMT4">
                  <p:embed/>
                </p:oleObj>
              </mc:Choice>
              <mc:Fallback>
                <p:oleObj name="Equation" r:id="rId12" imgW="4546440" imgH="13078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24" y="3982354"/>
                        <a:ext cx="8149476" cy="2349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4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92486"/>
              </p:ext>
            </p:extLst>
          </p:nvPr>
        </p:nvGraphicFramePr>
        <p:xfrm>
          <a:off x="1287463" y="485775"/>
          <a:ext cx="561657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06" name="数式" r:id="rId3" imgW="2489040" imgH="863280" progId="Equation.3">
                  <p:embed/>
                </p:oleObj>
              </mc:Choice>
              <mc:Fallback>
                <p:oleObj name="数式" r:id="rId3" imgW="2489040" imgH="8632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85775"/>
                        <a:ext cx="5616575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149"/>
              </p:ext>
            </p:extLst>
          </p:nvPr>
        </p:nvGraphicFramePr>
        <p:xfrm>
          <a:off x="762000" y="2438400"/>
          <a:ext cx="4670425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07" name="数式" r:id="rId5" imgW="2070000" imgH="1777680" progId="Equation.3">
                  <p:embed/>
                </p:oleObj>
              </mc:Choice>
              <mc:Fallback>
                <p:oleObj name="数式" r:id="rId5" imgW="2070000" imgH="1777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4670425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2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4419600"/>
            <a:ext cx="2667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03313"/>
              </p:ext>
            </p:extLst>
          </p:nvPr>
        </p:nvGraphicFramePr>
        <p:xfrm>
          <a:off x="1049337" y="927100"/>
          <a:ext cx="6646863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6" name="数式" r:id="rId3" imgW="2946240" imgH="2184120" progId="Equation.3">
                  <p:embed/>
                </p:oleObj>
              </mc:Choice>
              <mc:Fallback>
                <p:oleObj name="数式" r:id="rId3" imgW="2946240" imgH="2184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7" y="927100"/>
                        <a:ext cx="6646863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0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11475</TotalTime>
  <Words>602</Words>
  <Application>Microsoft Office PowerPoint</Application>
  <PresentationFormat>On-screen Show (4:3)</PresentationFormat>
  <Paragraphs>190</Paragraphs>
  <Slides>32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Symbol</vt:lpstr>
      <vt:lpstr>Wingdings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603</cp:revision>
  <cp:lastPrinted>2018-10-02T21:40:53Z</cp:lastPrinted>
  <dcterms:created xsi:type="dcterms:W3CDTF">2012-01-10T18:32:24Z</dcterms:created>
  <dcterms:modified xsi:type="dcterms:W3CDTF">2018-10-03T14:57:17Z</dcterms:modified>
</cp:coreProperties>
</file>