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6" r:id="rId2"/>
    <p:sldId id="354" r:id="rId3"/>
    <p:sldId id="407" r:id="rId4"/>
    <p:sldId id="408" r:id="rId5"/>
    <p:sldId id="409" r:id="rId6"/>
    <p:sldId id="410" r:id="rId7"/>
    <p:sldId id="411" r:id="rId8"/>
    <p:sldId id="412" r:id="rId9"/>
    <p:sldId id="413" r:id="rId10"/>
    <p:sldId id="414" r:id="rId11"/>
    <p:sldId id="415" r:id="rId12"/>
    <p:sldId id="416" r:id="rId13"/>
    <p:sldId id="417" r:id="rId14"/>
    <p:sldId id="418" r:id="rId15"/>
    <p:sldId id="419" r:id="rId16"/>
    <p:sldId id="420" r:id="rId17"/>
    <p:sldId id="421" r:id="rId18"/>
    <p:sldId id="422" r:id="rId19"/>
    <p:sldId id="385" r:id="rId20"/>
    <p:sldId id="387" r:id="rId21"/>
    <p:sldId id="386" r:id="rId22"/>
    <p:sldId id="427" r:id="rId23"/>
    <p:sldId id="423" r:id="rId24"/>
    <p:sldId id="424" r:id="rId25"/>
    <p:sldId id="425" r:id="rId26"/>
    <p:sldId id="426"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0" autoAdjust="0"/>
    <p:restoredTop sz="94660"/>
  </p:normalViewPr>
  <p:slideViewPr>
    <p:cSldViewPr>
      <p:cViewPr varScale="1">
        <p:scale>
          <a:sx n="74" d="100"/>
          <a:sy n="74" d="100"/>
        </p:scale>
        <p:origin x="1068" y="4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50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 Id="rId4" Type="http://schemas.openxmlformats.org/officeDocument/2006/relationships/image" Target="../media/image45.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8194727C-8B30-4386-9703-61EF7B04C9A7}" type="datetimeFigureOut">
              <a:rPr lang="en-US" smtClean="0"/>
              <a:t>10/4/2018</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AC5D2E9F-93AF-4192-9362-BE5EFDABCE46}" type="datetimeFigureOut">
              <a:rPr lang="en-US" smtClean="0"/>
              <a:t>10/4/2018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2011076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3025738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10/05/2016</a:t>
            </a:r>
            <a:endParaRPr lang="en-US" dirty="0"/>
          </a:p>
        </p:txBody>
      </p:sp>
      <p:sp>
        <p:nvSpPr>
          <p:cNvPr id="5" name="Footer Placeholder 4"/>
          <p:cNvSpPr>
            <a:spLocks noGrp="1"/>
          </p:cNvSpPr>
          <p:nvPr>
            <p:ph type="ftr" sz="quarter" idx="11"/>
          </p:nvPr>
        </p:nvSpPr>
        <p:spPr/>
        <p:txBody>
          <a:bodyPr/>
          <a:lstStyle/>
          <a:p>
            <a:r>
              <a:rPr lang="en-US" smtClean="0"/>
              <a:t>PHY 711  Fall 2018 -- Lecture 16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10/05/2016</a:t>
            </a:r>
            <a:endParaRPr lang="en-US" dirty="0"/>
          </a:p>
        </p:txBody>
      </p:sp>
      <p:sp>
        <p:nvSpPr>
          <p:cNvPr id="5" name="Footer Placeholder 4"/>
          <p:cNvSpPr>
            <a:spLocks noGrp="1"/>
          </p:cNvSpPr>
          <p:nvPr>
            <p:ph type="ftr" sz="quarter" idx="11"/>
          </p:nvPr>
        </p:nvSpPr>
        <p:spPr/>
        <p:txBody>
          <a:bodyPr/>
          <a:lstStyle/>
          <a:p>
            <a:r>
              <a:rPr lang="en-US" smtClean="0"/>
              <a:t>PHY 711  Fall 2018 -- Lecture 16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10/05/2016</a:t>
            </a:r>
            <a:endParaRPr lang="en-US" dirty="0"/>
          </a:p>
        </p:txBody>
      </p:sp>
      <p:sp>
        <p:nvSpPr>
          <p:cNvPr id="5" name="Footer Placeholder 4"/>
          <p:cNvSpPr>
            <a:spLocks noGrp="1"/>
          </p:cNvSpPr>
          <p:nvPr>
            <p:ph type="ftr" sz="quarter" idx="11"/>
          </p:nvPr>
        </p:nvSpPr>
        <p:spPr/>
        <p:txBody>
          <a:bodyPr/>
          <a:lstStyle/>
          <a:p>
            <a:r>
              <a:rPr lang="en-US" smtClean="0"/>
              <a:t>PHY 711  Fall 2018 -- Lecture 16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10/05/2016</a:t>
            </a:r>
            <a:endParaRPr lang="en-US" dirty="0"/>
          </a:p>
        </p:txBody>
      </p:sp>
      <p:sp>
        <p:nvSpPr>
          <p:cNvPr id="5" name="Footer Placeholder 4"/>
          <p:cNvSpPr>
            <a:spLocks noGrp="1"/>
          </p:cNvSpPr>
          <p:nvPr>
            <p:ph type="ftr" sz="quarter" idx="11"/>
          </p:nvPr>
        </p:nvSpPr>
        <p:spPr/>
        <p:txBody>
          <a:bodyPr/>
          <a:lstStyle/>
          <a:p>
            <a:r>
              <a:rPr lang="en-US" smtClean="0"/>
              <a:t>PHY 711  Fall 2018 -- Lecture 16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10/05/2016</a:t>
            </a:r>
            <a:endParaRPr lang="en-US" dirty="0"/>
          </a:p>
        </p:txBody>
      </p:sp>
      <p:sp>
        <p:nvSpPr>
          <p:cNvPr id="5" name="Footer Placeholder 4"/>
          <p:cNvSpPr>
            <a:spLocks noGrp="1"/>
          </p:cNvSpPr>
          <p:nvPr>
            <p:ph type="ftr" sz="quarter" idx="11"/>
          </p:nvPr>
        </p:nvSpPr>
        <p:spPr/>
        <p:txBody>
          <a:bodyPr/>
          <a:lstStyle/>
          <a:p>
            <a:r>
              <a:rPr lang="en-US" smtClean="0"/>
              <a:t>PHY 711  Fall 2018 -- Lecture 16</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10/05/2016</a:t>
            </a:r>
            <a:endParaRPr lang="en-US" dirty="0"/>
          </a:p>
        </p:txBody>
      </p:sp>
      <p:sp>
        <p:nvSpPr>
          <p:cNvPr id="6" name="Footer Placeholder 5"/>
          <p:cNvSpPr>
            <a:spLocks noGrp="1"/>
          </p:cNvSpPr>
          <p:nvPr>
            <p:ph type="ftr" sz="quarter" idx="11"/>
          </p:nvPr>
        </p:nvSpPr>
        <p:spPr/>
        <p:txBody>
          <a:bodyPr/>
          <a:lstStyle/>
          <a:p>
            <a:r>
              <a:rPr lang="en-US" smtClean="0"/>
              <a:t>PHY 711  Fall 2018 -- Lecture 16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10/05/2016</a:t>
            </a:r>
            <a:endParaRPr lang="en-US" dirty="0"/>
          </a:p>
        </p:txBody>
      </p:sp>
      <p:sp>
        <p:nvSpPr>
          <p:cNvPr id="8" name="Footer Placeholder 7"/>
          <p:cNvSpPr>
            <a:spLocks noGrp="1"/>
          </p:cNvSpPr>
          <p:nvPr>
            <p:ph type="ftr" sz="quarter" idx="11"/>
          </p:nvPr>
        </p:nvSpPr>
        <p:spPr/>
        <p:txBody>
          <a:bodyPr/>
          <a:lstStyle/>
          <a:p>
            <a:r>
              <a:rPr lang="en-US" smtClean="0"/>
              <a:t>PHY 711  Fall 2018 -- Lecture 16</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10/05/2016</a:t>
            </a:r>
            <a:endParaRPr lang="en-US" dirty="0"/>
          </a:p>
        </p:txBody>
      </p:sp>
      <p:sp>
        <p:nvSpPr>
          <p:cNvPr id="4" name="Footer Placeholder 3"/>
          <p:cNvSpPr>
            <a:spLocks noGrp="1"/>
          </p:cNvSpPr>
          <p:nvPr>
            <p:ph type="ftr" sz="quarter" idx="11"/>
          </p:nvPr>
        </p:nvSpPr>
        <p:spPr/>
        <p:txBody>
          <a:bodyPr/>
          <a:lstStyle/>
          <a:p>
            <a:r>
              <a:rPr lang="en-US" smtClean="0"/>
              <a:t>PHY 711  Fall 2018 -- Lecture 16</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10/05/2016</a:t>
            </a:r>
            <a:endParaRPr lang="en-US" dirty="0"/>
          </a:p>
        </p:txBody>
      </p:sp>
      <p:sp>
        <p:nvSpPr>
          <p:cNvPr id="6" name="Footer Placeholder 5"/>
          <p:cNvSpPr>
            <a:spLocks noGrp="1"/>
          </p:cNvSpPr>
          <p:nvPr>
            <p:ph type="ftr" sz="quarter" idx="11"/>
          </p:nvPr>
        </p:nvSpPr>
        <p:spPr/>
        <p:txBody>
          <a:bodyPr/>
          <a:lstStyle/>
          <a:p>
            <a:r>
              <a:rPr lang="en-US" smtClean="0"/>
              <a:t>PHY 711  Fall 2018 -- Lecture 16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10/05/2016</a:t>
            </a:r>
            <a:endParaRPr lang="en-US" dirty="0"/>
          </a:p>
        </p:txBody>
      </p:sp>
      <p:sp>
        <p:nvSpPr>
          <p:cNvPr id="6" name="Footer Placeholder 5"/>
          <p:cNvSpPr>
            <a:spLocks noGrp="1"/>
          </p:cNvSpPr>
          <p:nvPr>
            <p:ph type="ftr" sz="quarter" idx="11"/>
          </p:nvPr>
        </p:nvSpPr>
        <p:spPr/>
        <p:txBody>
          <a:bodyPr/>
          <a:lstStyle/>
          <a:p>
            <a:r>
              <a:rPr lang="en-US" smtClean="0"/>
              <a:t>PHY 711  Fall 2018 -- Lecture 16</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10/05/2016</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PHY 711  Fall 2018 -- Lecture 16</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19.wmf"/><Relationship Id="rId5" Type="http://schemas.openxmlformats.org/officeDocument/2006/relationships/oleObject" Target="../embeddings/oleObject16.bin"/><Relationship Id="rId4" Type="http://schemas.openxmlformats.org/officeDocument/2006/relationships/image" Target="../media/image1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22.wmf"/><Relationship Id="rId5" Type="http://schemas.openxmlformats.org/officeDocument/2006/relationships/oleObject" Target="../embeddings/oleObject19.bin"/><Relationship Id="rId4" Type="http://schemas.openxmlformats.org/officeDocument/2006/relationships/image" Target="../media/image2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24.wmf"/><Relationship Id="rId5" Type="http://schemas.openxmlformats.org/officeDocument/2006/relationships/oleObject" Target="../embeddings/oleObject21.bin"/><Relationship Id="rId4"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27.wmf"/><Relationship Id="rId5" Type="http://schemas.openxmlformats.org/officeDocument/2006/relationships/oleObject" Target="../embeddings/oleObject24.bin"/><Relationship Id="rId4" Type="http://schemas.openxmlformats.org/officeDocument/2006/relationships/image" Target="../media/image26.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29.wmf"/><Relationship Id="rId5" Type="http://schemas.openxmlformats.org/officeDocument/2006/relationships/oleObject" Target="../embeddings/oleObject26.bin"/><Relationship Id="rId4" Type="http://schemas.openxmlformats.org/officeDocument/2006/relationships/image" Target="../media/image28.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0.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1.wmf"/></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2.wmf"/><Relationship Id="rId4" Type="http://schemas.openxmlformats.org/officeDocument/2006/relationships/oleObject" Target="../embeddings/oleObject2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oleObject" Target="../embeddings/oleObject30.bin"/><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1.bin"/><Relationship Id="rId11" Type="http://schemas.openxmlformats.org/officeDocument/2006/relationships/image" Target="../media/image37.wmf"/><Relationship Id="rId5" Type="http://schemas.openxmlformats.org/officeDocument/2006/relationships/image" Target="../media/image38.png"/><Relationship Id="rId10" Type="http://schemas.openxmlformats.org/officeDocument/2006/relationships/oleObject" Target="../embeddings/oleObject33.bin"/><Relationship Id="rId4" Type="http://schemas.openxmlformats.org/officeDocument/2006/relationships/image" Target="../media/image34.wmf"/><Relationship Id="rId9" Type="http://schemas.openxmlformats.org/officeDocument/2006/relationships/image" Target="../media/image36.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41.wmf"/><Relationship Id="rId3" Type="http://schemas.openxmlformats.org/officeDocument/2006/relationships/oleObject" Target="../embeddings/oleObject34.bin"/><Relationship Id="rId7"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image" Target="../media/image40.wmf"/><Relationship Id="rId5" Type="http://schemas.openxmlformats.org/officeDocument/2006/relationships/oleObject" Target="../embeddings/oleObject35.bin"/><Relationship Id="rId4" Type="http://schemas.openxmlformats.org/officeDocument/2006/relationships/image" Target="../media/image39.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38.png"/><Relationship Id="rId7"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18.vml"/><Relationship Id="rId6" Type="http://schemas.openxmlformats.org/officeDocument/2006/relationships/oleObject" Target="../embeddings/oleObject38.bin"/><Relationship Id="rId11" Type="http://schemas.openxmlformats.org/officeDocument/2006/relationships/image" Target="../media/image45.wmf"/><Relationship Id="rId5" Type="http://schemas.openxmlformats.org/officeDocument/2006/relationships/image" Target="../media/image42.wmf"/><Relationship Id="rId10" Type="http://schemas.openxmlformats.org/officeDocument/2006/relationships/oleObject" Target="../embeddings/oleObject40.bin"/><Relationship Id="rId4" Type="http://schemas.openxmlformats.org/officeDocument/2006/relationships/oleObject" Target="../embeddings/oleObject37.bin"/><Relationship Id="rId9" Type="http://schemas.openxmlformats.org/officeDocument/2006/relationships/image" Target="../media/image4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4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47.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48.w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49.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50.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image" Target="../media/image3.wmf"/><Relationship Id="rId9"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457200" y="457200"/>
            <a:ext cx="8229600" cy="5755422"/>
          </a:xfrm>
          <a:prstGeom prst="rect">
            <a:avLst/>
          </a:prstGeom>
          <a:noFill/>
        </p:spPr>
        <p:txBody>
          <a:bodyPr wrap="square" rtlCol="0">
            <a:spAutoFit/>
          </a:bodyPr>
          <a:lstStyle/>
          <a:p>
            <a:pPr algn="ctr"/>
            <a:r>
              <a:rPr lang="en-US" sz="3200" b="1" dirty="0" smtClean="0"/>
              <a:t>PHY </a:t>
            </a:r>
            <a:r>
              <a:rPr lang="en-US" sz="3200" b="1" dirty="0"/>
              <a:t>7</a:t>
            </a:r>
            <a:r>
              <a:rPr lang="en-US" sz="3200" b="1" dirty="0" smtClean="0"/>
              <a:t>11 Classical Mechanics and Mathematical Methods</a:t>
            </a:r>
          </a:p>
          <a:p>
            <a:pPr algn="ctr"/>
            <a:r>
              <a:rPr lang="en-US" sz="3200" b="1" dirty="0" smtClean="0"/>
              <a:t>10-10:50 AM  MWF  Olin 103</a:t>
            </a:r>
          </a:p>
          <a:p>
            <a:pPr algn="ctr"/>
            <a:endParaRPr lang="en-US" sz="1200" b="1" dirty="0" smtClean="0"/>
          </a:p>
          <a:p>
            <a:pPr algn="ctr"/>
            <a:r>
              <a:rPr lang="en-US" sz="3200" b="1" dirty="0" smtClean="0"/>
              <a:t>Plan for Lecture 16:</a:t>
            </a:r>
            <a:endParaRPr lang="en-US" sz="3200" b="1" dirty="0">
              <a:solidFill>
                <a:schemeClr val="folHlink"/>
              </a:solidFill>
            </a:endParaRPr>
          </a:p>
          <a:p>
            <a:pPr marL="457200" lvl="2">
              <a:spcBef>
                <a:spcPct val="50000"/>
              </a:spcBef>
            </a:pPr>
            <a:r>
              <a:rPr lang="en-US" sz="3200" b="1" dirty="0" smtClean="0">
                <a:solidFill>
                  <a:schemeClr val="folHlink"/>
                </a:solidFill>
              </a:rPr>
              <a:t>Review of Chap. 1-4,6</a:t>
            </a:r>
          </a:p>
          <a:p>
            <a:pPr marL="1428750" lvl="3" indent="-514350">
              <a:spcBef>
                <a:spcPct val="50000"/>
              </a:spcBef>
              <a:buFont typeface="+mj-lt"/>
              <a:buAutoNum type="arabicPeriod"/>
            </a:pPr>
            <a:r>
              <a:rPr lang="en-US" sz="2400" b="1" dirty="0" smtClean="0">
                <a:solidFill>
                  <a:schemeClr val="folHlink"/>
                </a:solidFill>
              </a:rPr>
              <a:t>Scattering theory</a:t>
            </a:r>
          </a:p>
          <a:p>
            <a:pPr marL="1428750" lvl="3" indent="-514350">
              <a:spcBef>
                <a:spcPct val="50000"/>
              </a:spcBef>
              <a:buFont typeface="+mj-lt"/>
              <a:buAutoNum type="arabicPeriod"/>
            </a:pPr>
            <a:r>
              <a:rPr lang="en-US" sz="2400" b="1" dirty="0" smtClean="0">
                <a:solidFill>
                  <a:schemeClr val="folHlink"/>
                </a:solidFill>
              </a:rPr>
              <a:t>Rotation reference frames</a:t>
            </a:r>
          </a:p>
          <a:p>
            <a:pPr marL="1428750" lvl="3" indent="-514350">
              <a:spcBef>
                <a:spcPct val="50000"/>
              </a:spcBef>
              <a:buFont typeface="+mj-lt"/>
              <a:buAutoNum type="arabicPeriod"/>
            </a:pPr>
            <a:r>
              <a:rPr lang="en-US" sz="2400" b="1" dirty="0" smtClean="0">
                <a:solidFill>
                  <a:schemeClr val="folHlink"/>
                </a:solidFill>
              </a:rPr>
              <a:t>Calculus of variation</a:t>
            </a:r>
          </a:p>
          <a:p>
            <a:pPr marL="1428750" lvl="3" indent="-514350">
              <a:spcBef>
                <a:spcPct val="50000"/>
              </a:spcBef>
              <a:buFont typeface="+mj-lt"/>
              <a:buAutoNum type="arabicPeriod"/>
            </a:pPr>
            <a:r>
              <a:rPr lang="en-US" sz="2400" b="1" dirty="0" err="1" smtClean="0">
                <a:solidFill>
                  <a:schemeClr val="folHlink"/>
                </a:solidFill>
              </a:rPr>
              <a:t>Legrangian</a:t>
            </a:r>
            <a:r>
              <a:rPr lang="en-US" sz="2400" b="1" dirty="0" smtClean="0">
                <a:solidFill>
                  <a:schemeClr val="folHlink"/>
                </a:solidFill>
              </a:rPr>
              <a:t> and Hamiltonian formalisms</a:t>
            </a:r>
          </a:p>
          <a:p>
            <a:pPr marL="1428750" lvl="3" indent="-514350">
              <a:spcBef>
                <a:spcPct val="50000"/>
              </a:spcBef>
              <a:buFont typeface="+mj-lt"/>
              <a:buAutoNum type="arabicPeriod"/>
            </a:pPr>
            <a:r>
              <a:rPr lang="en-US" sz="2400" b="1" dirty="0" smtClean="0">
                <a:solidFill>
                  <a:schemeClr val="folHlink"/>
                </a:solidFill>
              </a:rPr>
              <a:t>Normal modes of vibration</a:t>
            </a:r>
          </a:p>
        </p:txBody>
      </p:sp>
    </p:spTree>
    <p:extLst>
      <p:ext uri="{BB962C8B-B14F-4D97-AF65-F5344CB8AC3E}">
        <p14:creationId xmlns:p14="http://schemas.microsoft.com/office/powerpoint/2010/main" val="3799874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624401399"/>
              </p:ext>
            </p:extLst>
          </p:nvPr>
        </p:nvGraphicFramePr>
        <p:xfrm>
          <a:off x="7252048" y="609600"/>
          <a:ext cx="1663352" cy="998012"/>
        </p:xfrm>
        <a:graphic>
          <a:graphicData uri="http://schemas.openxmlformats.org/presentationml/2006/ole">
            <mc:AlternateContent xmlns:mc="http://schemas.openxmlformats.org/markup-compatibility/2006">
              <mc:Choice xmlns:v="urn:schemas-microsoft-com:vml" Requires="v">
                <p:oleObj spid="_x0000_s217117" name="数式" r:id="rId3" imgW="799920" imgH="482400" progId="Equation.3">
                  <p:embed/>
                </p:oleObj>
              </mc:Choice>
              <mc:Fallback>
                <p:oleObj name="数式" r:id="rId3" imgW="799920" imgH="482400" progId="Equation.3">
                  <p:embed/>
                  <p:pic>
                    <p:nvPicPr>
                      <p:cNvPr id="5" name="Object 4"/>
                      <p:cNvPicPr>
                        <a:picLocks noChangeAspect="1" noChangeArrowheads="1"/>
                      </p:cNvPicPr>
                      <p:nvPr/>
                    </p:nvPicPr>
                    <p:blipFill>
                      <a:blip r:embed="rId4"/>
                      <a:srcRect/>
                      <a:stretch>
                        <a:fillRect/>
                      </a:stretch>
                    </p:blipFill>
                    <p:spPr bwMode="auto">
                      <a:xfrm>
                        <a:off x="7252048" y="609600"/>
                        <a:ext cx="1663352" cy="998012"/>
                      </a:xfrm>
                      <a:prstGeom prst="rect">
                        <a:avLst/>
                      </a:prstGeom>
                      <a:noFill/>
                      <a:ln>
                        <a:noFill/>
                      </a:ln>
                    </p:spPr>
                  </p:pic>
                </p:oleObj>
              </mc:Fallback>
            </mc:AlternateContent>
          </a:graphicData>
        </a:graphic>
      </p:graphicFrame>
      <p:sp>
        <p:nvSpPr>
          <p:cNvPr id="6" name="TextBox 5"/>
          <p:cNvSpPr txBox="1"/>
          <p:nvPr/>
        </p:nvSpPr>
        <p:spPr>
          <a:xfrm>
            <a:off x="228600" y="304800"/>
            <a:ext cx="8382000" cy="830997"/>
          </a:xfrm>
          <a:prstGeom prst="rect">
            <a:avLst/>
          </a:prstGeom>
          <a:noFill/>
        </p:spPr>
        <p:txBody>
          <a:bodyPr wrap="square" rtlCol="0">
            <a:spAutoFit/>
          </a:bodyPr>
          <a:lstStyle/>
          <a:p>
            <a:r>
              <a:rPr lang="en-US" sz="2400" dirty="0" smtClean="0">
                <a:latin typeface="+mj-lt"/>
              </a:rPr>
              <a:t>Application of Newton’s laws in a coordinate system which has an angular velocity        and linear acceleration </a:t>
            </a:r>
          </a:p>
        </p:txBody>
      </p:sp>
      <p:sp>
        <p:nvSpPr>
          <p:cNvPr id="7" name="TextBox 6"/>
          <p:cNvSpPr txBox="1"/>
          <p:nvPr/>
        </p:nvSpPr>
        <p:spPr>
          <a:xfrm>
            <a:off x="76200" y="2057400"/>
            <a:ext cx="8991600" cy="461665"/>
          </a:xfrm>
          <a:prstGeom prst="rect">
            <a:avLst/>
          </a:prstGeom>
          <a:noFill/>
        </p:spPr>
        <p:txBody>
          <a:bodyPr wrap="square" rtlCol="0">
            <a:spAutoFit/>
          </a:bodyPr>
          <a:lstStyle/>
          <a:p>
            <a:r>
              <a:rPr lang="en-US" sz="2400" dirty="0" smtClean="0">
                <a:latin typeface="+mj-lt"/>
              </a:rPr>
              <a:t>Newton’s laws;     Let  </a:t>
            </a:r>
            <a:r>
              <a:rPr lang="en-US" sz="2400" b="1" dirty="0" smtClean="0">
                <a:latin typeface="+mj-lt"/>
              </a:rPr>
              <a:t>r</a:t>
            </a:r>
            <a:r>
              <a:rPr lang="en-US" sz="2400" dirty="0">
                <a:latin typeface="+mj-lt"/>
              </a:rPr>
              <a:t> </a:t>
            </a:r>
            <a:r>
              <a:rPr lang="en-US" sz="2400" dirty="0" smtClean="0">
                <a:latin typeface="+mj-lt"/>
              </a:rPr>
              <a:t>denote the position of particle of mass </a:t>
            </a:r>
            <a:r>
              <a:rPr lang="en-US" sz="2400" i="1" dirty="0" smtClean="0">
                <a:latin typeface="+mj-lt"/>
              </a:rPr>
              <a:t>m</a:t>
            </a:r>
            <a:r>
              <a:rPr lang="en-US" sz="2400" dirty="0" smtClean="0">
                <a:latin typeface="+mj-lt"/>
              </a:rPr>
              <a:t>:</a:t>
            </a:r>
            <a:endParaRPr lang="en-US" sz="2400" b="1" dirty="0" smtClean="0">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050582693"/>
              </p:ext>
            </p:extLst>
          </p:nvPr>
        </p:nvGraphicFramePr>
        <p:xfrm>
          <a:off x="228600" y="2895600"/>
          <a:ext cx="7980363" cy="1730375"/>
        </p:xfrm>
        <a:graphic>
          <a:graphicData uri="http://schemas.openxmlformats.org/presentationml/2006/ole">
            <mc:AlternateContent xmlns:mc="http://schemas.openxmlformats.org/markup-compatibility/2006">
              <mc:Choice xmlns:v="urn:schemas-microsoft-com:vml" Requires="v">
                <p:oleObj spid="_x0000_s217118" name="数式" r:id="rId5" imgW="4546440" imgH="990360" progId="Equation.3">
                  <p:embed/>
                </p:oleObj>
              </mc:Choice>
              <mc:Fallback>
                <p:oleObj name="数式" r:id="rId5" imgW="4546440" imgH="990360" progId="Equation.3">
                  <p:embed/>
                  <p:pic>
                    <p:nvPicPr>
                      <p:cNvPr id="8" name="Object 7"/>
                      <p:cNvPicPr>
                        <a:picLocks noChangeAspect="1" noChangeArrowheads="1"/>
                      </p:cNvPicPr>
                      <p:nvPr/>
                    </p:nvPicPr>
                    <p:blipFill>
                      <a:blip r:embed="rId6"/>
                      <a:srcRect/>
                      <a:stretch>
                        <a:fillRect/>
                      </a:stretch>
                    </p:blipFill>
                    <p:spPr bwMode="auto">
                      <a:xfrm>
                        <a:off x="228600" y="2895600"/>
                        <a:ext cx="7980363"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9" name="Straight Arrow Connector 8"/>
          <p:cNvCxnSpPr/>
          <p:nvPr/>
        </p:nvCxnSpPr>
        <p:spPr>
          <a:xfrm flipV="1">
            <a:off x="4419600" y="434340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7391400" y="4263390"/>
            <a:ext cx="0" cy="45720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33800" y="4990891"/>
            <a:ext cx="2438400" cy="830997"/>
          </a:xfrm>
          <a:prstGeom prst="rect">
            <a:avLst/>
          </a:prstGeom>
          <a:noFill/>
        </p:spPr>
        <p:txBody>
          <a:bodyPr wrap="square" rtlCol="0">
            <a:spAutoFit/>
          </a:bodyPr>
          <a:lstStyle/>
          <a:p>
            <a:r>
              <a:rPr lang="en-US" sz="2400" dirty="0" err="1" smtClean="0">
                <a:latin typeface="+mj-lt"/>
              </a:rPr>
              <a:t>Coriolis</a:t>
            </a:r>
            <a:endParaRPr lang="en-US" sz="2400" dirty="0" smtClean="0">
              <a:latin typeface="+mj-lt"/>
            </a:endParaRPr>
          </a:p>
          <a:p>
            <a:r>
              <a:rPr lang="en-US" sz="2400" dirty="0" smtClean="0">
                <a:latin typeface="+mj-lt"/>
              </a:rPr>
              <a:t> force</a:t>
            </a:r>
          </a:p>
        </p:txBody>
      </p:sp>
      <p:sp>
        <p:nvSpPr>
          <p:cNvPr id="12" name="TextBox 11"/>
          <p:cNvSpPr txBox="1"/>
          <p:nvPr/>
        </p:nvSpPr>
        <p:spPr>
          <a:xfrm>
            <a:off x="6598920" y="4812029"/>
            <a:ext cx="2438400" cy="830997"/>
          </a:xfrm>
          <a:prstGeom prst="rect">
            <a:avLst/>
          </a:prstGeom>
          <a:noFill/>
        </p:spPr>
        <p:txBody>
          <a:bodyPr wrap="square" rtlCol="0">
            <a:spAutoFit/>
          </a:bodyPr>
          <a:lstStyle/>
          <a:p>
            <a:r>
              <a:rPr lang="en-US" sz="2400" dirty="0" smtClean="0">
                <a:latin typeface="+mj-lt"/>
              </a:rPr>
              <a:t>Centrifugal</a:t>
            </a:r>
          </a:p>
          <a:p>
            <a:r>
              <a:rPr lang="en-US" sz="2400" dirty="0" smtClean="0">
                <a:latin typeface="+mj-lt"/>
              </a:rPr>
              <a:t> force</a:t>
            </a:r>
          </a:p>
        </p:txBody>
      </p:sp>
      <p:graphicFrame>
        <p:nvGraphicFramePr>
          <p:cNvPr id="13" name="Object 12"/>
          <p:cNvGraphicFramePr>
            <a:graphicFrameLocks noChangeAspect="1"/>
          </p:cNvGraphicFramePr>
          <p:nvPr>
            <p:extLst>
              <p:ext uri="{D42A27DB-BD31-4B8C-83A1-F6EECF244321}">
                <p14:modId xmlns:p14="http://schemas.microsoft.com/office/powerpoint/2010/main" val="4223892540"/>
              </p:ext>
            </p:extLst>
          </p:nvPr>
        </p:nvGraphicFramePr>
        <p:xfrm>
          <a:off x="3581400" y="762000"/>
          <a:ext cx="457200" cy="416379"/>
        </p:xfrm>
        <a:graphic>
          <a:graphicData uri="http://schemas.openxmlformats.org/presentationml/2006/ole">
            <mc:AlternateContent xmlns:mc="http://schemas.openxmlformats.org/markup-compatibility/2006">
              <mc:Choice xmlns:v="urn:schemas-microsoft-com:vml" Requires="v">
                <p:oleObj spid="_x0000_s217119" name="数式" r:id="rId7" imgW="152280" imgH="139680" progId="Equation.3">
                  <p:embed/>
                </p:oleObj>
              </mc:Choice>
              <mc:Fallback>
                <p:oleObj name="数式" r:id="rId7" imgW="152280" imgH="139680" progId="Equation.3">
                  <p:embed/>
                  <p:pic>
                    <p:nvPicPr>
                      <p:cNvPr id="9" name="Object 8"/>
                      <p:cNvPicPr>
                        <a:picLocks noChangeAspect="1" noChangeArrowheads="1"/>
                      </p:cNvPicPr>
                      <p:nvPr/>
                    </p:nvPicPr>
                    <p:blipFill>
                      <a:blip r:embed="rId8"/>
                      <a:srcRect/>
                      <a:stretch>
                        <a:fillRect/>
                      </a:stretch>
                    </p:blipFill>
                    <p:spPr bwMode="auto">
                      <a:xfrm>
                        <a:off x="3581400" y="762000"/>
                        <a:ext cx="457200" cy="41637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5575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152400" y="93017"/>
            <a:ext cx="8686800" cy="461665"/>
          </a:xfrm>
          <a:prstGeom prst="rect">
            <a:avLst/>
          </a:prstGeom>
          <a:noFill/>
        </p:spPr>
        <p:txBody>
          <a:bodyPr wrap="square" rtlCol="0">
            <a:spAutoFit/>
          </a:bodyPr>
          <a:lstStyle/>
          <a:p>
            <a:pPr algn="ctr"/>
            <a:r>
              <a:rPr lang="en-US" sz="2400" b="1" dirty="0" smtClean="0">
                <a:latin typeface="+mj-lt"/>
              </a:rPr>
              <a:t>Calculus of variation example for a pure integral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1555763529"/>
              </p:ext>
            </p:extLst>
          </p:nvPr>
        </p:nvGraphicFramePr>
        <p:xfrm>
          <a:off x="750887" y="550872"/>
          <a:ext cx="7489825" cy="2576513"/>
        </p:xfrm>
        <a:graphic>
          <a:graphicData uri="http://schemas.openxmlformats.org/presentationml/2006/ole">
            <mc:AlternateContent xmlns:mc="http://schemas.openxmlformats.org/markup-compatibility/2006">
              <mc:Choice xmlns:v="urn:schemas-microsoft-com:vml" Requires="v">
                <p:oleObj spid="_x0000_s218132" name="数式" r:id="rId3" imgW="3543120" imgH="1218960" progId="Equation.3">
                  <p:embed/>
                </p:oleObj>
              </mc:Choice>
              <mc:Fallback>
                <p:oleObj name="数式" r:id="rId3" imgW="3543120" imgH="1218960" progId="Equation.3">
                  <p:embed/>
                  <p:pic>
                    <p:nvPicPr>
                      <p:cNvPr id="6" name="Object 5"/>
                      <p:cNvPicPr>
                        <a:picLocks noChangeAspect="1" noChangeArrowheads="1"/>
                      </p:cNvPicPr>
                      <p:nvPr/>
                    </p:nvPicPr>
                    <p:blipFill>
                      <a:blip r:embed="rId4"/>
                      <a:srcRect/>
                      <a:stretch>
                        <a:fillRect/>
                      </a:stretch>
                    </p:blipFill>
                    <p:spPr bwMode="auto">
                      <a:xfrm>
                        <a:off x="750887" y="550872"/>
                        <a:ext cx="7489825"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11806024"/>
              </p:ext>
            </p:extLst>
          </p:nvPr>
        </p:nvGraphicFramePr>
        <p:xfrm>
          <a:off x="1295400" y="3309938"/>
          <a:ext cx="6278563" cy="3167062"/>
        </p:xfrm>
        <a:graphic>
          <a:graphicData uri="http://schemas.openxmlformats.org/presentationml/2006/ole">
            <mc:AlternateContent xmlns:mc="http://schemas.openxmlformats.org/markup-compatibility/2006">
              <mc:Choice xmlns:v="urn:schemas-microsoft-com:vml" Requires="v">
                <p:oleObj spid="_x0000_s218133" name="数式" r:id="rId5" imgW="2971800" imgH="1498320" progId="Equation.3">
                  <p:embed/>
                </p:oleObj>
              </mc:Choice>
              <mc:Fallback>
                <p:oleObj name="数式" r:id="rId5" imgW="2971800" imgH="1498320" progId="Equation.3">
                  <p:embed/>
                  <p:pic>
                    <p:nvPicPr>
                      <p:cNvPr id="7" name="Object 6"/>
                      <p:cNvPicPr>
                        <a:picLocks noChangeAspect="1" noChangeArrowheads="1"/>
                      </p:cNvPicPr>
                      <p:nvPr/>
                    </p:nvPicPr>
                    <p:blipFill>
                      <a:blip r:embed="rId6"/>
                      <a:srcRect/>
                      <a:stretch>
                        <a:fillRect/>
                      </a:stretch>
                    </p:blipFill>
                    <p:spPr bwMode="auto">
                      <a:xfrm>
                        <a:off x="1295400" y="3309938"/>
                        <a:ext cx="6278563" cy="316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9560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620424578"/>
              </p:ext>
            </p:extLst>
          </p:nvPr>
        </p:nvGraphicFramePr>
        <p:xfrm>
          <a:off x="228600" y="446088"/>
          <a:ext cx="7700963" cy="1717675"/>
        </p:xfrm>
        <a:graphic>
          <a:graphicData uri="http://schemas.openxmlformats.org/presentationml/2006/ole">
            <mc:AlternateContent xmlns:mc="http://schemas.openxmlformats.org/markup-compatibility/2006">
              <mc:Choice xmlns:v="urn:schemas-microsoft-com:vml" Requires="v">
                <p:oleObj spid="_x0000_s219156" name="Equation" r:id="rId3" imgW="3644640" imgH="812520" progId="Equation.DSMT4">
                  <p:embed/>
                </p:oleObj>
              </mc:Choice>
              <mc:Fallback>
                <p:oleObj name="Equation" r:id="rId3" imgW="3644640" imgH="812520" progId="Equation.DSMT4">
                  <p:embed/>
                  <p:pic>
                    <p:nvPicPr>
                      <p:cNvPr id="7" name="Object 6"/>
                      <p:cNvPicPr>
                        <a:picLocks noChangeAspect="1" noChangeArrowheads="1"/>
                      </p:cNvPicPr>
                      <p:nvPr/>
                    </p:nvPicPr>
                    <p:blipFill>
                      <a:blip r:embed="rId4"/>
                      <a:srcRect/>
                      <a:stretch>
                        <a:fillRect/>
                      </a:stretch>
                    </p:blipFill>
                    <p:spPr bwMode="auto">
                      <a:xfrm>
                        <a:off x="228600" y="446088"/>
                        <a:ext cx="7700963" cy="1717675"/>
                      </a:xfrm>
                      <a:prstGeom prst="rect">
                        <a:avLst/>
                      </a:prstGeom>
                      <a:solidFill>
                        <a:srgbClr val="FFFF00"/>
                      </a:solidFill>
                      <a:ln>
                        <a:noFill/>
                      </a:ln>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120671403"/>
              </p:ext>
            </p:extLst>
          </p:nvPr>
        </p:nvGraphicFramePr>
        <p:xfrm>
          <a:off x="381000" y="2420361"/>
          <a:ext cx="6400800" cy="3727450"/>
        </p:xfrm>
        <a:graphic>
          <a:graphicData uri="http://schemas.openxmlformats.org/presentationml/2006/ole">
            <mc:AlternateContent xmlns:mc="http://schemas.openxmlformats.org/markup-compatibility/2006">
              <mc:Choice xmlns:v="urn:schemas-microsoft-com:vml" Requires="v">
                <p:oleObj spid="_x0000_s219157" name="数式" r:id="rId5" imgW="3314520" imgH="1930320" progId="Equation.3">
                  <p:embed/>
                </p:oleObj>
              </mc:Choice>
              <mc:Fallback>
                <p:oleObj name="数式" r:id="rId5" imgW="3314520" imgH="1930320" progId="Equation.3">
                  <p:embed/>
                  <p:pic>
                    <p:nvPicPr>
                      <p:cNvPr id="6" name="Object 5"/>
                      <p:cNvPicPr>
                        <a:picLocks noChangeAspect="1" noChangeArrowheads="1"/>
                      </p:cNvPicPr>
                      <p:nvPr/>
                    </p:nvPicPr>
                    <p:blipFill>
                      <a:blip r:embed="rId6"/>
                      <a:srcRect/>
                      <a:stretch>
                        <a:fillRect/>
                      </a:stretch>
                    </p:blipFill>
                    <p:spPr bwMode="auto">
                      <a:xfrm>
                        <a:off x="381000" y="2420361"/>
                        <a:ext cx="6400800" cy="3727450"/>
                      </a:xfrm>
                      <a:prstGeom prst="rect">
                        <a:avLst/>
                      </a:prstGeom>
                      <a:noFill/>
                      <a:ln>
                        <a:noFill/>
                      </a:ln>
                    </p:spPr>
                  </p:pic>
                </p:oleObj>
              </mc:Fallback>
            </mc:AlternateContent>
          </a:graphicData>
        </a:graphic>
      </p:graphicFrame>
      <p:sp>
        <p:nvSpPr>
          <p:cNvPr id="7" name="Left Arrow 6"/>
          <p:cNvSpPr/>
          <p:nvPr/>
        </p:nvSpPr>
        <p:spPr>
          <a:xfrm>
            <a:off x="4419600" y="5451901"/>
            <a:ext cx="533400" cy="457200"/>
          </a:xfrm>
          <a:prstGeom prst="lef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105400" y="5316814"/>
            <a:ext cx="3657600" cy="830997"/>
          </a:xfrm>
          <a:prstGeom prst="rect">
            <a:avLst/>
          </a:prstGeom>
          <a:noFill/>
        </p:spPr>
        <p:txBody>
          <a:bodyPr wrap="square" rtlCol="0">
            <a:spAutoFit/>
          </a:bodyPr>
          <a:lstStyle/>
          <a:p>
            <a:r>
              <a:rPr lang="en-US" sz="2400" dirty="0" smtClean="0">
                <a:latin typeface="+mj-lt"/>
              </a:rPr>
              <a:t>Alternate Euler-Lagrange equation</a:t>
            </a:r>
          </a:p>
        </p:txBody>
      </p:sp>
    </p:spTree>
    <p:extLst>
      <p:ext uri="{BB962C8B-B14F-4D97-AF65-F5344CB8AC3E}">
        <p14:creationId xmlns:p14="http://schemas.microsoft.com/office/powerpoint/2010/main" val="3978218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457200" y="762000"/>
            <a:ext cx="8077200" cy="461665"/>
          </a:xfrm>
          <a:prstGeom prst="rect">
            <a:avLst/>
          </a:prstGeom>
          <a:noFill/>
        </p:spPr>
        <p:txBody>
          <a:bodyPr wrap="square" rtlCol="0">
            <a:spAutoFit/>
          </a:bodyPr>
          <a:lstStyle/>
          <a:p>
            <a:r>
              <a:rPr lang="en-US" sz="2400" dirty="0" smtClean="0">
                <a:latin typeface="+mj-lt"/>
              </a:rPr>
              <a:t>Application to particle dynamics</a:t>
            </a:r>
          </a:p>
        </p:txBody>
      </p:sp>
      <p:graphicFrame>
        <p:nvGraphicFramePr>
          <p:cNvPr id="6" name="Object 5"/>
          <p:cNvGraphicFramePr>
            <a:graphicFrameLocks noChangeAspect="1"/>
          </p:cNvGraphicFramePr>
          <p:nvPr>
            <p:extLst>
              <p:ext uri="{D42A27DB-BD31-4B8C-83A1-F6EECF244321}">
                <p14:modId xmlns:p14="http://schemas.microsoft.com/office/powerpoint/2010/main" val="1785103052"/>
              </p:ext>
            </p:extLst>
          </p:nvPr>
        </p:nvGraphicFramePr>
        <p:xfrm>
          <a:off x="971550" y="1531953"/>
          <a:ext cx="5581650" cy="4824397"/>
        </p:xfrm>
        <a:graphic>
          <a:graphicData uri="http://schemas.openxmlformats.org/presentationml/2006/ole">
            <mc:AlternateContent xmlns:mc="http://schemas.openxmlformats.org/markup-compatibility/2006">
              <mc:Choice xmlns:v="urn:schemas-microsoft-com:vml" Requires="v">
                <p:oleObj spid="_x0000_s220170" name="Equation" r:id="rId3" imgW="3124080" imgH="2705040" progId="Equation.DSMT4">
                  <p:embed/>
                </p:oleObj>
              </mc:Choice>
              <mc:Fallback>
                <p:oleObj name="Equation" r:id="rId3" imgW="3124080" imgH="2705040" progId="Equation.DSMT4">
                  <p:embed/>
                  <p:pic>
                    <p:nvPicPr>
                      <p:cNvPr id="6" name="Object 5"/>
                      <p:cNvPicPr>
                        <a:picLocks noChangeAspect="1" noChangeArrowheads="1"/>
                      </p:cNvPicPr>
                      <p:nvPr/>
                    </p:nvPicPr>
                    <p:blipFill>
                      <a:blip r:embed="rId4"/>
                      <a:srcRect/>
                      <a:stretch>
                        <a:fillRect/>
                      </a:stretch>
                    </p:blipFill>
                    <p:spPr bwMode="auto">
                      <a:xfrm>
                        <a:off x="971550" y="1531953"/>
                        <a:ext cx="5581650" cy="482439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258961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2635552"/>
              </p:ext>
            </p:extLst>
          </p:nvPr>
        </p:nvGraphicFramePr>
        <p:xfrm>
          <a:off x="990600" y="381000"/>
          <a:ext cx="5251451" cy="1322387"/>
        </p:xfrm>
        <a:graphic>
          <a:graphicData uri="http://schemas.openxmlformats.org/presentationml/2006/ole">
            <mc:AlternateContent xmlns:mc="http://schemas.openxmlformats.org/markup-compatibility/2006">
              <mc:Choice xmlns:v="urn:schemas-microsoft-com:vml" Requires="v">
                <p:oleObj spid="_x0000_s221202" name="数式" r:id="rId3" imgW="2717640" imgH="685800" progId="Equation.3">
                  <p:embed/>
                </p:oleObj>
              </mc:Choice>
              <mc:Fallback>
                <p:oleObj name="数式" r:id="rId3" imgW="2717640" imgH="685800" progId="Equation.3">
                  <p:embed/>
                  <p:pic>
                    <p:nvPicPr>
                      <p:cNvPr id="5" name="Object 4"/>
                      <p:cNvPicPr>
                        <a:picLocks noChangeAspect="1" noChangeArrowheads="1"/>
                      </p:cNvPicPr>
                      <p:nvPr/>
                    </p:nvPicPr>
                    <p:blipFill>
                      <a:blip r:embed="rId4"/>
                      <a:srcRect/>
                      <a:stretch>
                        <a:fillRect/>
                      </a:stretch>
                    </p:blipFill>
                    <p:spPr bwMode="auto">
                      <a:xfrm>
                        <a:off x="990600" y="381000"/>
                        <a:ext cx="5251451"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6" name="Straight Arrow Connector 5"/>
          <p:cNvCxnSpPr/>
          <p:nvPr/>
        </p:nvCxnSpPr>
        <p:spPr>
          <a:xfrm flipV="1">
            <a:off x="2971800" y="1447800"/>
            <a:ext cx="228600" cy="9906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7400" y="2362200"/>
            <a:ext cx="1295400" cy="830997"/>
          </a:xfrm>
          <a:prstGeom prst="rect">
            <a:avLst/>
          </a:prstGeom>
          <a:noFill/>
        </p:spPr>
        <p:txBody>
          <a:bodyPr wrap="square" rtlCol="0">
            <a:spAutoFit/>
          </a:bodyPr>
          <a:lstStyle/>
          <a:p>
            <a:r>
              <a:rPr lang="en-US" sz="2400" dirty="0" smtClean="0">
                <a:latin typeface="+mj-lt"/>
              </a:rPr>
              <a:t>Kinetic energy</a:t>
            </a:r>
          </a:p>
        </p:txBody>
      </p:sp>
      <p:cxnSp>
        <p:nvCxnSpPr>
          <p:cNvPr id="8" name="Straight Arrow Connector 7"/>
          <p:cNvCxnSpPr/>
          <p:nvPr/>
        </p:nvCxnSpPr>
        <p:spPr>
          <a:xfrm flipH="1" flipV="1">
            <a:off x="3733800" y="1371600"/>
            <a:ext cx="838200" cy="8382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91000" y="2209800"/>
            <a:ext cx="1600200" cy="830997"/>
          </a:xfrm>
          <a:prstGeom prst="rect">
            <a:avLst/>
          </a:prstGeom>
          <a:noFill/>
        </p:spPr>
        <p:txBody>
          <a:bodyPr wrap="square" rtlCol="0">
            <a:spAutoFit/>
          </a:bodyPr>
          <a:lstStyle/>
          <a:p>
            <a:r>
              <a:rPr lang="en-US" sz="2400" dirty="0" smtClean="0">
                <a:latin typeface="+mj-lt"/>
              </a:rPr>
              <a:t>Potential energy</a:t>
            </a:r>
          </a:p>
        </p:txBody>
      </p:sp>
      <p:graphicFrame>
        <p:nvGraphicFramePr>
          <p:cNvPr id="10" name="Object 9"/>
          <p:cNvGraphicFramePr>
            <a:graphicFrameLocks noChangeAspect="1"/>
          </p:cNvGraphicFramePr>
          <p:nvPr>
            <p:extLst>
              <p:ext uri="{D42A27DB-BD31-4B8C-83A1-F6EECF244321}">
                <p14:modId xmlns:p14="http://schemas.microsoft.com/office/powerpoint/2010/main" val="1426278701"/>
              </p:ext>
            </p:extLst>
          </p:nvPr>
        </p:nvGraphicFramePr>
        <p:xfrm>
          <a:off x="433429" y="3136861"/>
          <a:ext cx="8253371" cy="3360738"/>
        </p:xfrm>
        <a:graphic>
          <a:graphicData uri="http://schemas.openxmlformats.org/presentationml/2006/ole">
            <mc:AlternateContent xmlns:mc="http://schemas.openxmlformats.org/markup-compatibility/2006">
              <mc:Choice xmlns:v="urn:schemas-microsoft-com:vml" Requires="v">
                <p:oleObj spid="_x0000_s221203" name="Equation" r:id="rId5" imgW="5321160" imgH="2171520" progId="Equation.DSMT4">
                  <p:embed/>
                </p:oleObj>
              </mc:Choice>
              <mc:Fallback>
                <p:oleObj name="Equation" r:id="rId5" imgW="5321160" imgH="2171520" progId="Equation.DSMT4">
                  <p:embed/>
                  <p:pic>
                    <p:nvPicPr>
                      <p:cNvPr id="12" name="Object 11"/>
                      <p:cNvPicPr>
                        <a:picLocks noChangeAspect="1" noChangeArrowheads="1"/>
                      </p:cNvPicPr>
                      <p:nvPr/>
                    </p:nvPicPr>
                    <p:blipFill>
                      <a:blip r:embed="rId6"/>
                      <a:srcRect/>
                      <a:stretch>
                        <a:fillRect/>
                      </a:stretch>
                    </p:blipFill>
                    <p:spPr bwMode="auto">
                      <a:xfrm>
                        <a:off x="433429" y="3136861"/>
                        <a:ext cx="8253371" cy="336073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68830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447455089"/>
              </p:ext>
            </p:extLst>
          </p:nvPr>
        </p:nvGraphicFramePr>
        <p:xfrm>
          <a:off x="125413" y="407988"/>
          <a:ext cx="5160962" cy="1184275"/>
        </p:xfrm>
        <a:graphic>
          <a:graphicData uri="http://schemas.openxmlformats.org/presentationml/2006/ole">
            <mc:AlternateContent xmlns:mc="http://schemas.openxmlformats.org/markup-compatibility/2006">
              <mc:Choice xmlns:v="urn:schemas-microsoft-com:vml" Requires="v">
                <p:oleObj spid="_x0000_s222224" name="Equation" r:id="rId3" imgW="2806560" imgH="634680" progId="Equation.DSMT4">
                  <p:embed/>
                </p:oleObj>
              </mc:Choice>
              <mc:Fallback>
                <p:oleObj name="Equation" r:id="rId3" imgW="2806560" imgH="634680" progId="Equation.DSMT4">
                  <p:embed/>
                  <p:pic>
                    <p:nvPicPr>
                      <p:cNvPr id="0" name=""/>
                      <p:cNvPicPr/>
                      <p:nvPr/>
                    </p:nvPicPr>
                    <p:blipFill>
                      <a:blip r:embed="rId4"/>
                      <a:stretch>
                        <a:fillRect/>
                      </a:stretch>
                    </p:blipFill>
                    <p:spPr>
                      <a:xfrm>
                        <a:off x="125413" y="407988"/>
                        <a:ext cx="5160962" cy="11842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546610602"/>
              </p:ext>
            </p:extLst>
          </p:nvPr>
        </p:nvGraphicFramePr>
        <p:xfrm>
          <a:off x="180975" y="2616200"/>
          <a:ext cx="8782050" cy="2787650"/>
        </p:xfrm>
        <a:graphic>
          <a:graphicData uri="http://schemas.openxmlformats.org/presentationml/2006/ole">
            <mc:AlternateContent xmlns:mc="http://schemas.openxmlformats.org/markup-compatibility/2006">
              <mc:Choice xmlns:v="urn:schemas-microsoft-com:vml" Requires="v">
                <p:oleObj spid="_x0000_s222225" name="Equation" r:id="rId5" imgW="4724280" imgH="1511280" progId="Equation.DSMT4">
                  <p:embed/>
                </p:oleObj>
              </mc:Choice>
              <mc:Fallback>
                <p:oleObj name="Equation" r:id="rId5" imgW="4724280" imgH="1511280" progId="Equation.DSMT4">
                  <p:embed/>
                  <p:pic>
                    <p:nvPicPr>
                      <p:cNvPr id="6" name="Object 5"/>
                      <p:cNvPicPr>
                        <a:picLocks noChangeAspect="1" noChangeArrowheads="1"/>
                      </p:cNvPicPr>
                      <p:nvPr/>
                    </p:nvPicPr>
                    <p:blipFill>
                      <a:blip r:embed="rId6"/>
                      <a:srcRect/>
                      <a:stretch>
                        <a:fillRect/>
                      </a:stretch>
                    </p:blipFill>
                    <p:spPr bwMode="auto">
                      <a:xfrm>
                        <a:off x="180975" y="2616200"/>
                        <a:ext cx="8782050" cy="27876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8135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304800" y="457200"/>
            <a:ext cx="7848600" cy="830997"/>
          </a:xfrm>
          <a:prstGeom prst="rect">
            <a:avLst/>
          </a:prstGeom>
          <a:noFill/>
        </p:spPr>
        <p:txBody>
          <a:bodyPr wrap="square" rtlCol="0">
            <a:spAutoFit/>
          </a:bodyPr>
          <a:lstStyle/>
          <a:p>
            <a:r>
              <a:rPr lang="en-US" sz="2400" dirty="0" smtClean="0">
                <a:latin typeface="+mj-lt"/>
              </a:rPr>
              <a:t>Recipe for constructing the Hamiltonian and analyzing the equations of motion</a:t>
            </a:r>
          </a:p>
        </p:txBody>
      </p:sp>
      <p:graphicFrame>
        <p:nvGraphicFramePr>
          <p:cNvPr id="6" name="Object 5"/>
          <p:cNvGraphicFramePr>
            <a:graphicFrameLocks noChangeAspect="1"/>
          </p:cNvGraphicFramePr>
          <p:nvPr>
            <p:extLst>
              <p:ext uri="{D42A27DB-BD31-4B8C-83A1-F6EECF244321}">
                <p14:modId xmlns:p14="http://schemas.microsoft.com/office/powerpoint/2010/main" val="2845016430"/>
              </p:ext>
            </p:extLst>
          </p:nvPr>
        </p:nvGraphicFramePr>
        <p:xfrm>
          <a:off x="990600" y="1905000"/>
          <a:ext cx="6931025" cy="3713162"/>
        </p:xfrm>
        <a:graphic>
          <a:graphicData uri="http://schemas.openxmlformats.org/presentationml/2006/ole">
            <mc:AlternateContent xmlns:mc="http://schemas.openxmlformats.org/markup-compatibility/2006">
              <mc:Choice xmlns:v="urn:schemas-microsoft-com:vml" Requires="v">
                <p:oleObj spid="_x0000_s223239" name="数式" r:id="rId3" imgW="3581280" imgH="1930320" progId="Equation.3">
                  <p:embed/>
                </p:oleObj>
              </mc:Choice>
              <mc:Fallback>
                <p:oleObj name="数式" r:id="rId3" imgW="3581280" imgH="1930320" progId="Equation.3">
                  <p:embed/>
                  <p:pic>
                    <p:nvPicPr>
                      <p:cNvPr id="6" name="Object 5"/>
                      <p:cNvPicPr>
                        <a:picLocks noChangeAspect="1" noChangeArrowheads="1"/>
                      </p:cNvPicPr>
                      <p:nvPr/>
                    </p:nvPicPr>
                    <p:blipFill>
                      <a:blip r:embed="rId4"/>
                      <a:srcRect/>
                      <a:stretch>
                        <a:fillRect/>
                      </a:stretch>
                    </p:blipFill>
                    <p:spPr bwMode="auto">
                      <a:xfrm>
                        <a:off x="990600" y="1905000"/>
                        <a:ext cx="6931025" cy="371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03806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17</a:t>
            </a:fld>
            <a:endParaRPr lang="en-US" dirty="0"/>
          </a:p>
        </p:txBody>
      </p:sp>
      <p:sp>
        <p:nvSpPr>
          <p:cNvPr id="5" name="TextBox 4"/>
          <p:cNvSpPr txBox="1"/>
          <p:nvPr/>
        </p:nvSpPr>
        <p:spPr>
          <a:xfrm>
            <a:off x="304800" y="76200"/>
            <a:ext cx="6934200" cy="1569660"/>
          </a:xfrm>
          <a:prstGeom prst="rect">
            <a:avLst/>
          </a:prstGeom>
          <a:noFill/>
        </p:spPr>
        <p:txBody>
          <a:bodyPr wrap="square" rtlCol="0">
            <a:spAutoFit/>
          </a:bodyPr>
          <a:lstStyle/>
          <a:p>
            <a:r>
              <a:rPr lang="en-US" sz="2400" dirty="0" err="1" smtClean="0">
                <a:latin typeface="+mj-lt"/>
              </a:rPr>
              <a:t>Liouville’s</a:t>
            </a:r>
            <a:r>
              <a:rPr lang="en-US" sz="2400" dirty="0" smtClean="0">
                <a:latin typeface="+mj-lt"/>
              </a:rPr>
              <a:t> </a:t>
            </a:r>
            <a:r>
              <a:rPr lang="en-US" sz="2400" dirty="0" smtClean="0">
                <a:latin typeface="+mj-lt"/>
              </a:rPr>
              <a:t>theorem:</a:t>
            </a:r>
          </a:p>
          <a:p>
            <a:r>
              <a:rPr lang="en-US" sz="2400" dirty="0">
                <a:latin typeface="+mj-lt"/>
              </a:rPr>
              <a:t> </a:t>
            </a:r>
            <a:r>
              <a:rPr lang="en-US" sz="2400" dirty="0" smtClean="0">
                <a:latin typeface="+mj-lt"/>
              </a:rPr>
              <a:t>     Imagine a collection of particles obeying the Canonical equations of motion in phase space.</a:t>
            </a:r>
          </a:p>
          <a:p>
            <a:r>
              <a:rPr lang="en-US" sz="2400" dirty="0">
                <a:latin typeface="+mj-lt"/>
              </a:rPr>
              <a:t> </a:t>
            </a:r>
            <a:r>
              <a:rPr lang="en-US" sz="2400" dirty="0" smtClean="0">
                <a:latin typeface="+mj-lt"/>
              </a:rPr>
              <a:t>    </a:t>
            </a:r>
          </a:p>
        </p:txBody>
      </p:sp>
      <p:graphicFrame>
        <p:nvGraphicFramePr>
          <p:cNvPr id="6" name="Object 5"/>
          <p:cNvGraphicFramePr>
            <a:graphicFrameLocks noChangeAspect="1"/>
          </p:cNvGraphicFramePr>
          <p:nvPr>
            <p:extLst>
              <p:ext uri="{D42A27DB-BD31-4B8C-83A1-F6EECF244321}">
                <p14:modId xmlns:p14="http://schemas.microsoft.com/office/powerpoint/2010/main" val="1275848981"/>
              </p:ext>
            </p:extLst>
          </p:nvPr>
        </p:nvGraphicFramePr>
        <p:xfrm>
          <a:off x="307675" y="1210346"/>
          <a:ext cx="8080375" cy="2416175"/>
        </p:xfrm>
        <a:graphic>
          <a:graphicData uri="http://schemas.openxmlformats.org/presentationml/2006/ole">
            <mc:AlternateContent xmlns:mc="http://schemas.openxmlformats.org/markup-compatibility/2006">
              <mc:Choice xmlns:v="urn:schemas-microsoft-com:vml" Requires="v">
                <p:oleObj spid="_x0000_s224263" name="数式" r:id="rId3" imgW="3568680" imgH="1066680" progId="Equation.3">
                  <p:embed/>
                </p:oleObj>
              </mc:Choice>
              <mc:Fallback>
                <p:oleObj name="数式" r:id="rId3" imgW="3568680" imgH="1066680" progId="Equation.3">
                  <p:embed/>
                  <p:pic>
                    <p:nvPicPr>
                      <p:cNvPr id="6" name="Object 5"/>
                      <p:cNvPicPr/>
                      <p:nvPr/>
                    </p:nvPicPr>
                    <p:blipFill>
                      <a:blip r:embed="rId4"/>
                      <a:stretch>
                        <a:fillRect/>
                      </a:stretch>
                    </p:blipFill>
                    <p:spPr>
                      <a:xfrm>
                        <a:off x="307675" y="1210346"/>
                        <a:ext cx="8080375" cy="2416175"/>
                      </a:xfrm>
                      <a:prstGeom prst="rect">
                        <a:avLst/>
                      </a:prstGeom>
                    </p:spPr>
                  </p:pic>
                </p:oleObj>
              </mc:Fallback>
            </mc:AlternateContent>
          </a:graphicData>
        </a:graphic>
      </p:graphicFrame>
      <p:sp>
        <p:nvSpPr>
          <p:cNvPr id="7" name="TextBox 6"/>
          <p:cNvSpPr txBox="1"/>
          <p:nvPr/>
        </p:nvSpPr>
        <p:spPr>
          <a:xfrm>
            <a:off x="304800" y="3678694"/>
            <a:ext cx="8382000" cy="2677656"/>
          </a:xfrm>
          <a:prstGeom prst="rect">
            <a:avLst/>
          </a:prstGeom>
          <a:noFill/>
        </p:spPr>
        <p:txBody>
          <a:bodyPr wrap="square" rtlCol="0">
            <a:spAutoFit/>
          </a:bodyPr>
          <a:lstStyle/>
          <a:p>
            <a:r>
              <a:rPr lang="en-US" sz="2400" dirty="0" smtClean="0">
                <a:latin typeface="+mj-lt"/>
              </a:rPr>
              <a:t>In </a:t>
            </a:r>
            <a:r>
              <a:rPr lang="en-US" sz="2400" dirty="0" smtClean="0">
                <a:latin typeface="+mj-lt"/>
              </a:rPr>
              <a:t>statistical mechanics, we need to evaluate the probability of various configurations of particles. The fact that the density of particles in phase space is constant in time, implies that each point in phase space is equally probable and that the time average of the evolution of a system can be determined by an average of the system over phase space volume. </a:t>
            </a:r>
          </a:p>
        </p:txBody>
      </p:sp>
    </p:spTree>
    <p:extLst>
      <p:ext uri="{BB962C8B-B14F-4D97-AF65-F5344CB8AC3E}">
        <p14:creationId xmlns:p14="http://schemas.microsoft.com/office/powerpoint/2010/main" val="772846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381000" y="152400"/>
            <a:ext cx="8382000" cy="1200329"/>
          </a:xfrm>
          <a:prstGeom prst="rect">
            <a:avLst/>
          </a:prstGeom>
          <a:noFill/>
        </p:spPr>
        <p:txBody>
          <a:bodyPr wrap="square" rtlCol="0">
            <a:spAutoFit/>
          </a:bodyPr>
          <a:lstStyle/>
          <a:p>
            <a:r>
              <a:rPr lang="en-US" sz="2400" dirty="0" smtClean="0">
                <a:latin typeface="+mj-lt"/>
              </a:rPr>
              <a:t>Motivation for studying small oscillations – many interacting systems have stable and meta-stable configurations which are well approximated by: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821055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873475879"/>
              </p:ext>
            </p:extLst>
          </p:nvPr>
        </p:nvGraphicFramePr>
        <p:xfrm>
          <a:off x="638174" y="1336675"/>
          <a:ext cx="7820026" cy="1177925"/>
        </p:xfrm>
        <a:graphic>
          <a:graphicData uri="http://schemas.openxmlformats.org/presentationml/2006/ole">
            <mc:AlternateContent xmlns:mc="http://schemas.openxmlformats.org/markup-compatibility/2006">
              <mc:Choice xmlns:v="urn:schemas-microsoft-com:vml" Requires="v">
                <p:oleObj spid="_x0000_s225285" name="数式" r:id="rId4" imgW="3454200" imgH="520560" progId="Equation.3">
                  <p:embed/>
                </p:oleObj>
              </mc:Choice>
              <mc:Fallback>
                <p:oleObj name="数式" r:id="rId4" imgW="3454200" imgH="520560" progId="Equation.3">
                  <p:embed/>
                  <p:pic>
                    <p:nvPicPr>
                      <p:cNvPr id="6" name="Object 5"/>
                      <p:cNvPicPr/>
                      <p:nvPr/>
                    </p:nvPicPr>
                    <p:blipFill>
                      <a:blip r:embed="rId5"/>
                      <a:stretch>
                        <a:fillRect/>
                      </a:stretch>
                    </p:blipFill>
                    <p:spPr>
                      <a:xfrm>
                        <a:off x="638174" y="1336675"/>
                        <a:ext cx="7820026" cy="1177925"/>
                      </a:xfrm>
                      <a:prstGeom prst="rect">
                        <a:avLst/>
                      </a:prstGeom>
                    </p:spPr>
                  </p:pic>
                </p:oleObj>
              </mc:Fallback>
            </mc:AlternateContent>
          </a:graphicData>
        </a:graphic>
      </p:graphicFrame>
    </p:spTree>
    <p:extLst>
      <p:ext uri="{BB962C8B-B14F-4D97-AF65-F5344CB8AC3E}">
        <p14:creationId xmlns:p14="http://schemas.microsoft.com/office/powerpoint/2010/main" val="17424336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113718272"/>
              </p:ext>
            </p:extLst>
          </p:nvPr>
        </p:nvGraphicFramePr>
        <p:xfrm>
          <a:off x="1010774" y="3581400"/>
          <a:ext cx="7188200" cy="1839912"/>
        </p:xfrm>
        <a:graphic>
          <a:graphicData uri="http://schemas.openxmlformats.org/presentationml/2006/ole">
            <mc:AlternateContent xmlns:mc="http://schemas.openxmlformats.org/markup-compatibility/2006">
              <mc:Choice xmlns:v="urn:schemas-microsoft-com:vml" Requires="v">
                <p:oleObj spid="_x0000_s196790" name="数式" r:id="rId3" imgW="3174840" imgH="812520" progId="Equation.3">
                  <p:embed/>
                </p:oleObj>
              </mc:Choice>
              <mc:Fallback>
                <p:oleObj name="数式" r:id="rId3" imgW="3174840" imgH="812520" progId="Equation.3">
                  <p:embed/>
                  <p:pic>
                    <p:nvPicPr>
                      <p:cNvPr id="0" name=""/>
                      <p:cNvPicPr>
                        <a:picLocks noChangeAspect="1" noChangeArrowheads="1"/>
                      </p:cNvPicPr>
                      <p:nvPr/>
                    </p:nvPicPr>
                    <p:blipFill>
                      <a:blip r:embed="rId4"/>
                      <a:srcRect/>
                      <a:stretch>
                        <a:fillRect/>
                      </a:stretch>
                    </p:blipFill>
                    <p:spPr bwMode="auto">
                      <a:xfrm>
                        <a:off x="1010774" y="3581400"/>
                        <a:ext cx="7188200"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6" name="Group 5"/>
          <p:cNvGrpSpPr/>
          <p:nvPr/>
        </p:nvGrpSpPr>
        <p:grpSpPr>
          <a:xfrm>
            <a:off x="533400" y="457200"/>
            <a:ext cx="6096000" cy="2833688"/>
            <a:chOff x="533400" y="457200"/>
            <a:chExt cx="6096000" cy="2833688"/>
          </a:xfrm>
        </p:grpSpPr>
        <p:grpSp>
          <p:nvGrpSpPr>
            <p:cNvPr id="7" name="Group 6"/>
            <p:cNvGrpSpPr/>
            <p:nvPr/>
          </p:nvGrpSpPr>
          <p:grpSpPr>
            <a:xfrm>
              <a:off x="533400" y="457200"/>
              <a:ext cx="6096000" cy="2833688"/>
              <a:chOff x="533400" y="457200"/>
              <a:chExt cx="6096000" cy="2833688"/>
            </a:xfrm>
          </p:grpSpPr>
          <p:sp>
            <p:nvSpPr>
              <p:cNvPr id="11" name="TextBox 10"/>
              <p:cNvSpPr txBox="1"/>
              <p:nvPr/>
            </p:nvSpPr>
            <p:spPr>
              <a:xfrm>
                <a:off x="533400" y="457200"/>
                <a:ext cx="5334000" cy="461665"/>
              </a:xfrm>
              <a:prstGeom prst="rect">
                <a:avLst/>
              </a:prstGeom>
              <a:noFill/>
            </p:spPr>
            <p:txBody>
              <a:bodyPr wrap="square" rtlCol="0">
                <a:spAutoFit/>
              </a:bodyPr>
              <a:lstStyle/>
              <a:p>
                <a:r>
                  <a:rPr lang="en-US" sz="2400" dirty="0" smtClean="0">
                    <a:latin typeface="+mj-lt"/>
                  </a:rPr>
                  <a:t>Example – linear molecule</a:t>
                </a:r>
              </a:p>
            </p:txBody>
          </p:sp>
          <p:grpSp>
            <p:nvGrpSpPr>
              <p:cNvPr id="12" name="Group 11"/>
              <p:cNvGrpSpPr/>
              <p:nvPr/>
            </p:nvGrpSpPr>
            <p:grpSpPr>
              <a:xfrm>
                <a:off x="939508" y="1054863"/>
                <a:ext cx="5655200" cy="1189028"/>
                <a:chOff x="939508" y="1054863"/>
                <a:chExt cx="5655200" cy="1189028"/>
              </a:xfrm>
            </p:grpSpPr>
            <p:pic>
              <p:nvPicPr>
                <p:cNvPr id="2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3" name="Straight Connector 12"/>
              <p:cNvCxnSpPr/>
              <p:nvPr/>
            </p:nvCxnSpPr>
            <p:spPr>
              <a:xfrm>
                <a:off x="533400" y="1143096"/>
                <a:ext cx="0" cy="21335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33400" y="2590800"/>
                <a:ext cx="95474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33400" y="2819400"/>
                <a:ext cx="3204029"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 y="3048000"/>
                <a:ext cx="551266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7" name="Object 16"/>
              <p:cNvGraphicFramePr>
                <a:graphicFrameLocks noChangeAspect="1"/>
              </p:cNvGraphicFramePr>
              <p:nvPr>
                <p:extLst>
                  <p:ext uri="{D42A27DB-BD31-4B8C-83A1-F6EECF244321}">
                    <p14:modId xmlns:p14="http://schemas.microsoft.com/office/powerpoint/2010/main" val="2485708583"/>
                  </p:ext>
                </p:extLst>
              </p:nvPr>
            </p:nvGraphicFramePr>
            <p:xfrm>
              <a:off x="1579562" y="2292350"/>
              <a:ext cx="401638" cy="517525"/>
            </p:xfrm>
            <a:graphic>
              <a:graphicData uri="http://schemas.openxmlformats.org/presentationml/2006/ole">
                <mc:AlternateContent xmlns:mc="http://schemas.openxmlformats.org/markup-compatibility/2006">
                  <mc:Choice xmlns:v="urn:schemas-microsoft-com:vml" Requires="v">
                    <p:oleObj spid="_x0000_s196791" name="数式" r:id="rId6" imgW="177480" imgH="228600" progId="Equation.3">
                      <p:embed/>
                    </p:oleObj>
                  </mc:Choice>
                  <mc:Fallback>
                    <p:oleObj name="数式" r:id="rId6" imgW="177480" imgH="228600" progId="Equation.3">
                      <p:embed/>
                      <p:pic>
                        <p:nvPicPr>
                          <p:cNvPr id="0" name=""/>
                          <p:cNvPicPr>
                            <a:picLocks noChangeAspect="1" noChangeArrowheads="1"/>
                          </p:cNvPicPr>
                          <p:nvPr/>
                        </p:nvPicPr>
                        <p:blipFill>
                          <a:blip r:embed="rId7"/>
                          <a:srcRect/>
                          <a:stretch>
                            <a:fillRect/>
                          </a:stretch>
                        </p:blipFill>
                        <p:spPr bwMode="auto">
                          <a:xfrm>
                            <a:off x="1579562" y="2292350"/>
                            <a:ext cx="401638"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72076199"/>
                  </p:ext>
                </p:extLst>
              </p:nvPr>
            </p:nvGraphicFramePr>
            <p:xfrm>
              <a:off x="3865563" y="2444750"/>
              <a:ext cx="401637" cy="517525"/>
            </p:xfrm>
            <a:graphic>
              <a:graphicData uri="http://schemas.openxmlformats.org/presentationml/2006/ole">
                <mc:AlternateContent xmlns:mc="http://schemas.openxmlformats.org/markup-compatibility/2006">
                  <mc:Choice xmlns:v="urn:schemas-microsoft-com:vml" Requires="v">
                    <p:oleObj spid="_x0000_s196792" name="数式" r:id="rId8" imgW="177480" imgH="228600" progId="Equation.3">
                      <p:embed/>
                    </p:oleObj>
                  </mc:Choice>
                  <mc:Fallback>
                    <p:oleObj name="数式" r:id="rId8" imgW="177480" imgH="228600" progId="Equation.3">
                      <p:embed/>
                      <p:pic>
                        <p:nvPicPr>
                          <p:cNvPr id="0" name=""/>
                          <p:cNvPicPr>
                            <a:picLocks noChangeAspect="1" noChangeArrowheads="1"/>
                          </p:cNvPicPr>
                          <p:nvPr/>
                        </p:nvPicPr>
                        <p:blipFill>
                          <a:blip r:embed="rId9"/>
                          <a:srcRect/>
                          <a:stretch>
                            <a:fillRect/>
                          </a:stretch>
                        </p:blipFill>
                        <p:spPr bwMode="auto">
                          <a:xfrm>
                            <a:off x="3865563" y="2444750"/>
                            <a:ext cx="401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42254375"/>
                  </p:ext>
                </p:extLst>
              </p:nvPr>
            </p:nvGraphicFramePr>
            <p:xfrm>
              <a:off x="6227763" y="2744788"/>
              <a:ext cx="401637" cy="546100"/>
            </p:xfrm>
            <a:graphic>
              <a:graphicData uri="http://schemas.openxmlformats.org/presentationml/2006/ole">
                <mc:AlternateContent xmlns:mc="http://schemas.openxmlformats.org/markup-compatibility/2006">
                  <mc:Choice xmlns:v="urn:schemas-microsoft-com:vml" Requires="v">
                    <p:oleObj spid="_x0000_s196793" name="数式" r:id="rId10" imgW="177480" imgH="241200" progId="Equation.3">
                      <p:embed/>
                    </p:oleObj>
                  </mc:Choice>
                  <mc:Fallback>
                    <p:oleObj name="数式" r:id="rId10" imgW="177480" imgH="241200" progId="Equation.3">
                      <p:embed/>
                      <p:pic>
                        <p:nvPicPr>
                          <p:cNvPr id="0" name=""/>
                          <p:cNvPicPr>
                            <a:picLocks noChangeAspect="1" noChangeArrowheads="1"/>
                          </p:cNvPicPr>
                          <p:nvPr/>
                        </p:nvPicPr>
                        <p:blipFill>
                          <a:blip r:embed="rId11"/>
                          <a:srcRect/>
                          <a:stretch>
                            <a:fillRect/>
                          </a:stretch>
                        </p:blipFill>
                        <p:spPr bwMode="auto">
                          <a:xfrm>
                            <a:off x="6227763" y="2744788"/>
                            <a:ext cx="40163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8" name="TextBox 7"/>
            <p:cNvSpPr txBox="1"/>
            <p:nvPr/>
          </p:nvSpPr>
          <p:spPr>
            <a:xfrm>
              <a:off x="1223988" y="144337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1</a:t>
              </a:r>
              <a:endParaRPr lang="en-US" sz="2400" b="1" i="1" dirty="0" smtClean="0">
                <a:solidFill>
                  <a:srgbClr val="FFFF00"/>
                </a:solidFill>
                <a:latin typeface="+mj-lt"/>
              </a:endParaRPr>
            </a:p>
          </p:txBody>
        </p:sp>
        <p:sp>
          <p:nvSpPr>
            <p:cNvPr id="9" name="TextBox 8"/>
            <p:cNvSpPr txBox="1"/>
            <p:nvPr/>
          </p:nvSpPr>
          <p:spPr>
            <a:xfrm>
              <a:off x="3429000" y="144780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2</a:t>
              </a:r>
              <a:endParaRPr lang="en-US" sz="2400" b="1" i="1" dirty="0" smtClean="0">
                <a:solidFill>
                  <a:srgbClr val="FFFF00"/>
                </a:solidFill>
                <a:latin typeface="+mj-lt"/>
              </a:endParaRPr>
            </a:p>
          </p:txBody>
        </p:sp>
        <p:sp>
          <p:nvSpPr>
            <p:cNvPr id="10" name="TextBox 9"/>
            <p:cNvSpPr txBox="1"/>
            <p:nvPr/>
          </p:nvSpPr>
          <p:spPr>
            <a:xfrm>
              <a:off x="5791200" y="1462659"/>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3</a:t>
              </a:r>
              <a:endParaRPr lang="en-US" sz="2400" b="1" i="1" dirty="0" smtClean="0">
                <a:solidFill>
                  <a:srgbClr val="FFFF00"/>
                </a:solidFill>
                <a:latin typeface="+mj-lt"/>
              </a:endParaRPr>
            </a:p>
          </p:txBody>
        </p:sp>
      </p:grpSp>
    </p:spTree>
    <p:extLst>
      <p:ext uri="{BB962C8B-B14F-4D97-AF65-F5344CB8AC3E}">
        <p14:creationId xmlns:p14="http://schemas.microsoft.com/office/powerpoint/2010/main" val="458993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5" name="Right Arrow 4"/>
          <p:cNvSpPr/>
          <p:nvPr/>
        </p:nvSpPr>
        <p:spPr>
          <a:xfrm>
            <a:off x="533400" y="5715000"/>
            <a:ext cx="457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p:nvPicPr>
        <p:blipFill>
          <a:blip r:embed="rId3"/>
          <a:stretch>
            <a:fillRect/>
          </a:stretch>
        </p:blipFill>
        <p:spPr>
          <a:xfrm>
            <a:off x="990600" y="29298"/>
            <a:ext cx="8029575" cy="6327052"/>
          </a:xfrm>
          <a:prstGeom prst="rect">
            <a:avLst/>
          </a:prstGeom>
        </p:spPr>
      </p:pic>
    </p:spTree>
    <p:extLst>
      <p:ext uri="{BB962C8B-B14F-4D97-AF65-F5344CB8AC3E}">
        <p14:creationId xmlns:p14="http://schemas.microsoft.com/office/powerpoint/2010/main" val="26666334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20</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94258120"/>
              </p:ext>
            </p:extLst>
          </p:nvPr>
        </p:nvGraphicFramePr>
        <p:xfrm>
          <a:off x="762000" y="2012632"/>
          <a:ext cx="6613525" cy="2012950"/>
        </p:xfrm>
        <a:graphic>
          <a:graphicData uri="http://schemas.openxmlformats.org/presentationml/2006/ole">
            <mc:AlternateContent xmlns:mc="http://schemas.openxmlformats.org/markup-compatibility/2006">
              <mc:Choice xmlns:v="urn:schemas-microsoft-com:vml" Requires="v">
                <p:oleObj spid="_x0000_s198788" name="数式" r:id="rId3" imgW="2920680" imgH="888840" progId="Equation.3">
                  <p:embed/>
                </p:oleObj>
              </mc:Choice>
              <mc:Fallback>
                <p:oleObj name="数式" r:id="rId3" imgW="2920680" imgH="888840" progId="Equation.3">
                  <p:embed/>
                  <p:pic>
                    <p:nvPicPr>
                      <p:cNvPr id="0" name=""/>
                      <p:cNvPicPr>
                        <a:picLocks noChangeAspect="1" noChangeArrowheads="1"/>
                      </p:cNvPicPr>
                      <p:nvPr/>
                    </p:nvPicPr>
                    <p:blipFill>
                      <a:blip r:embed="rId4"/>
                      <a:srcRect/>
                      <a:stretch>
                        <a:fillRect/>
                      </a:stretch>
                    </p:blipFill>
                    <p:spPr bwMode="auto">
                      <a:xfrm>
                        <a:off x="762000" y="2012632"/>
                        <a:ext cx="66135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51161904"/>
              </p:ext>
            </p:extLst>
          </p:nvPr>
        </p:nvGraphicFramePr>
        <p:xfrm>
          <a:off x="762000" y="4037012"/>
          <a:ext cx="4514850" cy="2319338"/>
        </p:xfrm>
        <a:graphic>
          <a:graphicData uri="http://schemas.openxmlformats.org/presentationml/2006/ole">
            <mc:AlternateContent xmlns:mc="http://schemas.openxmlformats.org/markup-compatibility/2006">
              <mc:Choice xmlns:v="urn:schemas-microsoft-com:vml" Requires="v">
                <p:oleObj spid="_x0000_s198789" name="数式" r:id="rId5" imgW="1993680" imgH="990360" progId="Equation.3">
                  <p:embed/>
                </p:oleObj>
              </mc:Choice>
              <mc:Fallback>
                <p:oleObj name="数式" r:id="rId5" imgW="1993680" imgH="990360" progId="Equation.3">
                  <p:embed/>
                  <p:pic>
                    <p:nvPicPr>
                      <p:cNvPr id="0" name=""/>
                      <p:cNvPicPr>
                        <a:picLocks noChangeAspect="1" noChangeArrowheads="1"/>
                      </p:cNvPicPr>
                      <p:nvPr/>
                    </p:nvPicPr>
                    <p:blipFill>
                      <a:blip r:embed="rId6"/>
                      <a:srcRect/>
                      <a:stretch>
                        <a:fillRect/>
                      </a:stretch>
                    </p:blipFill>
                    <p:spPr bwMode="auto">
                      <a:xfrm>
                        <a:off x="762000" y="4037012"/>
                        <a:ext cx="4514850" cy="2319338"/>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4975773"/>
              </p:ext>
            </p:extLst>
          </p:nvPr>
        </p:nvGraphicFramePr>
        <p:xfrm>
          <a:off x="253947" y="457200"/>
          <a:ext cx="8636105" cy="1355407"/>
        </p:xfrm>
        <a:graphic>
          <a:graphicData uri="http://schemas.openxmlformats.org/presentationml/2006/ole">
            <mc:AlternateContent xmlns:mc="http://schemas.openxmlformats.org/markup-compatibility/2006">
              <mc:Choice xmlns:v="urn:schemas-microsoft-com:vml" Requires="v">
                <p:oleObj spid="_x0000_s198790" name="Equation" r:id="rId7" imgW="6070320" imgH="952200" progId="Equation.DSMT4">
                  <p:embed/>
                </p:oleObj>
              </mc:Choice>
              <mc:Fallback>
                <p:oleObj name="Equation" r:id="rId7" imgW="6070320" imgH="952200" progId="Equation.DSMT4">
                  <p:embed/>
                  <p:pic>
                    <p:nvPicPr>
                      <p:cNvPr id="0" name=""/>
                      <p:cNvPicPr>
                        <a:picLocks noChangeAspect="1" noChangeArrowheads="1"/>
                      </p:cNvPicPr>
                      <p:nvPr/>
                    </p:nvPicPr>
                    <p:blipFill>
                      <a:blip r:embed="rId8"/>
                      <a:srcRect/>
                      <a:stretch>
                        <a:fillRect/>
                      </a:stretch>
                    </p:blipFill>
                    <p:spPr bwMode="auto">
                      <a:xfrm>
                        <a:off x="253947" y="457200"/>
                        <a:ext cx="8636105" cy="135540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993196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grpSp>
        <p:nvGrpSpPr>
          <p:cNvPr id="5" name="Group 4"/>
          <p:cNvGrpSpPr/>
          <p:nvPr/>
        </p:nvGrpSpPr>
        <p:grpSpPr>
          <a:xfrm>
            <a:off x="755184" y="1054863"/>
            <a:ext cx="5655200" cy="1189028"/>
            <a:chOff x="939508" y="1054863"/>
            <a:chExt cx="5655200" cy="1189028"/>
          </a:xfrm>
        </p:grpSpPr>
        <p:grpSp>
          <p:nvGrpSpPr>
            <p:cNvPr id="6" name="Group 5"/>
            <p:cNvGrpSpPr/>
            <p:nvPr/>
          </p:nvGrpSpPr>
          <p:grpSpPr>
            <a:xfrm>
              <a:off x="939508" y="1054863"/>
              <a:ext cx="5655200" cy="1189028"/>
              <a:chOff x="939508" y="1054863"/>
              <a:chExt cx="5655200" cy="1189028"/>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 name="TextBox 6"/>
            <p:cNvSpPr txBox="1"/>
            <p:nvPr/>
          </p:nvSpPr>
          <p:spPr>
            <a:xfrm>
              <a:off x="1223988" y="144337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1</a:t>
              </a:r>
              <a:endParaRPr lang="en-US" sz="2400" b="1" i="1" dirty="0" smtClean="0">
                <a:solidFill>
                  <a:srgbClr val="FFFF00"/>
                </a:solidFill>
                <a:latin typeface="+mj-lt"/>
              </a:endParaRPr>
            </a:p>
          </p:txBody>
        </p:sp>
        <p:sp>
          <p:nvSpPr>
            <p:cNvPr id="8" name="TextBox 7"/>
            <p:cNvSpPr txBox="1"/>
            <p:nvPr/>
          </p:nvSpPr>
          <p:spPr>
            <a:xfrm>
              <a:off x="3429000" y="144780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2</a:t>
              </a:r>
              <a:endParaRPr lang="en-US" sz="2400" b="1" i="1" dirty="0" smtClean="0">
                <a:solidFill>
                  <a:srgbClr val="FFFF00"/>
                </a:solidFill>
                <a:latin typeface="+mj-lt"/>
              </a:endParaRPr>
            </a:p>
          </p:txBody>
        </p:sp>
        <p:sp>
          <p:nvSpPr>
            <p:cNvPr id="9" name="TextBox 8"/>
            <p:cNvSpPr txBox="1"/>
            <p:nvPr/>
          </p:nvSpPr>
          <p:spPr>
            <a:xfrm>
              <a:off x="5791200" y="1462659"/>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3</a:t>
              </a:r>
              <a:endParaRPr lang="en-US" sz="2400" b="1" i="1" dirty="0" smtClean="0">
                <a:solidFill>
                  <a:srgbClr val="FFFF00"/>
                </a:solidFill>
                <a:latin typeface="+mj-lt"/>
              </a:endParaRPr>
            </a:p>
          </p:txBody>
        </p:sp>
      </p:grpSp>
      <p:grpSp>
        <p:nvGrpSpPr>
          <p:cNvPr id="15" name="Group 14"/>
          <p:cNvGrpSpPr/>
          <p:nvPr/>
        </p:nvGrpSpPr>
        <p:grpSpPr>
          <a:xfrm>
            <a:off x="839584" y="2743200"/>
            <a:ext cx="5655200" cy="1189028"/>
            <a:chOff x="939508" y="1054863"/>
            <a:chExt cx="5655200" cy="1189028"/>
          </a:xfrm>
        </p:grpSpPr>
        <p:grpSp>
          <p:nvGrpSpPr>
            <p:cNvPr id="16" name="Group 15"/>
            <p:cNvGrpSpPr/>
            <p:nvPr/>
          </p:nvGrpSpPr>
          <p:grpSpPr>
            <a:xfrm>
              <a:off x="939508" y="1054863"/>
              <a:ext cx="5655200" cy="1189028"/>
              <a:chOff x="939508" y="1054863"/>
              <a:chExt cx="5655200" cy="1189028"/>
            </a:xfrm>
          </p:grpSpPr>
          <p:pic>
            <p:nvPicPr>
              <p:cNvPr id="2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223988" y="144337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1</a:t>
              </a:r>
              <a:endParaRPr lang="en-US" sz="2400" b="1" i="1" dirty="0" smtClean="0">
                <a:solidFill>
                  <a:srgbClr val="FFFF00"/>
                </a:solidFill>
                <a:latin typeface="+mj-lt"/>
              </a:endParaRPr>
            </a:p>
          </p:txBody>
        </p:sp>
        <p:sp>
          <p:nvSpPr>
            <p:cNvPr id="18" name="TextBox 17"/>
            <p:cNvSpPr txBox="1"/>
            <p:nvPr/>
          </p:nvSpPr>
          <p:spPr>
            <a:xfrm>
              <a:off x="3429000" y="144780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2</a:t>
              </a:r>
              <a:endParaRPr lang="en-US" sz="2400" b="1" i="1" dirty="0" smtClean="0">
                <a:solidFill>
                  <a:srgbClr val="FFFF00"/>
                </a:solidFill>
                <a:latin typeface="+mj-lt"/>
              </a:endParaRPr>
            </a:p>
          </p:txBody>
        </p:sp>
        <p:sp>
          <p:nvSpPr>
            <p:cNvPr id="19" name="TextBox 18"/>
            <p:cNvSpPr txBox="1"/>
            <p:nvPr/>
          </p:nvSpPr>
          <p:spPr>
            <a:xfrm>
              <a:off x="5791200" y="1462659"/>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3</a:t>
              </a:r>
              <a:endParaRPr lang="en-US" sz="2400" b="1" i="1" dirty="0" smtClean="0">
                <a:solidFill>
                  <a:srgbClr val="FFFF00"/>
                </a:solidFill>
                <a:latin typeface="+mj-lt"/>
              </a:endParaRPr>
            </a:p>
          </p:txBody>
        </p:sp>
      </p:grpSp>
      <p:grpSp>
        <p:nvGrpSpPr>
          <p:cNvPr id="25" name="Group 24"/>
          <p:cNvGrpSpPr/>
          <p:nvPr/>
        </p:nvGrpSpPr>
        <p:grpSpPr>
          <a:xfrm>
            <a:off x="796692" y="4570549"/>
            <a:ext cx="5655200" cy="1189028"/>
            <a:chOff x="939508" y="1054863"/>
            <a:chExt cx="5655200" cy="1189028"/>
          </a:xfrm>
        </p:grpSpPr>
        <p:grpSp>
          <p:nvGrpSpPr>
            <p:cNvPr id="26" name="Group 25"/>
            <p:cNvGrpSpPr/>
            <p:nvPr/>
          </p:nvGrpSpPr>
          <p:grpSpPr>
            <a:xfrm>
              <a:off x="939508" y="1054863"/>
              <a:ext cx="5655200" cy="1189028"/>
              <a:chOff x="939508" y="1054863"/>
              <a:chExt cx="5655200" cy="1189028"/>
            </a:xfrm>
          </p:grpSpPr>
          <p:pic>
            <p:nvPicPr>
              <p:cNvPr id="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2022274" y="1143095"/>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Oval 30"/>
              <p:cNvSpPr/>
              <p:nvPr/>
            </p:nvSpPr>
            <p:spPr>
              <a:xfrm>
                <a:off x="5497428" y="112380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39508" y="1143096"/>
                <a:ext cx="1097280" cy="110079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3325949" y="1282012"/>
                <a:ext cx="822960" cy="822960"/>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968" t="48570" r="24303" b="37991"/>
              <a:stretch/>
            </p:blipFill>
            <p:spPr bwMode="auto">
              <a:xfrm>
                <a:off x="4148909" y="1054863"/>
                <a:ext cx="1330376" cy="1100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1223988" y="144337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1</a:t>
              </a:r>
              <a:endParaRPr lang="en-US" sz="2400" b="1" i="1" dirty="0" smtClean="0">
                <a:solidFill>
                  <a:srgbClr val="FFFF00"/>
                </a:solidFill>
                <a:latin typeface="+mj-lt"/>
              </a:endParaRPr>
            </a:p>
          </p:txBody>
        </p:sp>
        <p:sp>
          <p:nvSpPr>
            <p:cNvPr id="28" name="TextBox 27"/>
            <p:cNvSpPr txBox="1"/>
            <p:nvPr/>
          </p:nvSpPr>
          <p:spPr>
            <a:xfrm>
              <a:off x="3429000" y="1447800"/>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2</a:t>
              </a:r>
              <a:endParaRPr lang="en-US" sz="2400" b="1" i="1" dirty="0" smtClean="0">
                <a:solidFill>
                  <a:srgbClr val="FFFF00"/>
                </a:solidFill>
                <a:latin typeface="+mj-lt"/>
              </a:endParaRPr>
            </a:p>
          </p:txBody>
        </p:sp>
        <p:sp>
          <p:nvSpPr>
            <p:cNvPr id="29" name="TextBox 28"/>
            <p:cNvSpPr txBox="1"/>
            <p:nvPr/>
          </p:nvSpPr>
          <p:spPr>
            <a:xfrm>
              <a:off x="5791200" y="1462659"/>
              <a:ext cx="762000" cy="461665"/>
            </a:xfrm>
            <a:prstGeom prst="rect">
              <a:avLst/>
            </a:prstGeom>
            <a:noFill/>
          </p:spPr>
          <p:txBody>
            <a:bodyPr wrap="square" rtlCol="0">
              <a:spAutoFit/>
            </a:bodyPr>
            <a:lstStyle/>
            <a:p>
              <a:r>
                <a:rPr lang="en-US" sz="2400" b="1" i="1" dirty="0" smtClean="0">
                  <a:solidFill>
                    <a:srgbClr val="FFFF00"/>
                  </a:solidFill>
                  <a:latin typeface="+mj-lt"/>
                </a:rPr>
                <a:t>m</a:t>
              </a:r>
              <a:r>
                <a:rPr lang="en-US" sz="2400" b="1" i="1" baseline="-25000" dirty="0" smtClean="0">
                  <a:solidFill>
                    <a:srgbClr val="FFFF00"/>
                  </a:solidFill>
                  <a:latin typeface="+mj-lt"/>
                </a:rPr>
                <a:t>3</a:t>
              </a:r>
              <a:endParaRPr lang="en-US" sz="2400" b="1" i="1" dirty="0" smtClean="0">
                <a:solidFill>
                  <a:srgbClr val="FFFF00"/>
                </a:solidFill>
                <a:latin typeface="+mj-lt"/>
              </a:endParaRPr>
            </a:p>
          </p:txBody>
        </p:sp>
      </p:grpSp>
      <p:graphicFrame>
        <p:nvGraphicFramePr>
          <p:cNvPr id="35" name="Object 34"/>
          <p:cNvGraphicFramePr>
            <a:graphicFrameLocks noChangeAspect="1"/>
          </p:cNvGraphicFramePr>
          <p:nvPr>
            <p:extLst>
              <p:ext uri="{D42A27DB-BD31-4B8C-83A1-F6EECF244321}">
                <p14:modId xmlns:p14="http://schemas.microsoft.com/office/powerpoint/2010/main" val="113499424"/>
              </p:ext>
            </p:extLst>
          </p:nvPr>
        </p:nvGraphicFramePr>
        <p:xfrm>
          <a:off x="7121525" y="1447800"/>
          <a:ext cx="1031875" cy="506413"/>
        </p:xfrm>
        <a:graphic>
          <a:graphicData uri="http://schemas.openxmlformats.org/presentationml/2006/ole">
            <mc:AlternateContent xmlns:mc="http://schemas.openxmlformats.org/markup-compatibility/2006">
              <mc:Choice xmlns:v="urn:schemas-microsoft-com:vml" Requires="v">
                <p:oleObj spid="_x0000_s197797" name="数式" r:id="rId4" imgW="419040" imgH="215640" progId="Equation.3">
                  <p:embed/>
                </p:oleObj>
              </mc:Choice>
              <mc:Fallback>
                <p:oleObj name="数式" r:id="rId4" imgW="419040" imgH="215640" progId="Equation.3">
                  <p:embed/>
                  <p:pic>
                    <p:nvPicPr>
                      <p:cNvPr id="0" name=""/>
                      <p:cNvPicPr>
                        <a:picLocks noChangeAspect="1" noChangeArrowheads="1"/>
                      </p:cNvPicPr>
                      <p:nvPr/>
                    </p:nvPicPr>
                    <p:blipFill>
                      <a:blip r:embed="rId5"/>
                      <a:srcRect/>
                      <a:stretch>
                        <a:fillRect/>
                      </a:stretch>
                    </p:blipFill>
                    <p:spPr bwMode="auto">
                      <a:xfrm>
                        <a:off x="7121525" y="1447800"/>
                        <a:ext cx="103187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6" name="Straight Arrow Connector 35"/>
          <p:cNvCxnSpPr/>
          <p:nvPr/>
        </p:nvCxnSpPr>
        <p:spPr>
          <a:xfrm>
            <a:off x="1345332" y="2514600"/>
            <a:ext cx="4052172"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37" name="Object 36"/>
          <p:cNvGraphicFramePr>
            <a:graphicFrameLocks noChangeAspect="1"/>
          </p:cNvGraphicFramePr>
          <p:nvPr>
            <p:extLst>
              <p:ext uri="{D42A27DB-BD31-4B8C-83A1-F6EECF244321}">
                <p14:modId xmlns:p14="http://schemas.microsoft.com/office/powerpoint/2010/main" val="4269754962"/>
              </p:ext>
            </p:extLst>
          </p:nvPr>
        </p:nvGraphicFramePr>
        <p:xfrm>
          <a:off x="6759575" y="2686050"/>
          <a:ext cx="1687513" cy="1133475"/>
        </p:xfrm>
        <a:graphic>
          <a:graphicData uri="http://schemas.openxmlformats.org/presentationml/2006/ole">
            <mc:AlternateContent xmlns:mc="http://schemas.openxmlformats.org/markup-compatibility/2006">
              <mc:Choice xmlns:v="urn:schemas-microsoft-com:vml" Requires="v">
                <p:oleObj spid="_x0000_s197798" name="数式" r:id="rId6" imgW="685800" imgH="482400" progId="Equation.3">
                  <p:embed/>
                </p:oleObj>
              </mc:Choice>
              <mc:Fallback>
                <p:oleObj name="数式" r:id="rId6" imgW="685800" imgH="482400" progId="Equation.3">
                  <p:embed/>
                  <p:pic>
                    <p:nvPicPr>
                      <p:cNvPr id="0" name=""/>
                      <p:cNvPicPr>
                        <a:picLocks noChangeAspect="1" noChangeArrowheads="1"/>
                      </p:cNvPicPr>
                      <p:nvPr/>
                    </p:nvPicPr>
                    <p:blipFill>
                      <a:blip r:embed="rId7"/>
                      <a:srcRect/>
                      <a:stretch>
                        <a:fillRect/>
                      </a:stretch>
                    </p:blipFill>
                    <p:spPr bwMode="auto">
                      <a:xfrm>
                        <a:off x="6759575" y="2686050"/>
                        <a:ext cx="16875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3504629478"/>
              </p:ext>
            </p:extLst>
          </p:nvPr>
        </p:nvGraphicFramePr>
        <p:xfrm>
          <a:off x="6421438" y="4657725"/>
          <a:ext cx="2562225" cy="1133475"/>
        </p:xfrm>
        <a:graphic>
          <a:graphicData uri="http://schemas.openxmlformats.org/presentationml/2006/ole">
            <mc:AlternateContent xmlns:mc="http://schemas.openxmlformats.org/markup-compatibility/2006">
              <mc:Choice xmlns:v="urn:schemas-microsoft-com:vml" Requires="v">
                <p:oleObj spid="_x0000_s197799" name="数式" r:id="rId8" imgW="1041120" imgH="482400" progId="Equation.3">
                  <p:embed/>
                </p:oleObj>
              </mc:Choice>
              <mc:Fallback>
                <p:oleObj name="数式" r:id="rId8" imgW="1041120" imgH="482400" progId="Equation.3">
                  <p:embed/>
                  <p:pic>
                    <p:nvPicPr>
                      <p:cNvPr id="0" name=""/>
                      <p:cNvPicPr>
                        <a:picLocks noChangeAspect="1" noChangeArrowheads="1"/>
                      </p:cNvPicPr>
                      <p:nvPr/>
                    </p:nvPicPr>
                    <p:blipFill>
                      <a:blip r:embed="rId9"/>
                      <a:srcRect/>
                      <a:stretch>
                        <a:fillRect/>
                      </a:stretch>
                    </p:blipFill>
                    <p:spPr bwMode="auto">
                      <a:xfrm>
                        <a:off x="6421438" y="4657725"/>
                        <a:ext cx="2562225"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39" name="Straight Arrow Connector 38"/>
          <p:cNvCxnSpPr/>
          <p:nvPr/>
        </p:nvCxnSpPr>
        <p:spPr>
          <a:xfrm>
            <a:off x="1388224" y="41910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5294961" y="4191000"/>
            <a:ext cx="65118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2544646" y="5943600"/>
            <a:ext cx="92593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1235824" y="60198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5884024" y="6019800"/>
            <a:ext cx="745376"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44" name="Object 43"/>
          <p:cNvGraphicFramePr>
            <a:graphicFrameLocks noChangeAspect="1"/>
          </p:cNvGraphicFramePr>
          <p:nvPr>
            <p:extLst>
              <p:ext uri="{D42A27DB-BD31-4B8C-83A1-F6EECF244321}">
                <p14:modId xmlns:p14="http://schemas.microsoft.com/office/powerpoint/2010/main" val="2149949388"/>
              </p:ext>
            </p:extLst>
          </p:nvPr>
        </p:nvGraphicFramePr>
        <p:xfrm>
          <a:off x="6010325" y="0"/>
          <a:ext cx="2981275" cy="1117978"/>
        </p:xfrm>
        <a:graphic>
          <a:graphicData uri="http://schemas.openxmlformats.org/presentationml/2006/ole">
            <mc:AlternateContent xmlns:mc="http://schemas.openxmlformats.org/markup-compatibility/2006">
              <mc:Choice xmlns:v="urn:schemas-microsoft-com:vml" Requires="v">
                <p:oleObj spid="_x0000_s197800" name="Equation" r:id="rId10" imgW="1726920" imgH="647640" progId="Equation.DSMT4">
                  <p:embed/>
                </p:oleObj>
              </mc:Choice>
              <mc:Fallback>
                <p:oleObj name="Equation" r:id="rId10" imgW="1726920" imgH="647640" progId="Equation.DSMT4">
                  <p:embed/>
                  <p:pic>
                    <p:nvPicPr>
                      <p:cNvPr id="0" name=""/>
                      <p:cNvPicPr/>
                      <p:nvPr/>
                    </p:nvPicPr>
                    <p:blipFill>
                      <a:blip r:embed="rId11"/>
                      <a:stretch>
                        <a:fillRect/>
                      </a:stretch>
                    </p:blipFill>
                    <p:spPr>
                      <a:xfrm>
                        <a:off x="6010325" y="0"/>
                        <a:ext cx="2981275" cy="1117978"/>
                      </a:xfrm>
                      <a:prstGeom prst="rect">
                        <a:avLst/>
                      </a:prstGeom>
                    </p:spPr>
                  </p:pic>
                </p:oleObj>
              </mc:Fallback>
            </mc:AlternateContent>
          </a:graphicData>
        </a:graphic>
      </p:graphicFrame>
    </p:spTree>
    <p:extLst>
      <p:ext uri="{BB962C8B-B14F-4D97-AF65-F5344CB8AC3E}">
        <p14:creationId xmlns:p14="http://schemas.microsoft.com/office/powerpoint/2010/main" val="33546213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22</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7873986"/>
              </p:ext>
            </p:extLst>
          </p:nvPr>
        </p:nvGraphicFramePr>
        <p:xfrm>
          <a:off x="609600" y="1676400"/>
          <a:ext cx="8034338" cy="2624138"/>
        </p:xfrm>
        <a:graphic>
          <a:graphicData uri="http://schemas.openxmlformats.org/presentationml/2006/ole">
            <mc:AlternateContent xmlns:mc="http://schemas.openxmlformats.org/markup-compatibility/2006">
              <mc:Choice xmlns:v="urn:schemas-microsoft-com:vml" Requires="v">
                <p:oleObj spid="_x0000_s226308" name="数式" r:id="rId3" imgW="3263760" imgH="1117440" progId="Equation.3">
                  <p:embed/>
                </p:oleObj>
              </mc:Choice>
              <mc:Fallback>
                <p:oleObj name="数式" r:id="rId3" imgW="3263760" imgH="1117440" progId="Equation.3">
                  <p:embed/>
                  <p:pic>
                    <p:nvPicPr>
                      <p:cNvPr id="5" name="Object 4"/>
                      <p:cNvPicPr>
                        <a:picLocks noChangeAspect="1" noChangeArrowheads="1"/>
                      </p:cNvPicPr>
                      <p:nvPr/>
                    </p:nvPicPr>
                    <p:blipFill>
                      <a:blip r:embed="rId4"/>
                      <a:srcRect/>
                      <a:stretch>
                        <a:fillRect/>
                      </a:stretch>
                    </p:blipFill>
                    <p:spPr bwMode="auto">
                      <a:xfrm>
                        <a:off x="609600" y="1676400"/>
                        <a:ext cx="8034338" cy="262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0686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sp>
        <p:nvSpPr>
          <p:cNvPr id="5" name="TextBox 4"/>
          <p:cNvSpPr txBox="1"/>
          <p:nvPr/>
        </p:nvSpPr>
        <p:spPr>
          <a:xfrm>
            <a:off x="685800" y="457200"/>
            <a:ext cx="6400800" cy="461665"/>
          </a:xfrm>
          <a:prstGeom prst="rect">
            <a:avLst/>
          </a:prstGeom>
          <a:noFill/>
        </p:spPr>
        <p:txBody>
          <a:bodyPr wrap="square" rtlCol="0">
            <a:spAutoFit/>
          </a:bodyPr>
          <a:lstStyle/>
          <a:p>
            <a:r>
              <a:rPr lang="en-US" sz="2400" dirty="0" smtClean="0">
                <a:latin typeface="+mj-lt"/>
              </a:rPr>
              <a:t>Digression:</a:t>
            </a:r>
          </a:p>
        </p:txBody>
      </p:sp>
      <p:graphicFrame>
        <p:nvGraphicFramePr>
          <p:cNvPr id="6" name="Object 5"/>
          <p:cNvGraphicFramePr>
            <a:graphicFrameLocks noChangeAspect="1"/>
          </p:cNvGraphicFramePr>
          <p:nvPr>
            <p:extLst>
              <p:ext uri="{D42A27DB-BD31-4B8C-83A1-F6EECF244321}">
                <p14:modId xmlns:p14="http://schemas.microsoft.com/office/powerpoint/2010/main" val="3289498408"/>
              </p:ext>
            </p:extLst>
          </p:nvPr>
        </p:nvGraphicFramePr>
        <p:xfrm>
          <a:off x="1038225" y="1601788"/>
          <a:ext cx="7724775" cy="3508375"/>
        </p:xfrm>
        <a:graphic>
          <a:graphicData uri="http://schemas.openxmlformats.org/presentationml/2006/ole">
            <mc:AlternateContent xmlns:mc="http://schemas.openxmlformats.org/markup-compatibility/2006">
              <mc:Choice xmlns:v="urn:schemas-microsoft-com:vml" Requires="v">
                <p:oleObj spid="_x0000_s227332" name="数式" r:id="rId3" imgW="3136680" imgH="1498320" progId="Equation.3">
                  <p:embed/>
                </p:oleObj>
              </mc:Choice>
              <mc:Fallback>
                <p:oleObj name="数式" r:id="rId3" imgW="3136680" imgH="1498320" progId="Equation.3">
                  <p:embed/>
                  <p:pic>
                    <p:nvPicPr>
                      <p:cNvPr id="6" name="Object 5"/>
                      <p:cNvPicPr>
                        <a:picLocks noChangeAspect="1" noChangeArrowheads="1"/>
                      </p:cNvPicPr>
                      <p:nvPr/>
                    </p:nvPicPr>
                    <p:blipFill>
                      <a:blip r:embed="rId4"/>
                      <a:srcRect/>
                      <a:stretch>
                        <a:fillRect/>
                      </a:stretch>
                    </p:blipFill>
                    <p:spPr bwMode="auto">
                      <a:xfrm>
                        <a:off x="1038225" y="1601788"/>
                        <a:ext cx="7724775" cy="3508375"/>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773233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p:cNvSpPr txBox="1"/>
          <p:nvPr/>
        </p:nvSpPr>
        <p:spPr>
          <a:xfrm>
            <a:off x="152400" y="228600"/>
            <a:ext cx="8915400" cy="461665"/>
          </a:xfrm>
          <a:prstGeom prst="rect">
            <a:avLst/>
          </a:prstGeom>
          <a:noFill/>
        </p:spPr>
        <p:txBody>
          <a:bodyPr wrap="square" rtlCol="0">
            <a:spAutoFit/>
          </a:bodyPr>
          <a:lstStyle/>
          <a:p>
            <a:r>
              <a:rPr lang="en-US" sz="2400" dirty="0" smtClean="0">
                <a:latin typeface="+mj-lt"/>
              </a:rPr>
              <a:t>Digression on matrices -- continued</a:t>
            </a:r>
          </a:p>
        </p:txBody>
      </p:sp>
      <p:sp>
        <p:nvSpPr>
          <p:cNvPr id="6" name="TextBox 5"/>
          <p:cNvSpPr txBox="1"/>
          <p:nvPr/>
        </p:nvSpPr>
        <p:spPr>
          <a:xfrm>
            <a:off x="914400" y="838200"/>
            <a:ext cx="8153400" cy="830997"/>
          </a:xfrm>
          <a:prstGeom prst="rect">
            <a:avLst/>
          </a:prstGeom>
          <a:noFill/>
        </p:spPr>
        <p:txBody>
          <a:bodyPr wrap="square" rtlCol="0">
            <a:spAutoFit/>
          </a:bodyPr>
          <a:lstStyle/>
          <a:p>
            <a:r>
              <a:rPr lang="en-US" sz="2400" dirty="0" smtClean="0">
                <a:latin typeface="+mj-lt"/>
              </a:rPr>
              <a:t>Eigenvalues of a matrix are “invariant” under a similarity transformation </a:t>
            </a:r>
          </a:p>
        </p:txBody>
      </p:sp>
      <p:graphicFrame>
        <p:nvGraphicFramePr>
          <p:cNvPr id="7" name="Object 6"/>
          <p:cNvGraphicFramePr>
            <a:graphicFrameLocks noChangeAspect="1"/>
          </p:cNvGraphicFramePr>
          <p:nvPr>
            <p:extLst>
              <p:ext uri="{D42A27DB-BD31-4B8C-83A1-F6EECF244321}">
                <p14:modId xmlns:p14="http://schemas.microsoft.com/office/powerpoint/2010/main" val="794567596"/>
              </p:ext>
            </p:extLst>
          </p:nvPr>
        </p:nvGraphicFramePr>
        <p:xfrm>
          <a:off x="920393" y="1981200"/>
          <a:ext cx="7925710" cy="2662612"/>
        </p:xfrm>
        <a:graphic>
          <a:graphicData uri="http://schemas.openxmlformats.org/presentationml/2006/ole">
            <mc:AlternateContent xmlns:mc="http://schemas.openxmlformats.org/markup-compatibility/2006">
              <mc:Choice xmlns:v="urn:schemas-microsoft-com:vml" Requires="v">
                <p:oleObj spid="_x0000_s228356" name="Equation" r:id="rId3" imgW="6070320" imgH="2145960" progId="Equation.DSMT4">
                  <p:embed/>
                </p:oleObj>
              </mc:Choice>
              <mc:Fallback>
                <p:oleObj name="Equation" r:id="rId3" imgW="6070320" imgH="2145960" progId="Equation.DSMT4">
                  <p:embed/>
                  <p:pic>
                    <p:nvPicPr>
                      <p:cNvPr id="7" name="Object 6"/>
                      <p:cNvPicPr>
                        <a:picLocks noChangeAspect="1" noChangeArrowheads="1"/>
                      </p:cNvPicPr>
                      <p:nvPr/>
                    </p:nvPicPr>
                    <p:blipFill>
                      <a:blip r:embed="rId4"/>
                      <a:srcRect/>
                      <a:stretch>
                        <a:fillRect/>
                      </a:stretch>
                    </p:blipFill>
                    <p:spPr bwMode="auto">
                      <a:xfrm>
                        <a:off x="920393" y="1981200"/>
                        <a:ext cx="7925710" cy="266261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96716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sp>
        <p:nvSpPr>
          <p:cNvPr id="5" name="TextBox 4"/>
          <p:cNvSpPr txBox="1"/>
          <p:nvPr/>
        </p:nvSpPr>
        <p:spPr>
          <a:xfrm>
            <a:off x="533400" y="381000"/>
            <a:ext cx="7696200" cy="830997"/>
          </a:xfrm>
          <a:prstGeom prst="rect">
            <a:avLst/>
          </a:prstGeom>
          <a:noFill/>
        </p:spPr>
        <p:txBody>
          <a:bodyPr wrap="square" rtlCol="0">
            <a:spAutoFit/>
          </a:bodyPr>
          <a:lstStyle/>
          <a:p>
            <a:r>
              <a:rPr lang="en-US" sz="2400" dirty="0" smtClean="0">
                <a:latin typeface="+mj-lt"/>
              </a:rPr>
              <a:t>Additional digression on matrix properties</a:t>
            </a:r>
          </a:p>
          <a:p>
            <a:r>
              <a:rPr lang="en-US" sz="2400" dirty="0">
                <a:latin typeface="+mj-lt"/>
              </a:rPr>
              <a:t> </a:t>
            </a:r>
            <a:r>
              <a:rPr lang="en-US" sz="2400" dirty="0" smtClean="0">
                <a:latin typeface="+mj-lt"/>
              </a:rPr>
              <a:t>  Singular value decomposition</a:t>
            </a:r>
          </a:p>
        </p:txBody>
      </p:sp>
      <p:graphicFrame>
        <p:nvGraphicFramePr>
          <p:cNvPr id="6" name="Object 5"/>
          <p:cNvGraphicFramePr>
            <a:graphicFrameLocks noChangeAspect="1"/>
          </p:cNvGraphicFramePr>
          <p:nvPr>
            <p:extLst>
              <p:ext uri="{D42A27DB-BD31-4B8C-83A1-F6EECF244321}">
                <p14:modId xmlns:p14="http://schemas.microsoft.com/office/powerpoint/2010/main" val="1916068342"/>
              </p:ext>
            </p:extLst>
          </p:nvPr>
        </p:nvGraphicFramePr>
        <p:xfrm>
          <a:off x="1449388" y="1231900"/>
          <a:ext cx="7021512" cy="5245100"/>
        </p:xfrm>
        <a:graphic>
          <a:graphicData uri="http://schemas.openxmlformats.org/presentationml/2006/ole">
            <mc:AlternateContent xmlns:mc="http://schemas.openxmlformats.org/markup-compatibility/2006">
              <mc:Choice xmlns:v="urn:schemas-microsoft-com:vml" Requires="v">
                <p:oleObj spid="_x0000_s229380" name="数式" r:id="rId3" imgW="2450880" imgH="1854000" progId="Equation.3">
                  <p:embed/>
                </p:oleObj>
              </mc:Choice>
              <mc:Fallback>
                <p:oleObj name="数式" r:id="rId3" imgW="2450880" imgH="1854000" progId="Equation.3">
                  <p:embed/>
                  <p:pic>
                    <p:nvPicPr>
                      <p:cNvPr id="6" name="Object 5"/>
                      <p:cNvPicPr>
                        <a:picLocks noChangeAspect="1" noChangeArrowheads="1"/>
                      </p:cNvPicPr>
                      <p:nvPr/>
                    </p:nvPicPr>
                    <p:blipFill>
                      <a:blip r:embed="rId4"/>
                      <a:srcRect/>
                      <a:stretch>
                        <a:fillRect/>
                      </a:stretch>
                    </p:blipFill>
                    <p:spPr bwMode="auto">
                      <a:xfrm>
                        <a:off x="1449388" y="1231900"/>
                        <a:ext cx="7021512" cy="52451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566057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sp>
        <p:nvSpPr>
          <p:cNvPr id="5" name="TextBox 4"/>
          <p:cNvSpPr txBox="1"/>
          <p:nvPr/>
        </p:nvSpPr>
        <p:spPr>
          <a:xfrm>
            <a:off x="533400" y="381000"/>
            <a:ext cx="7696200" cy="461665"/>
          </a:xfrm>
          <a:prstGeom prst="rect">
            <a:avLst/>
          </a:prstGeom>
          <a:noFill/>
        </p:spPr>
        <p:txBody>
          <a:bodyPr wrap="square" rtlCol="0">
            <a:spAutoFit/>
          </a:bodyPr>
          <a:lstStyle/>
          <a:p>
            <a:r>
              <a:rPr lang="en-US" sz="2400" dirty="0" smtClean="0">
                <a:latin typeface="+mj-lt"/>
              </a:rPr>
              <a:t>Singular value decomposition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597837852"/>
              </p:ext>
            </p:extLst>
          </p:nvPr>
        </p:nvGraphicFramePr>
        <p:xfrm>
          <a:off x="957263" y="1889125"/>
          <a:ext cx="7240587" cy="3449638"/>
        </p:xfrm>
        <a:graphic>
          <a:graphicData uri="http://schemas.openxmlformats.org/presentationml/2006/ole">
            <mc:AlternateContent xmlns:mc="http://schemas.openxmlformats.org/markup-compatibility/2006">
              <mc:Choice xmlns:v="urn:schemas-microsoft-com:vml" Requires="v">
                <p:oleObj spid="_x0000_s230404" name="数式" r:id="rId3" imgW="2527200" imgH="1218960" progId="Equation.3">
                  <p:embed/>
                </p:oleObj>
              </mc:Choice>
              <mc:Fallback>
                <p:oleObj name="数式" r:id="rId3" imgW="2527200" imgH="1218960" progId="Equation.3">
                  <p:embed/>
                  <p:pic>
                    <p:nvPicPr>
                      <p:cNvPr id="6" name="Object 5"/>
                      <p:cNvPicPr>
                        <a:picLocks noChangeAspect="1" noChangeArrowheads="1"/>
                      </p:cNvPicPr>
                      <p:nvPr/>
                    </p:nvPicPr>
                    <p:blipFill>
                      <a:blip r:embed="rId4"/>
                      <a:srcRect/>
                      <a:stretch>
                        <a:fillRect/>
                      </a:stretch>
                    </p:blipFill>
                    <p:spPr bwMode="auto">
                      <a:xfrm>
                        <a:off x="957263" y="1889125"/>
                        <a:ext cx="7240587" cy="34496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8447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a:t>
            </a:fld>
            <a:endParaRPr lang="en-US" dirty="0"/>
          </a:p>
        </p:txBody>
      </p:sp>
      <p:sp>
        <p:nvSpPr>
          <p:cNvPr id="5" name="TextBox 4"/>
          <p:cNvSpPr txBox="1"/>
          <p:nvPr/>
        </p:nvSpPr>
        <p:spPr>
          <a:xfrm>
            <a:off x="381000" y="228600"/>
            <a:ext cx="5105400" cy="457200"/>
          </a:xfrm>
          <a:prstGeom prst="rect">
            <a:avLst/>
          </a:prstGeom>
          <a:noFill/>
        </p:spPr>
        <p:txBody>
          <a:bodyPr wrap="square" rtlCol="0">
            <a:spAutoFit/>
          </a:bodyPr>
          <a:lstStyle/>
          <a:p>
            <a:r>
              <a:rPr lang="en-US" sz="2400" dirty="0" smtClean="0">
                <a:latin typeface="+mj-lt"/>
              </a:rPr>
              <a:t>Scattering theory</a:t>
            </a:r>
            <a:endParaRPr lang="en-US" sz="2400" dirty="0" smtClean="0">
              <a:latin typeface="+mj-lt"/>
            </a:endParaRP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459" t="56558" r="33771" b="7628"/>
          <a:stretch/>
        </p:blipFill>
        <p:spPr bwMode="auto">
          <a:xfrm>
            <a:off x="990600" y="609592"/>
            <a:ext cx="7404596" cy="5867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an 7"/>
          <p:cNvSpPr/>
          <p:nvPr/>
        </p:nvSpPr>
        <p:spPr>
          <a:xfrm rot="13584771">
            <a:off x="6611801" y="503013"/>
            <a:ext cx="615696" cy="846582"/>
          </a:xfrm>
          <a:prstGeom prst="ca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186349" y="332866"/>
            <a:ext cx="1324502" cy="461665"/>
          </a:xfrm>
          <a:prstGeom prst="rect">
            <a:avLst/>
          </a:prstGeom>
          <a:noFill/>
        </p:spPr>
        <p:txBody>
          <a:bodyPr wrap="square" rtlCol="0">
            <a:spAutoFit/>
          </a:bodyPr>
          <a:lstStyle/>
          <a:p>
            <a:r>
              <a:rPr lang="en-US" sz="2400" dirty="0" smtClean="0">
                <a:latin typeface="+mj-lt"/>
              </a:rPr>
              <a:t>detector</a:t>
            </a:r>
          </a:p>
        </p:txBody>
      </p:sp>
    </p:spTree>
    <p:extLst>
      <p:ext uri="{BB962C8B-B14F-4D97-AF65-F5344CB8AC3E}">
        <p14:creationId xmlns:p14="http://schemas.microsoft.com/office/powerpoint/2010/main" val="2959610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29549842"/>
              </p:ext>
            </p:extLst>
          </p:nvPr>
        </p:nvGraphicFramePr>
        <p:xfrm>
          <a:off x="622300" y="685800"/>
          <a:ext cx="7543800" cy="2235200"/>
        </p:xfrm>
        <a:graphic>
          <a:graphicData uri="http://schemas.openxmlformats.org/presentationml/2006/ole">
            <mc:AlternateContent xmlns:mc="http://schemas.openxmlformats.org/markup-compatibility/2006">
              <mc:Choice xmlns:v="urn:schemas-microsoft-com:vml" Requires="v">
                <p:oleObj spid="_x0000_s210976" name="Equation" r:id="rId3" imgW="3771720" imgH="1117440" progId="Equation.DSMT4">
                  <p:embed/>
                </p:oleObj>
              </mc:Choice>
              <mc:Fallback>
                <p:oleObj name="Equation" r:id="rId3" imgW="3771720" imgH="1117440" progId="Equation.DSMT4">
                  <p:embed/>
                  <p:pic>
                    <p:nvPicPr>
                      <p:cNvPr id="5" name="Object 4"/>
                      <p:cNvPicPr/>
                      <p:nvPr/>
                    </p:nvPicPr>
                    <p:blipFill>
                      <a:blip r:embed="rId4"/>
                      <a:stretch>
                        <a:fillRect/>
                      </a:stretch>
                    </p:blipFill>
                    <p:spPr>
                      <a:xfrm>
                        <a:off x="622300" y="685800"/>
                        <a:ext cx="7543800" cy="2235200"/>
                      </a:xfrm>
                      <a:prstGeom prst="rect">
                        <a:avLst/>
                      </a:prstGeom>
                    </p:spPr>
                  </p:pic>
                </p:oleObj>
              </mc:Fallback>
            </mc:AlternateContent>
          </a:graphicData>
        </a:graphic>
      </p:graphicFrame>
      <p:pic>
        <p:nvPicPr>
          <p:cNvPr id="6"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21720" t="52419" r="47628" b="23790"/>
          <a:stretch/>
        </p:blipFill>
        <p:spPr bwMode="auto">
          <a:xfrm>
            <a:off x="515734" y="3739921"/>
            <a:ext cx="3360420" cy="1948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228600" y="5823466"/>
            <a:ext cx="7620000" cy="369332"/>
          </a:xfrm>
          <a:prstGeom prst="rect">
            <a:avLst/>
          </a:prstGeom>
          <a:noFill/>
        </p:spPr>
        <p:txBody>
          <a:bodyPr wrap="square" rtlCol="0">
            <a:spAutoFit/>
          </a:bodyPr>
          <a:lstStyle/>
          <a:p>
            <a:r>
              <a:rPr lang="en-US" dirty="0" smtClean="0">
                <a:latin typeface="+mj-lt"/>
              </a:rPr>
              <a:t>Figure from Marion &amp; </a:t>
            </a:r>
            <a:r>
              <a:rPr lang="en-US" dirty="0" err="1" smtClean="0">
                <a:latin typeface="+mj-lt"/>
              </a:rPr>
              <a:t>Thorton</a:t>
            </a:r>
            <a:r>
              <a:rPr lang="en-US" dirty="0" smtClean="0">
                <a:latin typeface="+mj-lt"/>
              </a:rPr>
              <a:t>, Classical Dynamics</a:t>
            </a:r>
          </a:p>
        </p:txBody>
      </p:sp>
      <p:grpSp>
        <p:nvGrpSpPr>
          <p:cNvPr id="8" name="Group 7"/>
          <p:cNvGrpSpPr/>
          <p:nvPr/>
        </p:nvGrpSpPr>
        <p:grpSpPr>
          <a:xfrm>
            <a:off x="4343400" y="3810000"/>
            <a:ext cx="4267200" cy="1339850"/>
            <a:chOff x="4648200" y="3048000"/>
            <a:chExt cx="4267200" cy="1339850"/>
          </a:xfrm>
        </p:grpSpPr>
        <p:sp>
          <p:nvSpPr>
            <p:cNvPr id="9" name="Rectangle 8"/>
            <p:cNvSpPr/>
            <p:nvPr/>
          </p:nvSpPr>
          <p:spPr>
            <a:xfrm>
              <a:off x="4648200" y="3048000"/>
              <a:ext cx="4267200" cy="133945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516649898"/>
                </p:ext>
              </p:extLst>
            </p:nvPr>
          </p:nvGraphicFramePr>
          <p:xfrm>
            <a:off x="4787900" y="3117850"/>
            <a:ext cx="3987800" cy="1270000"/>
          </p:xfrm>
          <a:graphic>
            <a:graphicData uri="http://schemas.openxmlformats.org/presentationml/2006/ole">
              <mc:AlternateContent xmlns:mc="http://schemas.openxmlformats.org/markup-compatibility/2006">
                <mc:Choice xmlns:v="urn:schemas-microsoft-com:vml" Requires="v">
                  <p:oleObj spid="_x0000_s210977" name="数式" r:id="rId6" imgW="1993680" imgH="634680" progId="Equation.3">
                    <p:embed/>
                  </p:oleObj>
                </mc:Choice>
                <mc:Fallback>
                  <p:oleObj name="数式" r:id="rId6" imgW="1993680" imgH="634680" progId="Equation.3">
                    <p:embed/>
                    <p:pic>
                      <p:nvPicPr>
                        <p:cNvPr id="7" name="Object 6"/>
                        <p:cNvPicPr>
                          <a:picLocks noChangeAspect="1" noChangeArrowheads="1"/>
                        </p:cNvPicPr>
                        <p:nvPr/>
                      </p:nvPicPr>
                      <p:blipFill>
                        <a:blip r:embed="rId7"/>
                        <a:srcRect/>
                        <a:stretch>
                          <a:fillRect/>
                        </a:stretch>
                      </p:blipFill>
                      <p:spPr bwMode="auto">
                        <a:xfrm>
                          <a:off x="4787900" y="3117850"/>
                          <a:ext cx="3987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11" name="Donut 10"/>
          <p:cNvSpPr/>
          <p:nvPr/>
        </p:nvSpPr>
        <p:spPr>
          <a:xfrm>
            <a:off x="282642" y="3208421"/>
            <a:ext cx="918210" cy="914400"/>
          </a:xfrm>
          <a:prstGeom prst="donut">
            <a:avLst>
              <a:gd name="adj" fmla="val 1043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rapezoid 11"/>
          <p:cNvSpPr/>
          <p:nvPr/>
        </p:nvSpPr>
        <p:spPr>
          <a:xfrm rot="10800000">
            <a:off x="629352" y="3192379"/>
            <a:ext cx="224790" cy="160421"/>
          </a:xfrm>
          <a:prstGeom prst="trapezoid">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endCxn id="12" idx="1"/>
          </p:cNvCxnSpPr>
          <p:nvPr/>
        </p:nvCxnSpPr>
        <p:spPr>
          <a:xfrm flipH="1">
            <a:off x="834089" y="3272589"/>
            <a:ext cx="842311"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4" name="Object 13"/>
          <p:cNvGraphicFramePr>
            <a:graphicFrameLocks noChangeAspect="1"/>
          </p:cNvGraphicFramePr>
          <p:nvPr>
            <p:extLst>
              <p:ext uri="{D42A27DB-BD31-4B8C-83A1-F6EECF244321}">
                <p14:modId xmlns:p14="http://schemas.microsoft.com/office/powerpoint/2010/main" val="3085770524"/>
              </p:ext>
            </p:extLst>
          </p:nvPr>
        </p:nvGraphicFramePr>
        <p:xfrm>
          <a:off x="1752600" y="3048000"/>
          <a:ext cx="1052512" cy="492125"/>
        </p:xfrm>
        <a:graphic>
          <a:graphicData uri="http://schemas.openxmlformats.org/presentationml/2006/ole">
            <mc:AlternateContent xmlns:mc="http://schemas.openxmlformats.org/markup-compatibility/2006">
              <mc:Choice xmlns:v="urn:schemas-microsoft-com:vml" Requires="v">
                <p:oleObj spid="_x0000_s210978" name="数式" r:id="rId8" imgW="444240" imgH="203040" progId="Equation.3">
                  <p:embed/>
                </p:oleObj>
              </mc:Choice>
              <mc:Fallback>
                <p:oleObj name="数式" r:id="rId8" imgW="444240" imgH="203040" progId="Equation.3">
                  <p:embed/>
                  <p:pic>
                    <p:nvPicPr>
                      <p:cNvPr id="15" name="Object 14"/>
                      <p:cNvPicPr>
                        <a:picLocks noChangeAspect="1" noChangeArrowheads="1"/>
                      </p:cNvPicPr>
                      <p:nvPr/>
                    </p:nvPicPr>
                    <p:blipFill>
                      <a:blip r:embed="rId9"/>
                      <a:srcRect/>
                      <a:stretch>
                        <a:fillRect/>
                      </a:stretch>
                    </p:blipFill>
                    <p:spPr bwMode="auto">
                      <a:xfrm>
                        <a:off x="1752600" y="3048000"/>
                        <a:ext cx="10525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5" name="Straight Connector 14"/>
          <p:cNvCxnSpPr>
            <a:stCxn id="12" idx="2"/>
          </p:cNvCxnSpPr>
          <p:nvPr/>
        </p:nvCxnSpPr>
        <p:spPr>
          <a:xfrm>
            <a:off x="741747" y="3192379"/>
            <a:ext cx="0" cy="525347"/>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57200" y="3276600"/>
            <a:ext cx="172152" cy="461665"/>
          </a:xfrm>
          <a:prstGeom prst="rect">
            <a:avLst/>
          </a:prstGeom>
          <a:noFill/>
        </p:spPr>
        <p:txBody>
          <a:bodyPr wrap="square" rtlCol="0">
            <a:spAutoFit/>
          </a:bodyPr>
          <a:lstStyle/>
          <a:p>
            <a:r>
              <a:rPr lang="en-US" sz="2400" i="1" dirty="0" smtClean="0">
                <a:latin typeface="+mj-lt"/>
              </a:rPr>
              <a:t>b</a:t>
            </a:r>
          </a:p>
        </p:txBody>
      </p:sp>
      <p:sp>
        <p:nvSpPr>
          <p:cNvPr id="17" name="Curved Right Arrow 16"/>
          <p:cNvSpPr/>
          <p:nvPr/>
        </p:nvSpPr>
        <p:spPr>
          <a:xfrm rot="8194652" flipH="1">
            <a:off x="180746" y="4022798"/>
            <a:ext cx="605123" cy="1064333"/>
          </a:xfrm>
          <a:prstGeom prst="curvedRightArrow">
            <a:avLst/>
          </a:prstGeom>
          <a:solidFill>
            <a:srgbClr val="DA32AA">
              <a:alpha val="4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1874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457200" y="609600"/>
            <a:ext cx="8382000" cy="461665"/>
          </a:xfrm>
          <a:prstGeom prst="rect">
            <a:avLst/>
          </a:prstGeom>
          <a:noFill/>
        </p:spPr>
        <p:txBody>
          <a:bodyPr wrap="square" rtlCol="0">
            <a:spAutoFit/>
          </a:bodyPr>
          <a:lstStyle/>
          <a:p>
            <a:r>
              <a:rPr lang="en-US" sz="2400" dirty="0" smtClean="0">
                <a:latin typeface="+mj-lt"/>
              </a:rPr>
              <a:t>Classical mechanics of a conservative 2-particle system.</a:t>
            </a:r>
          </a:p>
        </p:txBody>
      </p:sp>
      <p:sp>
        <p:nvSpPr>
          <p:cNvPr id="6" name="Oval 5"/>
          <p:cNvSpPr/>
          <p:nvPr/>
        </p:nvSpPr>
        <p:spPr>
          <a:xfrm>
            <a:off x="2590800" y="1828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800600" y="2362200"/>
            <a:ext cx="381000" cy="381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V="1">
            <a:off x="2057400" y="1071265"/>
            <a:ext cx="0" cy="3236268"/>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981200" y="4267200"/>
            <a:ext cx="4343400" cy="40333"/>
          </a:xfrm>
          <a:prstGeom prst="straightConnector1">
            <a:avLst/>
          </a:prstGeom>
          <a:ln w="50800">
            <a:solidFill>
              <a:schemeClr val="tx1"/>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057400" y="1899765"/>
            <a:ext cx="805133" cy="2387601"/>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2057399" y="2520007"/>
            <a:ext cx="2933701" cy="1787526"/>
          </a:xfrm>
          <a:prstGeom prst="straightConnector1">
            <a:avLst/>
          </a:prstGeom>
          <a:ln w="50800">
            <a:solidFill>
              <a:srgbClr val="C00000"/>
            </a:solidFill>
            <a:headEnd type="none"/>
            <a:tailEnd type="triangle" w="lg"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24200" y="1676400"/>
            <a:ext cx="838200" cy="461665"/>
          </a:xfrm>
          <a:prstGeom prst="rect">
            <a:avLst/>
          </a:prstGeom>
          <a:noFill/>
        </p:spPr>
        <p:txBody>
          <a:bodyPr wrap="square" rtlCol="0">
            <a:spAutoFit/>
          </a:bodyPr>
          <a:lstStyle/>
          <a:p>
            <a:r>
              <a:rPr lang="en-US" sz="2400" dirty="0" smtClean="0">
                <a:latin typeface="+mj-lt"/>
              </a:rPr>
              <a:t>1</a:t>
            </a:r>
          </a:p>
        </p:txBody>
      </p:sp>
      <p:sp>
        <p:nvSpPr>
          <p:cNvPr id="13" name="TextBox 12"/>
          <p:cNvSpPr txBox="1"/>
          <p:nvPr/>
        </p:nvSpPr>
        <p:spPr>
          <a:xfrm>
            <a:off x="5250610" y="2250738"/>
            <a:ext cx="838200" cy="461665"/>
          </a:xfrm>
          <a:prstGeom prst="rect">
            <a:avLst/>
          </a:prstGeom>
          <a:noFill/>
        </p:spPr>
        <p:txBody>
          <a:bodyPr wrap="square" rtlCol="0">
            <a:spAutoFit/>
          </a:bodyPr>
          <a:lstStyle/>
          <a:p>
            <a:r>
              <a:rPr lang="en-US" sz="2400" dirty="0" smtClean="0">
                <a:latin typeface="+mj-lt"/>
              </a:rPr>
              <a:t>2</a:t>
            </a:r>
          </a:p>
        </p:txBody>
      </p:sp>
      <p:graphicFrame>
        <p:nvGraphicFramePr>
          <p:cNvPr id="14" name="Object 13"/>
          <p:cNvGraphicFramePr>
            <a:graphicFrameLocks noChangeAspect="1"/>
          </p:cNvGraphicFramePr>
          <p:nvPr>
            <p:extLst>
              <p:ext uri="{D42A27DB-BD31-4B8C-83A1-F6EECF244321}">
                <p14:modId xmlns:p14="http://schemas.microsoft.com/office/powerpoint/2010/main" val="3269885339"/>
              </p:ext>
            </p:extLst>
          </p:nvPr>
        </p:nvGraphicFramePr>
        <p:xfrm>
          <a:off x="3505200" y="1219200"/>
          <a:ext cx="4299360" cy="958850"/>
        </p:xfrm>
        <a:graphic>
          <a:graphicData uri="http://schemas.openxmlformats.org/presentationml/2006/ole">
            <mc:AlternateContent xmlns:mc="http://schemas.openxmlformats.org/markup-compatibility/2006">
              <mc:Choice xmlns:v="urn:schemas-microsoft-com:vml" Requires="v">
                <p:oleObj spid="_x0000_s211990" name="Equation" r:id="rId3" imgW="1765080" imgH="393480" progId="Equation.DSMT4">
                  <p:embed/>
                </p:oleObj>
              </mc:Choice>
              <mc:Fallback>
                <p:oleObj name="Equation" r:id="rId3" imgW="1765080" imgH="393480" progId="Equation.DSMT4">
                  <p:embed/>
                  <p:pic>
                    <p:nvPicPr>
                      <p:cNvPr id="20" name="Object 19"/>
                      <p:cNvPicPr/>
                      <p:nvPr/>
                    </p:nvPicPr>
                    <p:blipFill>
                      <a:blip r:embed="rId4"/>
                      <a:stretch>
                        <a:fillRect/>
                      </a:stretch>
                    </p:blipFill>
                    <p:spPr>
                      <a:xfrm>
                        <a:off x="3505200" y="1219200"/>
                        <a:ext cx="4299360" cy="958850"/>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788821673"/>
              </p:ext>
            </p:extLst>
          </p:nvPr>
        </p:nvGraphicFramePr>
        <p:xfrm>
          <a:off x="376238" y="4832350"/>
          <a:ext cx="8535987" cy="958850"/>
        </p:xfrm>
        <a:graphic>
          <a:graphicData uri="http://schemas.openxmlformats.org/presentationml/2006/ole">
            <mc:AlternateContent xmlns:mc="http://schemas.openxmlformats.org/markup-compatibility/2006">
              <mc:Choice xmlns:v="urn:schemas-microsoft-com:vml" Requires="v">
                <p:oleObj spid="_x0000_s211991" name="Equation" r:id="rId5" imgW="3504960" imgH="393480" progId="Equation.DSMT4">
                  <p:embed/>
                </p:oleObj>
              </mc:Choice>
              <mc:Fallback>
                <p:oleObj name="Equation" r:id="rId5" imgW="3504960" imgH="393480" progId="Equation.DSMT4">
                  <p:embed/>
                  <p:pic>
                    <p:nvPicPr>
                      <p:cNvPr id="21" name="Object 20"/>
                      <p:cNvPicPr/>
                      <p:nvPr/>
                    </p:nvPicPr>
                    <p:blipFill>
                      <a:blip r:embed="rId6"/>
                      <a:stretch>
                        <a:fillRect/>
                      </a:stretch>
                    </p:blipFill>
                    <p:spPr>
                      <a:xfrm>
                        <a:off x="376238" y="4832350"/>
                        <a:ext cx="8535987" cy="958850"/>
                      </a:xfrm>
                      <a:prstGeom prst="rect">
                        <a:avLst/>
                      </a:prstGeom>
                    </p:spPr>
                  </p:pic>
                </p:oleObj>
              </mc:Fallback>
            </mc:AlternateContent>
          </a:graphicData>
        </a:graphic>
      </p:graphicFrame>
      <p:sp>
        <p:nvSpPr>
          <p:cNvPr id="16" name="TextBox 15"/>
          <p:cNvSpPr txBox="1"/>
          <p:nvPr/>
        </p:nvSpPr>
        <p:spPr>
          <a:xfrm>
            <a:off x="152400" y="152400"/>
            <a:ext cx="9906000" cy="461665"/>
          </a:xfrm>
          <a:prstGeom prst="rect">
            <a:avLst/>
          </a:prstGeom>
          <a:noFill/>
        </p:spPr>
        <p:txBody>
          <a:bodyPr wrap="square" rtlCol="0">
            <a:spAutoFit/>
          </a:bodyPr>
          <a:lstStyle/>
          <a:p>
            <a:r>
              <a:rPr lang="en-US" sz="2400" dirty="0" smtClean="0">
                <a:latin typeface="+mj-lt"/>
              </a:rPr>
              <a:t>Relationship of scattering cross-section to particle interactions --</a:t>
            </a:r>
          </a:p>
        </p:txBody>
      </p:sp>
    </p:spTree>
    <p:extLst>
      <p:ext uri="{BB962C8B-B14F-4D97-AF65-F5344CB8AC3E}">
        <p14:creationId xmlns:p14="http://schemas.microsoft.com/office/powerpoint/2010/main" val="2351052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6</a:t>
            </a:fld>
            <a:endParaRPr lang="en-US" dirty="0"/>
          </a:p>
        </p:txBody>
      </p:sp>
      <p:sp>
        <p:nvSpPr>
          <p:cNvPr id="5" name="TextBox 4"/>
          <p:cNvSpPr txBox="1"/>
          <p:nvPr/>
        </p:nvSpPr>
        <p:spPr>
          <a:xfrm>
            <a:off x="228600" y="304800"/>
            <a:ext cx="7239000" cy="830997"/>
          </a:xfrm>
          <a:prstGeom prst="rect">
            <a:avLst/>
          </a:prstGeom>
          <a:noFill/>
        </p:spPr>
        <p:txBody>
          <a:bodyPr wrap="square" rtlCol="0">
            <a:spAutoFit/>
          </a:bodyPr>
          <a:lstStyle/>
          <a:p>
            <a:r>
              <a:rPr lang="en-US" sz="2400" dirty="0" smtClean="0">
                <a:latin typeface="+mj-lt"/>
              </a:rPr>
              <a:t>Relationship between center of mass and laboratory frames of reference</a:t>
            </a:r>
          </a:p>
        </p:txBody>
      </p:sp>
      <p:graphicFrame>
        <p:nvGraphicFramePr>
          <p:cNvPr id="6" name="Object 5"/>
          <p:cNvGraphicFramePr>
            <a:graphicFrameLocks noChangeAspect="1"/>
          </p:cNvGraphicFramePr>
          <p:nvPr>
            <p:extLst>
              <p:ext uri="{D42A27DB-BD31-4B8C-83A1-F6EECF244321}">
                <p14:modId xmlns:p14="http://schemas.microsoft.com/office/powerpoint/2010/main" val="3609234745"/>
              </p:ext>
            </p:extLst>
          </p:nvPr>
        </p:nvGraphicFramePr>
        <p:xfrm>
          <a:off x="641350" y="1679575"/>
          <a:ext cx="6413500" cy="1679575"/>
        </p:xfrm>
        <a:graphic>
          <a:graphicData uri="http://schemas.openxmlformats.org/presentationml/2006/ole">
            <mc:AlternateContent xmlns:mc="http://schemas.openxmlformats.org/markup-compatibility/2006">
              <mc:Choice xmlns:v="urn:schemas-microsoft-com:vml" Requires="v">
                <p:oleObj spid="_x0000_s213014" name="Equation" r:id="rId3" imgW="2717640" imgH="736560" progId="Equation.DSMT4">
                  <p:embed/>
                </p:oleObj>
              </mc:Choice>
              <mc:Fallback>
                <p:oleObj name="Equation" r:id="rId3" imgW="2717640" imgH="736560" progId="Equation.DSMT4">
                  <p:embed/>
                  <p:pic>
                    <p:nvPicPr>
                      <p:cNvPr id="6" name="Object 5"/>
                      <p:cNvPicPr>
                        <a:picLocks noChangeAspect="1" noChangeArrowheads="1"/>
                      </p:cNvPicPr>
                      <p:nvPr/>
                    </p:nvPicPr>
                    <p:blipFill>
                      <a:blip r:embed="rId4"/>
                      <a:srcRect/>
                      <a:stretch>
                        <a:fillRect/>
                      </a:stretch>
                    </p:blipFill>
                    <p:spPr bwMode="auto">
                      <a:xfrm>
                        <a:off x="641350" y="1679575"/>
                        <a:ext cx="641350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84154896"/>
              </p:ext>
            </p:extLst>
          </p:nvPr>
        </p:nvGraphicFramePr>
        <p:xfrm>
          <a:off x="712787" y="3367088"/>
          <a:ext cx="7516813" cy="3033712"/>
        </p:xfrm>
        <a:graphic>
          <a:graphicData uri="http://schemas.openxmlformats.org/presentationml/2006/ole">
            <mc:AlternateContent xmlns:mc="http://schemas.openxmlformats.org/markup-compatibility/2006">
              <mc:Choice xmlns:v="urn:schemas-microsoft-com:vml" Requires="v">
                <p:oleObj spid="_x0000_s213015" name="Equation" r:id="rId5" imgW="3085920" imgH="1244520" progId="Equation.DSMT4">
                  <p:embed/>
                </p:oleObj>
              </mc:Choice>
              <mc:Fallback>
                <p:oleObj name="Equation" r:id="rId5" imgW="3085920" imgH="1244520" progId="Equation.DSMT4">
                  <p:embed/>
                  <p:pic>
                    <p:nvPicPr>
                      <p:cNvPr id="28" name="Object 27"/>
                      <p:cNvPicPr/>
                      <p:nvPr/>
                    </p:nvPicPr>
                    <p:blipFill>
                      <a:blip r:embed="rId6"/>
                      <a:stretch>
                        <a:fillRect/>
                      </a:stretch>
                    </p:blipFill>
                    <p:spPr>
                      <a:xfrm>
                        <a:off x="712787" y="3367088"/>
                        <a:ext cx="7516813" cy="3033712"/>
                      </a:xfrm>
                      <a:prstGeom prst="rect">
                        <a:avLst/>
                      </a:prstGeom>
                    </p:spPr>
                  </p:pic>
                </p:oleObj>
              </mc:Fallback>
            </mc:AlternateContent>
          </a:graphicData>
        </a:graphic>
      </p:graphicFrame>
    </p:spTree>
    <p:extLst>
      <p:ext uri="{BB962C8B-B14F-4D97-AF65-F5344CB8AC3E}">
        <p14:creationId xmlns:p14="http://schemas.microsoft.com/office/powerpoint/2010/main" val="92666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grpSp>
        <p:nvGrpSpPr>
          <p:cNvPr id="5" name="Group 4"/>
          <p:cNvGrpSpPr>
            <a:grpSpLocks noChangeAspect="1"/>
          </p:cNvGrpSpPr>
          <p:nvPr/>
        </p:nvGrpSpPr>
        <p:grpSpPr>
          <a:xfrm>
            <a:off x="2843022" y="1139360"/>
            <a:ext cx="4267200" cy="1832441"/>
            <a:chOff x="5257800" y="4191000"/>
            <a:chExt cx="3048000" cy="1308886"/>
          </a:xfrm>
        </p:grpSpPr>
        <p:sp>
          <p:nvSpPr>
            <p:cNvPr id="6" name="TextBox 5"/>
            <p:cNvSpPr txBox="1"/>
            <p:nvPr/>
          </p:nvSpPr>
          <p:spPr>
            <a:xfrm>
              <a:off x="7379970" y="4800600"/>
              <a:ext cx="621030" cy="461665"/>
            </a:xfrm>
            <a:prstGeom prst="rect">
              <a:avLst/>
            </a:prstGeom>
            <a:noFill/>
          </p:spPr>
          <p:txBody>
            <a:bodyPr wrap="square" rtlCol="0">
              <a:spAutoFit/>
            </a:bodyPr>
            <a:lstStyle/>
            <a:p>
              <a:r>
                <a:rPr lang="en-US" sz="2400" dirty="0" smtClean="0">
                  <a:latin typeface="+mj-lt"/>
                </a:rPr>
                <a:t>v</a:t>
              </a:r>
              <a:r>
                <a:rPr lang="en-US" sz="2400" baseline="-25000" dirty="0" smtClean="0">
                  <a:latin typeface="+mj-lt"/>
                </a:rPr>
                <a:t>1</a:t>
              </a:r>
              <a:endParaRPr lang="en-US" sz="2400" dirty="0" smtClean="0">
                <a:latin typeface="+mj-lt"/>
              </a:endParaRPr>
            </a:p>
          </p:txBody>
        </p:sp>
        <p:cxnSp>
          <p:nvCxnSpPr>
            <p:cNvPr id="7" name="Straight Arrow Connector 6"/>
            <p:cNvCxnSpPr/>
            <p:nvPr/>
          </p:nvCxnSpPr>
          <p:spPr>
            <a:xfrm flipV="1">
              <a:off x="6431280" y="4724399"/>
              <a:ext cx="560070" cy="62484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915150" y="4646668"/>
              <a:ext cx="152400" cy="155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219825" y="4661907"/>
              <a:ext cx="621030" cy="461665"/>
            </a:xfrm>
            <a:prstGeom prst="rect">
              <a:avLst/>
            </a:prstGeom>
            <a:noFill/>
          </p:spPr>
          <p:txBody>
            <a:bodyPr wrap="square" rtlCol="0">
              <a:spAutoFit/>
            </a:bodyPr>
            <a:lstStyle/>
            <a:p>
              <a:r>
                <a:rPr lang="en-US" sz="2400" dirty="0" smtClean="0">
                  <a:latin typeface="+mj-lt"/>
                </a:rPr>
                <a:t>V</a:t>
              </a:r>
              <a:r>
                <a:rPr lang="en-US" sz="2400" baseline="-25000" dirty="0" smtClean="0">
                  <a:latin typeface="+mj-lt"/>
                </a:rPr>
                <a:t>1</a:t>
              </a:r>
              <a:endParaRPr lang="en-US" sz="2400" dirty="0" smtClean="0">
                <a:latin typeface="+mj-lt"/>
              </a:endParaRPr>
            </a:p>
          </p:txBody>
        </p:sp>
        <p:cxnSp>
          <p:nvCxnSpPr>
            <p:cNvPr id="10" name="Straight Arrow Connector 9"/>
            <p:cNvCxnSpPr>
              <a:stCxn id="8" idx="2"/>
            </p:cNvCxnSpPr>
            <p:nvPr/>
          </p:nvCxnSpPr>
          <p:spPr>
            <a:xfrm flipV="1">
              <a:off x="6915150" y="4724399"/>
              <a:ext cx="781050" cy="1"/>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010400" y="4191000"/>
              <a:ext cx="1143000" cy="461665"/>
            </a:xfrm>
            <a:prstGeom prst="rect">
              <a:avLst/>
            </a:prstGeom>
            <a:noFill/>
          </p:spPr>
          <p:txBody>
            <a:bodyPr wrap="square" rtlCol="0">
              <a:spAutoFit/>
            </a:bodyPr>
            <a:lstStyle/>
            <a:p>
              <a:r>
                <a:rPr lang="en-US" sz="2400" dirty="0" smtClean="0">
                  <a:latin typeface="+mj-lt"/>
                </a:rPr>
                <a:t>V</a:t>
              </a:r>
              <a:r>
                <a:rPr lang="en-US" sz="2400" baseline="-25000" dirty="0" smtClean="0">
                  <a:latin typeface="+mj-lt"/>
                </a:rPr>
                <a:t>CM</a:t>
              </a:r>
              <a:endParaRPr lang="en-US" sz="2400" dirty="0" smtClean="0">
                <a:latin typeface="+mj-lt"/>
              </a:endParaRPr>
            </a:p>
          </p:txBody>
        </p:sp>
        <p:cxnSp>
          <p:nvCxnSpPr>
            <p:cNvPr id="12" name="Straight Arrow Connector 11"/>
            <p:cNvCxnSpPr/>
            <p:nvPr/>
          </p:nvCxnSpPr>
          <p:spPr>
            <a:xfrm flipV="1">
              <a:off x="6431280" y="4724400"/>
              <a:ext cx="1150620" cy="6248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257800" y="5349240"/>
              <a:ext cx="3048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772275" y="4953000"/>
              <a:ext cx="695325" cy="461665"/>
            </a:xfrm>
            <a:prstGeom prst="rect">
              <a:avLst/>
            </a:prstGeom>
            <a:noFill/>
          </p:spPr>
          <p:txBody>
            <a:bodyPr wrap="square" rtlCol="0">
              <a:spAutoFit/>
            </a:bodyPr>
            <a:lstStyle/>
            <a:p>
              <a:r>
                <a:rPr lang="en-US" sz="2400" dirty="0" smtClean="0">
                  <a:latin typeface="Symbol" pitchFamily="18" charset="2"/>
                </a:rPr>
                <a:t>y</a:t>
              </a:r>
            </a:p>
          </p:txBody>
        </p:sp>
        <p:sp>
          <p:nvSpPr>
            <p:cNvPr id="15" name="TextBox 14"/>
            <p:cNvSpPr txBox="1"/>
            <p:nvPr/>
          </p:nvSpPr>
          <p:spPr>
            <a:xfrm>
              <a:off x="6601641" y="5038221"/>
              <a:ext cx="695325" cy="461665"/>
            </a:xfrm>
            <a:prstGeom prst="rect">
              <a:avLst/>
            </a:prstGeom>
            <a:noFill/>
          </p:spPr>
          <p:txBody>
            <a:bodyPr wrap="square" rtlCol="0">
              <a:spAutoFit/>
            </a:bodyPr>
            <a:lstStyle/>
            <a:p>
              <a:r>
                <a:rPr lang="en-US" sz="2400" dirty="0" smtClean="0">
                  <a:latin typeface="Symbol" pitchFamily="18" charset="2"/>
                </a:rPr>
                <a:t>q</a:t>
              </a:r>
            </a:p>
          </p:txBody>
        </p:sp>
      </p:grpSp>
      <p:sp>
        <p:nvSpPr>
          <p:cNvPr id="16" name="TextBox 15"/>
          <p:cNvSpPr txBox="1"/>
          <p:nvPr/>
        </p:nvSpPr>
        <p:spPr>
          <a:xfrm>
            <a:off x="228600" y="304800"/>
            <a:ext cx="7239000" cy="1200329"/>
          </a:xfrm>
          <a:prstGeom prst="rect">
            <a:avLst/>
          </a:prstGeom>
          <a:noFill/>
        </p:spPr>
        <p:txBody>
          <a:bodyPr wrap="square" rtlCol="0">
            <a:spAutoFit/>
          </a:bodyPr>
          <a:lstStyle/>
          <a:p>
            <a:r>
              <a:rPr lang="en-US" sz="2400" dirty="0" smtClean="0">
                <a:latin typeface="+mj-lt"/>
              </a:rPr>
              <a:t>Relationship between center of mass and laboratory frames of reference – continued  (elastic scattering)</a:t>
            </a:r>
          </a:p>
          <a:p>
            <a:endParaRPr lang="en-US" sz="2400" dirty="0" smtClean="0">
              <a:latin typeface="+mj-lt"/>
            </a:endParaRPr>
          </a:p>
        </p:txBody>
      </p:sp>
      <p:graphicFrame>
        <p:nvGraphicFramePr>
          <p:cNvPr id="17" name="Object 16"/>
          <p:cNvGraphicFramePr>
            <a:graphicFrameLocks noChangeAspect="1"/>
          </p:cNvGraphicFramePr>
          <p:nvPr>
            <p:extLst>
              <p:ext uri="{D42A27DB-BD31-4B8C-83A1-F6EECF244321}">
                <p14:modId xmlns:p14="http://schemas.microsoft.com/office/powerpoint/2010/main" val="2696292299"/>
              </p:ext>
            </p:extLst>
          </p:nvPr>
        </p:nvGraphicFramePr>
        <p:xfrm>
          <a:off x="403606" y="2106553"/>
          <a:ext cx="5845175" cy="2547938"/>
        </p:xfrm>
        <a:graphic>
          <a:graphicData uri="http://schemas.openxmlformats.org/presentationml/2006/ole">
            <mc:AlternateContent xmlns:mc="http://schemas.openxmlformats.org/markup-compatibility/2006">
              <mc:Choice xmlns:v="urn:schemas-microsoft-com:vml" Requires="v">
                <p:oleObj spid="_x0000_s214038" name="数式" r:id="rId3" imgW="2476440" imgH="1117440" progId="Equation.3">
                  <p:embed/>
                </p:oleObj>
              </mc:Choice>
              <mc:Fallback>
                <p:oleObj name="数式" r:id="rId3" imgW="2476440" imgH="1117440" progId="Equation.3">
                  <p:embed/>
                  <p:pic>
                    <p:nvPicPr>
                      <p:cNvPr id="17" name="Object 16"/>
                      <p:cNvPicPr>
                        <a:picLocks noChangeAspect="1" noChangeArrowheads="1"/>
                      </p:cNvPicPr>
                      <p:nvPr/>
                    </p:nvPicPr>
                    <p:blipFill>
                      <a:blip r:embed="rId4"/>
                      <a:srcRect/>
                      <a:stretch>
                        <a:fillRect/>
                      </a:stretch>
                    </p:blipFill>
                    <p:spPr bwMode="auto">
                      <a:xfrm>
                        <a:off x="403606" y="2106553"/>
                        <a:ext cx="5845175" cy="254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338556401"/>
              </p:ext>
            </p:extLst>
          </p:nvPr>
        </p:nvGraphicFramePr>
        <p:xfrm>
          <a:off x="252540" y="5029200"/>
          <a:ext cx="6659562" cy="1100138"/>
        </p:xfrm>
        <a:graphic>
          <a:graphicData uri="http://schemas.openxmlformats.org/presentationml/2006/ole">
            <mc:AlternateContent xmlns:mc="http://schemas.openxmlformats.org/markup-compatibility/2006">
              <mc:Choice xmlns:v="urn:schemas-microsoft-com:vml" Requires="v">
                <p:oleObj spid="_x0000_s214039" name="数式" r:id="rId5" imgW="2908080" imgH="482400" progId="Equation.3">
                  <p:embed/>
                </p:oleObj>
              </mc:Choice>
              <mc:Fallback>
                <p:oleObj name="数式" r:id="rId5" imgW="2908080" imgH="482400" progId="Equation.3">
                  <p:embed/>
                  <p:pic>
                    <p:nvPicPr>
                      <p:cNvPr id="18" name="Object 17"/>
                      <p:cNvPicPr>
                        <a:picLocks noChangeAspect="1" noChangeArrowheads="1"/>
                      </p:cNvPicPr>
                      <p:nvPr/>
                    </p:nvPicPr>
                    <p:blipFill>
                      <a:blip r:embed="rId6"/>
                      <a:srcRect/>
                      <a:stretch>
                        <a:fillRect/>
                      </a:stretch>
                    </p:blipFill>
                    <p:spPr bwMode="auto">
                      <a:xfrm>
                        <a:off x="252540" y="5029200"/>
                        <a:ext cx="6659562"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 name="Arc 18"/>
          <p:cNvSpPr/>
          <p:nvPr/>
        </p:nvSpPr>
        <p:spPr>
          <a:xfrm>
            <a:off x="4516374" y="2312841"/>
            <a:ext cx="581025" cy="841840"/>
          </a:xfrm>
          <a:prstGeom prst="arc">
            <a:avLst/>
          </a:prstGeom>
          <a:ln w="38100">
            <a:solidFill>
              <a:srgbClr val="DA32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Arc 19"/>
          <p:cNvSpPr/>
          <p:nvPr/>
        </p:nvSpPr>
        <p:spPr>
          <a:xfrm>
            <a:off x="5105400" y="2362200"/>
            <a:ext cx="340233" cy="749372"/>
          </a:xfrm>
          <a:prstGeom prst="arc">
            <a:avLst/>
          </a:prstGeom>
          <a:ln w="38100">
            <a:solidFill>
              <a:srgbClr val="DA32A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635576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533400" y="457200"/>
            <a:ext cx="8077200" cy="830997"/>
          </a:xfrm>
          <a:prstGeom prst="rect">
            <a:avLst/>
          </a:prstGeom>
          <a:noFill/>
        </p:spPr>
        <p:txBody>
          <a:bodyPr wrap="square" rtlCol="0">
            <a:spAutoFit/>
          </a:bodyPr>
          <a:lstStyle/>
          <a:p>
            <a:r>
              <a:rPr lang="en-US" sz="2400" dirty="0" smtClean="0">
                <a:latin typeface="+mj-lt"/>
              </a:rPr>
              <a:t>Differential cross sections in different reference frames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3472692368"/>
              </p:ext>
            </p:extLst>
          </p:nvPr>
        </p:nvGraphicFramePr>
        <p:xfrm>
          <a:off x="581025" y="1482725"/>
          <a:ext cx="5065713" cy="1100138"/>
        </p:xfrm>
        <a:graphic>
          <a:graphicData uri="http://schemas.openxmlformats.org/presentationml/2006/ole">
            <mc:AlternateContent xmlns:mc="http://schemas.openxmlformats.org/markup-compatibility/2006">
              <mc:Choice xmlns:v="urn:schemas-microsoft-com:vml" Requires="v">
                <p:oleObj spid="_x0000_s215072" name="数式" r:id="rId3" imgW="2145960" imgH="482400" progId="Equation.3">
                  <p:embed/>
                </p:oleObj>
              </mc:Choice>
              <mc:Fallback>
                <p:oleObj name="数式" r:id="rId3" imgW="2145960" imgH="482400" progId="Equation.3">
                  <p:embed/>
                  <p:pic>
                    <p:nvPicPr>
                      <p:cNvPr id="6" name="Object 5"/>
                      <p:cNvPicPr>
                        <a:picLocks noChangeAspect="1" noChangeArrowheads="1"/>
                      </p:cNvPicPr>
                      <p:nvPr/>
                    </p:nvPicPr>
                    <p:blipFill>
                      <a:blip r:embed="rId4"/>
                      <a:srcRect/>
                      <a:stretch>
                        <a:fillRect/>
                      </a:stretch>
                    </p:blipFill>
                    <p:spPr bwMode="auto">
                      <a:xfrm>
                        <a:off x="581025" y="1482725"/>
                        <a:ext cx="5065713"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793193146"/>
              </p:ext>
            </p:extLst>
          </p:nvPr>
        </p:nvGraphicFramePr>
        <p:xfrm>
          <a:off x="300038" y="3116263"/>
          <a:ext cx="8543925" cy="1157287"/>
        </p:xfrm>
        <a:graphic>
          <a:graphicData uri="http://schemas.openxmlformats.org/presentationml/2006/ole">
            <mc:AlternateContent xmlns:mc="http://schemas.openxmlformats.org/markup-compatibility/2006">
              <mc:Choice xmlns:v="urn:schemas-microsoft-com:vml" Requires="v">
                <p:oleObj spid="_x0000_s215073" name="数式" r:id="rId5" imgW="3619440" imgH="507960" progId="Equation.3">
                  <p:embed/>
                </p:oleObj>
              </mc:Choice>
              <mc:Fallback>
                <p:oleObj name="数式" r:id="rId5" imgW="3619440" imgH="507960" progId="Equation.3">
                  <p:embed/>
                  <p:pic>
                    <p:nvPicPr>
                      <p:cNvPr id="8" name="Object 7"/>
                      <p:cNvPicPr>
                        <a:picLocks noChangeAspect="1" noChangeArrowheads="1"/>
                      </p:cNvPicPr>
                      <p:nvPr/>
                    </p:nvPicPr>
                    <p:blipFill>
                      <a:blip r:embed="rId6"/>
                      <a:srcRect/>
                      <a:stretch>
                        <a:fillRect/>
                      </a:stretch>
                    </p:blipFill>
                    <p:spPr bwMode="auto">
                      <a:xfrm>
                        <a:off x="300038" y="3116263"/>
                        <a:ext cx="85439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559165205"/>
              </p:ext>
            </p:extLst>
          </p:nvPr>
        </p:nvGraphicFramePr>
        <p:xfrm>
          <a:off x="685800" y="4800600"/>
          <a:ext cx="4676775" cy="984250"/>
        </p:xfrm>
        <a:graphic>
          <a:graphicData uri="http://schemas.openxmlformats.org/presentationml/2006/ole">
            <mc:AlternateContent xmlns:mc="http://schemas.openxmlformats.org/markup-compatibility/2006">
              <mc:Choice xmlns:v="urn:schemas-microsoft-com:vml" Requires="v">
                <p:oleObj spid="_x0000_s215074" name="数式" r:id="rId7" imgW="1981080" imgH="431640" progId="Equation.3">
                  <p:embed/>
                </p:oleObj>
              </mc:Choice>
              <mc:Fallback>
                <p:oleObj name="数式" r:id="rId7" imgW="1981080" imgH="431640" progId="Equation.3">
                  <p:embed/>
                  <p:pic>
                    <p:nvPicPr>
                      <p:cNvPr id="9" name="Object 8"/>
                      <p:cNvPicPr>
                        <a:picLocks noChangeAspect="1" noChangeArrowheads="1"/>
                      </p:cNvPicPr>
                      <p:nvPr/>
                    </p:nvPicPr>
                    <p:blipFill>
                      <a:blip r:embed="rId8"/>
                      <a:srcRect/>
                      <a:stretch>
                        <a:fillRect/>
                      </a:stretch>
                    </p:blipFill>
                    <p:spPr bwMode="auto">
                      <a:xfrm>
                        <a:off x="685800" y="4800600"/>
                        <a:ext cx="4676775"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13904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10/05/2016</a:t>
            </a:r>
            <a:endParaRPr lang="en-US" dirty="0"/>
          </a:p>
        </p:txBody>
      </p:sp>
      <p:sp>
        <p:nvSpPr>
          <p:cNvPr id="3" name="Footer Placeholder 2"/>
          <p:cNvSpPr>
            <a:spLocks noGrp="1"/>
          </p:cNvSpPr>
          <p:nvPr>
            <p:ph type="ftr" sz="quarter" idx="11"/>
          </p:nvPr>
        </p:nvSpPr>
        <p:spPr/>
        <p:txBody>
          <a:bodyPr/>
          <a:lstStyle/>
          <a:p>
            <a:r>
              <a:rPr lang="en-US" smtClean="0"/>
              <a:t>PHY 711  Fall 2018 -- Lecture 16</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457200" y="249713"/>
            <a:ext cx="8458200" cy="830997"/>
          </a:xfrm>
          <a:prstGeom prst="rect">
            <a:avLst/>
          </a:prstGeom>
          <a:noFill/>
        </p:spPr>
        <p:txBody>
          <a:bodyPr wrap="square" rtlCol="0">
            <a:spAutoFit/>
          </a:bodyPr>
          <a:lstStyle/>
          <a:p>
            <a:r>
              <a:rPr lang="en-US" sz="2400" dirty="0" smtClean="0">
                <a:latin typeface="+mj-lt"/>
              </a:rPr>
              <a:t>Calculation of elastic scattering </a:t>
            </a:r>
            <a:r>
              <a:rPr lang="en-US" sz="2400" dirty="0" smtClean="0">
                <a:latin typeface="+mj-lt"/>
              </a:rPr>
              <a:t>cross section in the center of mass frame of </a:t>
            </a:r>
            <a:r>
              <a:rPr lang="en-US" sz="2400" dirty="0" smtClean="0">
                <a:latin typeface="+mj-lt"/>
              </a:rPr>
              <a:t>reference for central potential </a:t>
            </a:r>
            <a:r>
              <a:rPr lang="en-US" sz="2400" i="1" dirty="0" smtClean="0">
                <a:latin typeface="+mj-lt"/>
              </a:rPr>
              <a:t>V(r)</a:t>
            </a:r>
            <a:r>
              <a:rPr lang="en-US" sz="2400" i="1" dirty="0" smtClean="0">
                <a:latin typeface="+mj-lt"/>
              </a:rPr>
              <a:t>  </a:t>
            </a:r>
            <a:endParaRPr lang="en-US" sz="2400" i="1" dirty="0" smtClean="0">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202548683"/>
              </p:ext>
            </p:extLst>
          </p:nvPr>
        </p:nvGraphicFramePr>
        <p:xfrm>
          <a:off x="444500" y="1184275"/>
          <a:ext cx="2616200" cy="1270000"/>
        </p:xfrm>
        <a:graphic>
          <a:graphicData uri="http://schemas.openxmlformats.org/presentationml/2006/ole">
            <mc:AlternateContent xmlns:mc="http://schemas.openxmlformats.org/markup-compatibility/2006">
              <mc:Choice xmlns:v="urn:schemas-microsoft-com:vml" Requires="v">
                <p:oleObj spid="_x0000_s216088" name="Equation" r:id="rId3" imgW="1307880" imgH="634680" progId="Equation.DSMT4">
                  <p:embed/>
                </p:oleObj>
              </mc:Choice>
              <mc:Fallback>
                <p:oleObj name="Equation" r:id="rId3" imgW="1307880" imgH="634680" progId="Equation.DSMT4">
                  <p:embed/>
                  <p:pic>
                    <p:nvPicPr>
                      <p:cNvPr id="6" name="Object 5"/>
                      <p:cNvPicPr>
                        <a:picLocks noChangeAspect="1" noChangeArrowheads="1"/>
                      </p:cNvPicPr>
                      <p:nvPr/>
                    </p:nvPicPr>
                    <p:blipFill>
                      <a:blip r:embed="rId4"/>
                      <a:srcRect/>
                      <a:stretch>
                        <a:fillRect/>
                      </a:stretch>
                    </p:blipFill>
                    <p:spPr bwMode="auto">
                      <a:xfrm>
                        <a:off x="444500" y="1184275"/>
                        <a:ext cx="26162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74409958"/>
              </p:ext>
            </p:extLst>
          </p:nvPr>
        </p:nvGraphicFramePr>
        <p:xfrm>
          <a:off x="637309" y="2057400"/>
          <a:ext cx="5010150" cy="3594100"/>
        </p:xfrm>
        <a:graphic>
          <a:graphicData uri="http://schemas.openxmlformats.org/presentationml/2006/ole">
            <mc:AlternateContent xmlns:mc="http://schemas.openxmlformats.org/markup-compatibility/2006">
              <mc:Choice xmlns:v="urn:schemas-microsoft-com:vml" Requires="v">
                <p:oleObj spid="_x0000_s216089" name="Equation" r:id="rId5" imgW="3200400" imgH="2374560" progId="Equation.DSMT4">
                  <p:embed/>
                </p:oleObj>
              </mc:Choice>
              <mc:Fallback>
                <p:oleObj name="Equation" r:id="rId5" imgW="3200400" imgH="2374560" progId="Equation.DSMT4">
                  <p:embed/>
                  <p:pic>
                    <p:nvPicPr>
                      <p:cNvPr id="7" name="Object 6"/>
                      <p:cNvPicPr>
                        <a:picLocks noChangeAspect="1" noChangeArrowheads="1"/>
                      </p:cNvPicPr>
                      <p:nvPr/>
                    </p:nvPicPr>
                    <p:blipFill>
                      <a:blip r:embed="rId6"/>
                      <a:srcRect/>
                      <a:stretch>
                        <a:fillRect/>
                      </a:stretch>
                    </p:blipFill>
                    <p:spPr bwMode="auto">
                      <a:xfrm>
                        <a:off x="637309" y="2057400"/>
                        <a:ext cx="5010150" cy="3594100"/>
                      </a:xfrm>
                      <a:prstGeom prst="rect">
                        <a:avLst/>
                      </a:prstGeom>
                      <a:noFill/>
                      <a:ln>
                        <a:noFill/>
                      </a:ln>
                      <a:extLst/>
                    </p:spPr>
                  </p:pic>
                </p:oleObj>
              </mc:Fallback>
            </mc:AlternateContent>
          </a:graphicData>
        </a:graphic>
      </p:graphicFrame>
      <p:sp>
        <p:nvSpPr>
          <p:cNvPr id="8" name="Left Arrow 7"/>
          <p:cNvSpPr/>
          <p:nvPr/>
        </p:nvSpPr>
        <p:spPr>
          <a:xfrm rot="2408790">
            <a:off x="4937717" y="3959378"/>
            <a:ext cx="6096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715000" y="4114800"/>
            <a:ext cx="2971800" cy="830997"/>
          </a:xfrm>
          <a:prstGeom prst="rect">
            <a:avLst/>
          </a:prstGeom>
          <a:noFill/>
        </p:spPr>
        <p:txBody>
          <a:bodyPr wrap="square" rtlCol="0">
            <a:spAutoFit/>
          </a:bodyPr>
          <a:lstStyle/>
          <a:p>
            <a:r>
              <a:rPr lang="en-US" sz="2400" dirty="0" smtClean="0">
                <a:latin typeface="+mj-lt"/>
              </a:rPr>
              <a:t>Conserved energy in CM frame</a:t>
            </a:r>
            <a:endParaRPr lang="en-US" sz="2400" dirty="0" smtClean="0">
              <a:latin typeface="+mj-lt"/>
            </a:endParaRPr>
          </a:p>
        </p:txBody>
      </p:sp>
      <p:sp>
        <p:nvSpPr>
          <p:cNvPr id="10" name="Left Arrow 9"/>
          <p:cNvSpPr/>
          <p:nvPr/>
        </p:nvSpPr>
        <p:spPr>
          <a:xfrm rot="2408790">
            <a:off x="1395542" y="5581316"/>
            <a:ext cx="609600"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33600" y="5791200"/>
            <a:ext cx="5410200" cy="461665"/>
          </a:xfrm>
          <a:prstGeom prst="rect">
            <a:avLst/>
          </a:prstGeom>
          <a:noFill/>
        </p:spPr>
        <p:txBody>
          <a:bodyPr wrap="square" rtlCol="0">
            <a:spAutoFit/>
          </a:bodyPr>
          <a:lstStyle/>
          <a:p>
            <a:r>
              <a:rPr lang="en-US" sz="2400" dirty="0" smtClean="0">
                <a:latin typeface="+mj-lt"/>
              </a:rPr>
              <a:t>Distance of closest approach</a:t>
            </a:r>
            <a:endParaRPr lang="en-US" sz="2400" dirty="0" smtClean="0">
              <a:latin typeface="+mj-lt"/>
            </a:endParaRPr>
          </a:p>
        </p:txBody>
      </p:sp>
    </p:spTree>
    <p:extLst>
      <p:ext uri="{BB962C8B-B14F-4D97-AF65-F5344CB8AC3E}">
        <p14:creationId xmlns:p14="http://schemas.microsoft.com/office/powerpoint/2010/main" val="1817445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11643</TotalTime>
  <Words>595</Words>
  <Application>Microsoft Office PowerPoint</Application>
  <PresentationFormat>On-screen Show (4:3)</PresentationFormat>
  <Paragraphs>145</Paragraphs>
  <Slides>26</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26</vt:i4>
      </vt:variant>
    </vt:vector>
  </HeadingPairs>
  <TitlesOfParts>
    <vt:vector size="33" baseType="lpstr">
      <vt:lpstr>Arial</vt:lpstr>
      <vt:lpstr>Calibri</vt:lpstr>
      <vt:lpstr>Symbol</vt:lpstr>
      <vt:lpstr>Office Theme</vt:lpstr>
      <vt:lpstr>数式</vt:lpstr>
      <vt:lpstr>Equation</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618</cp:revision>
  <cp:lastPrinted>2018-10-05T01:37:24Z</cp:lastPrinted>
  <dcterms:created xsi:type="dcterms:W3CDTF">2012-01-10T18:32:24Z</dcterms:created>
  <dcterms:modified xsi:type="dcterms:W3CDTF">2018-10-05T01:37:50Z</dcterms:modified>
</cp:coreProperties>
</file>