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6" r:id="rId2"/>
    <p:sldId id="393" r:id="rId3"/>
    <p:sldId id="394" r:id="rId4"/>
    <p:sldId id="385" r:id="rId5"/>
    <p:sldId id="386" r:id="rId6"/>
    <p:sldId id="387" r:id="rId7"/>
    <p:sldId id="388" r:id="rId8"/>
    <p:sldId id="389" r:id="rId9"/>
    <p:sldId id="390" r:id="rId10"/>
    <p:sldId id="395" r:id="rId11"/>
    <p:sldId id="375" r:id="rId12"/>
    <p:sldId id="364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>
        <p:scale>
          <a:sx n="68" d="100"/>
          <a:sy n="68" d="100"/>
        </p:scale>
        <p:origin x="1240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hysicsclassroom.com/class/waves/u10l1c.cf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31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wmf"/><Relationship Id="rId11" Type="http://schemas.openxmlformats.org/officeDocument/2006/relationships/image" Target="../media/image30.wmf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27.wmf"/><Relationship Id="rId9" Type="http://schemas.openxmlformats.org/officeDocument/2006/relationships/image" Target="../media/image34.png"/><Relationship Id="rId14" Type="http://schemas.openxmlformats.org/officeDocument/2006/relationships/oleObject" Target="../embeddings/oleObject2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4.gif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7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1.pn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8626" y="76457"/>
            <a:ext cx="891539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PHY </a:t>
            </a:r>
            <a:r>
              <a:rPr lang="en-US" sz="3200" b="1" dirty="0"/>
              <a:t>7</a:t>
            </a:r>
            <a:r>
              <a:rPr lang="en-US" sz="3200" b="1" dirty="0" smtClean="0"/>
              <a:t>11 Classical Mechanics and Mathematical Methods</a:t>
            </a:r>
          </a:p>
          <a:p>
            <a:pPr algn="ctr"/>
            <a:r>
              <a:rPr lang="en-US" sz="3200" b="1" dirty="0" smtClean="0"/>
              <a:t>10-10:50 AM  MWF 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/>
              <a:t>Plan for Lecture 17: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>
              <a:spcBef>
                <a:spcPct val="50000"/>
              </a:spcBef>
            </a:pPr>
            <a:r>
              <a:rPr lang="en-US" sz="3200" b="1" dirty="0" smtClean="0">
                <a:solidFill>
                  <a:schemeClr val="folHlink"/>
                </a:solidFill>
              </a:rPr>
              <a:t>Start reading Chapter 7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folHlink"/>
                </a:solidFill>
              </a:rPr>
              <a:t>Comments on linear vs. non-linear equations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folHlink"/>
                </a:solidFill>
              </a:rPr>
              <a:t>Masses </a:t>
            </a:r>
            <a:r>
              <a:rPr lang="en-US" sz="2400" b="1" dirty="0" smtClean="0">
                <a:solidFill>
                  <a:schemeClr val="folHlink"/>
                </a:solidFill>
              </a:rPr>
              <a:t>coupled by springs </a:t>
            </a:r>
            <a:r>
              <a:rPr lang="en-US" sz="2400" b="1" dirty="0" smtClean="0">
                <a:solidFill>
                  <a:schemeClr val="folHlink"/>
                </a:solidFill>
                <a:sym typeface="Wingdings" panose="05000000000000000000" pitchFamily="2" charset="2"/>
              </a:rPr>
              <a:t>masses coupled by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folHlink"/>
                </a:solidFill>
                <a:sym typeface="Wingdings" panose="05000000000000000000" pitchFamily="2" charset="2"/>
              </a:rPr>
              <a:t>Mechanics one-dimensional continuous system</a:t>
            </a:r>
            <a:endParaRPr lang="en-US" sz="2400" b="1" dirty="0" smtClean="0">
              <a:solidFill>
                <a:schemeClr val="folHlink"/>
              </a:solidFill>
            </a:endParaRP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folHlink"/>
                </a:solidFill>
              </a:rPr>
              <a:t>The wave equation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1524000"/>
            <a:ext cx="7658100" cy="279492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1505"/>
              </p:ext>
            </p:extLst>
          </p:nvPr>
        </p:nvGraphicFramePr>
        <p:xfrm>
          <a:off x="990599" y="385490"/>
          <a:ext cx="4084361" cy="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05" name="Equation" r:id="rId4" imgW="1765080" imgH="228600" progId="Equation.DSMT4">
                  <p:embed/>
                </p:oleObj>
              </mc:Choice>
              <mc:Fallback>
                <p:oleObj name="Equation" r:id="rId4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599" y="385490"/>
                        <a:ext cx="4084361" cy="52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807482">
            <a:off x="3908860" y="3749943"/>
            <a:ext cx="533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75560" y="4318927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Original perturbation expansion</a:t>
            </a:r>
            <a:endParaRPr lang="en-US" sz="24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Up Arrow 8"/>
          <p:cNvSpPr/>
          <p:nvPr/>
        </p:nvSpPr>
        <p:spPr>
          <a:xfrm rot="8806106">
            <a:off x="3657137" y="2193192"/>
            <a:ext cx="533400" cy="6096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163579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Regrouped expansion</a:t>
            </a:r>
            <a:endParaRPr lang="en-US" sz="240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29600" y="2590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t</a:t>
            </a:r>
            <a:endParaRPr lang="en-US" sz="2400" b="1" i="1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667" y="25504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x</a:t>
            </a:r>
            <a:endParaRPr lang="en-US" sz="2400" b="1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254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pic>
        <p:nvPicPr>
          <p:cNvPr id="186370" name="Picture 2" descr="http://www.physicsclassroom.com/class/waves/u10l1c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9" y="3962400"/>
            <a:ext cx="3960495" cy="17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2" name="Picture 4" descr="http://www.physicsclassroom.com/class/waves/u10l1c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3704177" cy="14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228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Returning to linear case;     continuum limit --</a:t>
            </a:r>
          </a:p>
          <a:p>
            <a:r>
              <a:rPr lang="en-US" sz="2400" dirty="0" smtClean="0">
                <a:latin typeface="+mj-lt"/>
              </a:rPr>
              <a:t>Longitudinal versus transverse vibrations</a:t>
            </a:r>
          </a:p>
          <a:p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     Images from web page:</a:t>
            </a:r>
          </a:p>
          <a:p>
            <a:r>
              <a:rPr lang="en-US" sz="2400" dirty="0">
                <a:latin typeface="+mj-lt"/>
              </a:rPr>
              <a:t>           </a:t>
            </a:r>
            <a:r>
              <a:rPr lang="en-US" sz="2000" dirty="0">
                <a:latin typeface="+mj-lt"/>
                <a:hlinkClick r:id="rId4"/>
              </a:rPr>
              <a:t>http://www.physicsclassroom.com/class/waves/u10l1c.cfm</a:t>
            </a:r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2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609600"/>
            <a:ext cx="8645576" cy="1944333"/>
            <a:chOff x="228600" y="1032805"/>
            <a:chExt cx="8645576" cy="194433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8544"/>
                </p:ext>
              </p:extLst>
            </p:nvPr>
          </p:nvGraphicFramePr>
          <p:xfrm>
            <a:off x="1889125" y="2363788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873" name="数式" r:id="rId3" imgW="241200" imgH="241200" progId="Equation.3">
                    <p:embed/>
                  </p:oleObj>
                </mc:Choice>
                <mc:Fallback>
                  <p:oleObj name="数式" r:id="rId3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125" y="2363788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66166"/>
                </p:ext>
              </p:extLst>
            </p:nvPr>
          </p:nvGraphicFramePr>
          <p:xfrm>
            <a:off x="4358350" y="2431038"/>
            <a:ext cx="401638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874" name="数式" r:id="rId5" imgW="177480" imgH="241200" progId="Equation.3">
                    <p:embed/>
                  </p:oleObj>
                </mc:Choice>
                <mc:Fallback>
                  <p:oleObj name="数式" r:id="rId5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8350" y="2431038"/>
                          <a:ext cx="401638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90054"/>
                </p:ext>
              </p:extLst>
            </p:nvPr>
          </p:nvGraphicFramePr>
          <p:xfrm>
            <a:off x="6689725" y="2298700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875" name="数式" r:id="rId7" imgW="241200" imgH="241200" progId="Equation.3">
                    <p:embed/>
                  </p:oleObj>
                </mc:Choice>
                <mc:Fallback>
                  <p:oleObj name="数式" r:id="rId7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725" y="2298700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228600" y="1032805"/>
              <a:ext cx="8645576" cy="1329269"/>
              <a:chOff x="-381000" y="1032805"/>
              <a:chExt cx="8645576" cy="132926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2057400" y="1125877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965054" y="1125878"/>
                <a:ext cx="1097280" cy="11007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51495" y="1264794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9534" y="1426152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smtClean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0" y="1519535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smtClean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55151" y="1037645"/>
                <a:ext cx="2445799" cy="1169738"/>
                <a:chOff x="4174455" y="1037645"/>
                <a:chExt cx="2445799" cy="1169738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68" t="48570" r="24303" b="37991"/>
                <a:stretch/>
              </p:blipFill>
              <p:spPr bwMode="auto">
                <a:xfrm>
                  <a:off x="4174455" y="1037645"/>
                  <a:ext cx="1330376" cy="11007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22974" y="1106588"/>
                  <a:ext cx="1097280" cy="1100795"/>
                  <a:chOff x="5522974" y="1106588"/>
                  <a:chExt cx="1097280" cy="110079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5522974" y="1106588"/>
                    <a:ext cx="1097280" cy="110079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816746" y="1445441"/>
                    <a:ext cx="762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 smtClean="0">
                        <a:solidFill>
                          <a:srgbClr val="FFFF00"/>
                        </a:solidFill>
                        <a:latin typeface="+mj-lt"/>
                      </a:rPr>
                      <a:t>m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6934200" y="10328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-381000" y="11852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114300" y="2286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Longitudinal case: a system of masses and springs: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23863"/>
              </p:ext>
            </p:extLst>
          </p:nvPr>
        </p:nvGraphicFramePr>
        <p:xfrm>
          <a:off x="3927475" y="3473450"/>
          <a:ext cx="2587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76" name="数式" r:id="rId10" imgW="114120" imgH="215640" progId="Equation.3">
                  <p:embed/>
                </p:oleObj>
              </mc:Choice>
              <mc:Fallback>
                <p:oleObj name="数式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473450"/>
                        <a:ext cx="2587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60632"/>
              </p:ext>
            </p:extLst>
          </p:nvPr>
        </p:nvGraphicFramePr>
        <p:xfrm>
          <a:off x="152400" y="2514600"/>
          <a:ext cx="56181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77" name="数式" r:id="rId12" imgW="2489040" imgH="431640" progId="Equation.3">
                  <p:embed/>
                </p:oleObj>
              </mc:Choice>
              <mc:Fallback>
                <p:oleObj name="数式" r:id="rId12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56181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25760"/>
              </p:ext>
            </p:extLst>
          </p:nvPr>
        </p:nvGraphicFramePr>
        <p:xfrm>
          <a:off x="114300" y="3352800"/>
          <a:ext cx="37258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78" name="数式" r:id="rId14" imgW="1650960" imgH="406080" progId="Equation.3">
                  <p:embed/>
                </p:oleObj>
              </mc:Choice>
              <mc:Fallback>
                <p:oleObj name="数式" r:id="rId14" imgW="16509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352800"/>
                        <a:ext cx="372586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237259"/>
              </p:ext>
            </p:extLst>
          </p:nvPr>
        </p:nvGraphicFramePr>
        <p:xfrm>
          <a:off x="152400" y="4038600"/>
          <a:ext cx="7194550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79" name="数式" r:id="rId16" imgW="3187440" imgH="1066680" progId="Equation.3">
                  <p:embed/>
                </p:oleObj>
              </mc:Choice>
              <mc:Fallback>
                <p:oleObj name="数式" r:id="rId16" imgW="3187440" imgH="1066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038600"/>
                        <a:ext cx="7194550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4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0001"/>
              </p:ext>
            </p:extLst>
          </p:nvPr>
        </p:nvGraphicFramePr>
        <p:xfrm>
          <a:off x="685800" y="258763"/>
          <a:ext cx="6248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27" name="数式" r:id="rId3" imgW="2768400" imgH="1295280" progId="Equation.3">
                  <p:embed/>
                </p:oleObj>
              </mc:Choice>
              <mc:Fallback>
                <p:oleObj name="数式" r:id="rId3" imgW="276840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763"/>
                        <a:ext cx="6248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 Arrow 5"/>
          <p:cNvSpPr/>
          <p:nvPr/>
        </p:nvSpPr>
        <p:spPr>
          <a:xfrm rot="20104234">
            <a:off x="4013530" y="2713658"/>
            <a:ext cx="4572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254527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system parameter with units of (velocity)</a:t>
            </a:r>
            <a:r>
              <a:rPr lang="en-US" sz="2400" baseline="30000" dirty="0" smtClean="0">
                <a:latin typeface="+mj-lt"/>
              </a:rPr>
              <a:t>2</a:t>
            </a:r>
            <a:endParaRPr lang="en-US" sz="2400" dirty="0" smtClean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149760"/>
              </p:ext>
            </p:extLst>
          </p:nvPr>
        </p:nvGraphicFramePr>
        <p:xfrm>
          <a:off x="1139825" y="4373563"/>
          <a:ext cx="5187950" cy="240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28" name="数式" r:id="rId5" imgW="2298600" imgH="1066680" progId="Equation.3">
                  <p:embed/>
                </p:oleObj>
              </mc:Choice>
              <mc:Fallback>
                <p:oleObj name="数式" r:id="rId5" imgW="2298600" imgH="1066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4373563"/>
                        <a:ext cx="5187950" cy="240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4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172124"/>
              </p:ext>
            </p:extLst>
          </p:nvPr>
        </p:nvGraphicFramePr>
        <p:xfrm>
          <a:off x="685800" y="4114800"/>
          <a:ext cx="3897313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73" name="数式" r:id="rId3" imgW="1726920" imgH="825480" progId="Equation.3">
                  <p:embed/>
                </p:oleObj>
              </mc:Choice>
              <mc:Fallback>
                <p:oleObj name="数式" r:id="rId3" imgW="1726920" imgH="825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114800"/>
                        <a:ext cx="3897313" cy="186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57200" y="1562594"/>
            <a:ext cx="6477000" cy="3695206"/>
            <a:chOff x="457200" y="267194"/>
            <a:chExt cx="6477000" cy="3695206"/>
          </a:xfrm>
        </p:grpSpPr>
        <p:sp>
          <p:nvSpPr>
            <p:cNvPr id="6" name="Arc 5"/>
            <p:cNvSpPr/>
            <p:nvPr/>
          </p:nvSpPr>
          <p:spPr>
            <a:xfrm>
              <a:off x="1066800" y="533400"/>
              <a:ext cx="4953000" cy="3429000"/>
            </a:xfrm>
            <a:prstGeom prst="arc">
              <a:avLst>
                <a:gd name="adj1" fmla="val 10733049"/>
                <a:gd name="adj2" fmla="val 19772954"/>
              </a:avLst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7200" y="267194"/>
              <a:ext cx="6477000" cy="1998973"/>
              <a:chOff x="457200" y="267194"/>
              <a:chExt cx="6477000" cy="199897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57200" y="2266167"/>
                <a:ext cx="6477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981200" y="914400"/>
                <a:ext cx="0" cy="13517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62200" y="728859"/>
                <a:ext cx="0" cy="1519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19400" y="609600"/>
                <a:ext cx="0" cy="16565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62200" y="609600"/>
                <a:ext cx="457200" cy="119259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905000" y="762000"/>
                <a:ext cx="457200" cy="152400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71800" y="1359450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Symbol" pitchFamily="18" charset="2"/>
                  </a:rPr>
                  <a:t>m(</a:t>
                </a:r>
                <a:r>
                  <a:rPr lang="en-US" sz="2400" dirty="0" err="1" smtClean="0"/>
                  <a:t>x,t</a:t>
                </a:r>
                <a:r>
                  <a:rPr lang="en-US" sz="2400" dirty="0" smtClean="0"/>
                  <a:t>)</a:t>
                </a:r>
                <a:endParaRPr lang="en-US" sz="2400" dirty="0" smtClean="0">
                  <a:latin typeface="Symbol" pitchFamily="18" charset="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62200" y="267194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Symbol" pitchFamily="18" charset="2"/>
                  </a:rPr>
                  <a:t>t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57200" y="381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Transverse displacement:</a:t>
            </a:r>
          </a:p>
        </p:txBody>
      </p:sp>
    </p:spTree>
    <p:extLst>
      <p:ext uri="{BB962C8B-B14F-4D97-AF65-F5344CB8AC3E}">
        <p14:creationId xmlns:p14="http://schemas.microsoft.com/office/powerpoint/2010/main" val="4204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5367"/>
              </p:ext>
            </p:extLst>
          </p:nvPr>
        </p:nvGraphicFramePr>
        <p:xfrm>
          <a:off x="1371600" y="887412"/>
          <a:ext cx="6850063" cy="513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93" name="数式" r:id="rId3" imgW="3035160" imgH="2273040" progId="Equation.3">
                  <p:embed/>
                </p:oleObj>
              </mc:Choice>
              <mc:Fallback>
                <p:oleObj name="数式" r:id="rId3" imgW="3035160" imgH="227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87412"/>
                        <a:ext cx="6850063" cy="513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09408"/>
              </p:ext>
            </p:extLst>
          </p:nvPr>
        </p:nvGraphicFramePr>
        <p:xfrm>
          <a:off x="990600" y="533400"/>
          <a:ext cx="6907213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16" name="数式" r:id="rId3" imgW="3060360" imgH="2450880" progId="Equation.3">
                  <p:embed/>
                </p:oleObj>
              </mc:Choice>
              <mc:Fallback>
                <p:oleObj name="数式" r:id="rId3" imgW="3060360" imgH="245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6907213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8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777858"/>
              </p:ext>
            </p:extLst>
          </p:nvPr>
        </p:nvGraphicFramePr>
        <p:xfrm>
          <a:off x="1371600" y="533400"/>
          <a:ext cx="63039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40" name="数式" r:id="rId3" imgW="2793960" imgH="1549080" progId="Equation.3">
                  <p:embed/>
                </p:oleObj>
              </mc:Choice>
              <mc:Fallback>
                <p:oleObj name="数式" r:id="rId3" imgW="2793960" imgH="1549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33400"/>
                        <a:ext cx="6303963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926081"/>
              </p:ext>
            </p:extLst>
          </p:nvPr>
        </p:nvGraphicFramePr>
        <p:xfrm>
          <a:off x="552450" y="392112"/>
          <a:ext cx="84391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64" name="数式" r:id="rId3" imgW="4127400" imgH="2920680" progId="Equation.3">
                  <p:embed/>
                </p:oleObj>
              </mc:Choice>
              <mc:Fallback>
                <p:oleObj name="数式" r:id="rId3" imgW="4127400" imgH="2920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92112"/>
                        <a:ext cx="8439150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64554"/>
              </p:ext>
            </p:extLst>
          </p:nvPr>
        </p:nvGraphicFramePr>
        <p:xfrm>
          <a:off x="685800" y="76200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84" name="数式" r:id="rId3" imgW="3454200" imgH="3200400" progId="Equation.3">
                  <p:embed/>
                </p:oleObj>
              </mc:Choice>
              <mc:Fallback>
                <p:oleObj name="数式" r:id="rId3" imgW="3454200" imgH="320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4" y="609600"/>
            <a:ext cx="8871734" cy="50958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096000" y="2209800"/>
            <a:ext cx="2895600" cy="2286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3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78215"/>
              </p:ext>
            </p:extLst>
          </p:nvPr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08" name="数式" r:id="rId3" imgW="4140000" imgH="1041120" progId="Equation.3">
                  <p:embed/>
                </p:oleObj>
              </mc:Choice>
              <mc:Fallback>
                <p:oleObj name="数式" r:id="rId3" imgW="4140000" imgH="1041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17805"/>
              </p:ext>
            </p:extLst>
          </p:nvPr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9" name="数式" r:id="rId4" imgW="4343400" imgH="1447560" progId="Equation.3">
                  <p:embed/>
                </p:oleObj>
              </mc:Choice>
              <mc:Fallback>
                <p:oleObj name="数式" r:id="rId4" imgW="434340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8143875" cy="645195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52400" y="51816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03050"/>
              </p:ext>
            </p:extLst>
          </p:nvPr>
        </p:nvGraphicFramePr>
        <p:xfrm>
          <a:off x="414338" y="623888"/>
          <a:ext cx="8053387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4" name="Equation" r:id="rId3" imgW="3568680" imgH="1790640" progId="Equation.DSMT4">
                  <p:embed/>
                </p:oleObj>
              </mc:Choice>
              <mc:Fallback>
                <p:oleObj name="Equation" r:id="rId3" imgW="3568680" imgH="1790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623888"/>
                        <a:ext cx="8053387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82559"/>
              </p:ext>
            </p:extLst>
          </p:nvPr>
        </p:nvGraphicFramePr>
        <p:xfrm>
          <a:off x="423863" y="4819650"/>
          <a:ext cx="7910512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5" name="Equation" r:id="rId5" imgW="3504960" imgH="723600" progId="Equation.DSMT4">
                  <p:embed/>
                </p:oleObj>
              </mc:Choice>
              <mc:Fallback>
                <p:oleObj name="Equation" r:id="rId5" imgW="3504960" imgH="72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4819650"/>
                        <a:ext cx="7910512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12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69754"/>
              </p:ext>
            </p:extLst>
          </p:nvPr>
        </p:nvGraphicFramePr>
        <p:xfrm>
          <a:off x="100013" y="266700"/>
          <a:ext cx="868362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53" name="数式" r:id="rId3" imgW="3848040" imgH="2108160" progId="Equation.3">
                  <p:embed/>
                </p:oleObj>
              </mc:Choice>
              <mc:Fallback>
                <p:oleObj name="数式" r:id="rId3" imgW="384804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266700"/>
                        <a:ext cx="868362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636083"/>
              </p:ext>
            </p:extLst>
          </p:nvPr>
        </p:nvGraphicFramePr>
        <p:xfrm>
          <a:off x="2012950" y="5407025"/>
          <a:ext cx="472916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54" name="数式" r:id="rId5" imgW="2095200" imgH="203040" progId="Equation.3">
                  <p:embed/>
                </p:oleObj>
              </mc:Choice>
              <mc:Fallback>
                <p:oleObj name="数式" r:id="rId5" imgW="2095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950" y="5407025"/>
                        <a:ext cx="472916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0"/>
            <a:ext cx="8648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4175"/>
              </p:ext>
            </p:extLst>
          </p:nvPr>
        </p:nvGraphicFramePr>
        <p:xfrm>
          <a:off x="2590800" y="457200"/>
          <a:ext cx="326707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97" name="数式" r:id="rId4" imgW="1447560" imgH="393480" progId="Equation.3">
                  <p:embed/>
                </p:oleObj>
              </mc:Choice>
              <mc:Fallback>
                <p:oleObj name="数式" r:id="rId4" imgW="144756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57200"/>
                        <a:ext cx="326707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533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+mj-lt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15744"/>
              </p:ext>
            </p:extLst>
          </p:nvPr>
        </p:nvGraphicFramePr>
        <p:xfrm>
          <a:off x="8094663" y="345948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98" name="数式" r:id="rId6" imgW="355320" imgH="177480" progId="Equation.3">
                  <p:embed/>
                </p:oleObj>
              </mc:Choice>
              <mc:Fallback>
                <p:oleObj name="数式" r:id="rId6" imgW="3553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345948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43024"/>
              </p:ext>
            </p:extLst>
          </p:nvPr>
        </p:nvGraphicFramePr>
        <p:xfrm>
          <a:off x="7391400" y="44958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899" name="数式" r:id="rId8" imgW="355320" imgH="177480" progId="Equation.3">
                  <p:embed/>
                </p:oleObj>
              </mc:Choice>
              <mc:Fallback>
                <p:oleObj name="数式" r:id="rId8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958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384465"/>
              </p:ext>
            </p:extLst>
          </p:nvPr>
        </p:nvGraphicFramePr>
        <p:xfrm>
          <a:off x="7543800" y="20574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900" name="数式" r:id="rId10" imgW="355320" imgH="177480" progId="Equation.3">
                  <p:embed/>
                </p:oleObj>
              </mc:Choice>
              <mc:Fallback>
                <p:oleObj name="数式" r:id="rId10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4919"/>
              </p:ext>
            </p:extLst>
          </p:nvPr>
        </p:nvGraphicFramePr>
        <p:xfrm>
          <a:off x="609600" y="381000"/>
          <a:ext cx="5100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96" name="数式" r:id="rId3" imgW="2260440" imgH="1117440" progId="Equation.3">
                  <p:embed/>
                </p:oleObj>
              </mc:Choice>
              <mc:Fallback>
                <p:oleObj name="数式" r:id="rId3" imgW="22604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5100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967233"/>
              </p:ext>
            </p:extLst>
          </p:nvPr>
        </p:nvGraphicFramePr>
        <p:xfrm>
          <a:off x="882650" y="2981325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97" name="数式" r:id="rId5" imgW="2019240" imgH="1168200" progId="Equation.3">
                  <p:embed/>
                </p:oleObj>
              </mc:Choice>
              <mc:Fallback>
                <p:oleObj name="数式" r:id="rId5" imgW="2019240" imgH="1168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2981325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9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630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92"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06143"/>
              </p:ext>
            </p:extLst>
          </p:nvPr>
        </p:nvGraphicFramePr>
        <p:xfrm>
          <a:off x="304800" y="1371600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93" name="数式" r:id="rId5" imgW="2019240" imgH="1168200" progId="Equation.3">
                  <p:embed/>
                </p:oleObj>
              </mc:Choice>
              <mc:Fallback>
                <p:oleObj name="数式" r:id="rId5" imgW="2019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09433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94"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33164"/>
              </p:ext>
            </p:extLst>
          </p:nvPr>
        </p:nvGraphicFramePr>
        <p:xfrm>
          <a:off x="5311775" y="2895600"/>
          <a:ext cx="31781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95" name="数式" r:id="rId9" imgW="1409400" imgH="406080" progId="Equation.3">
                  <p:embed/>
                </p:oleObj>
              </mc:Choice>
              <mc:Fallback>
                <p:oleObj name="数式" r:id="rId9" imgW="1409400" imgH="406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895600"/>
                        <a:ext cx="31781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59787"/>
              </p:ext>
            </p:extLst>
          </p:nvPr>
        </p:nvGraphicFramePr>
        <p:xfrm>
          <a:off x="644525" y="4071938"/>
          <a:ext cx="829945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96" name="Equation" r:id="rId11" imgW="6997680" imgH="1955520" progId="Equation.DSMT4">
                  <p:embed/>
                </p:oleObj>
              </mc:Choice>
              <mc:Fallback>
                <p:oleObj name="Equation" r:id="rId11" imgW="6997680" imgH="19555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71938"/>
                        <a:ext cx="8299450" cy="232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2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10/8/2018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 711  Fall 2018 -- Lecture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951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46"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58432"/>
              </p:ext>
            </p:extLst>
          </p:nvPr>
        </p:nvGraphicFramePr>
        <p:xfrm>
          <a:off x="519113" y="2201863"/>
          <a:ext cx="4125912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47" name="数式" r:id="rId5" imgW="1828800" imgH="431640" progId="Equation.3">
                  <p:embed/>
                </p:oleObj>
              </mc:Choice>
              <mc:Fallback>
                <p:oleObj name="数式" r:id="rId5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13" y="2201863"/>
                        <a:ext cx="4125912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1164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48"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76176"/>
              </p:ext>
            </p:extLst>
          </p:nvPr>
        </p:nvGraphicFramePr>
        <p:xfrm>
          <a:off x="304800" y="3505200"/>
          <a:ext cx="870481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49" name="Equation" r:id="rId9" imgW="6997680" imgH="2070000" progId="Equation.DSMT4">
                  <p:embed/>
                </p:oleObj>
              </mc:Choice>
              <mc:Fallback>
                <p:oleObj name="Equation" r:id="rId9" imgW="6997680" imgH="20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870481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5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13565</TotalTime>
  <Words>290</Words>
  <Application>Microsoft Office PowerPoint</Application>
  <PresentationFormat>On-screen Show (4:3)</PresentationFormat>
  <Paragraphs>90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Symbol</vt:lpstr>
      <vt:lpstr>Wingdings</vt:lpstr>
      <vt:lpstr>Office Theme</vt:lpstr>
      <vt:lpstr>MathType 7.0 Equation</vt:lpstr>
      <vt:lpstr>数式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665</cp:revision>
  <cp:lastPrinted>2018-10-08T02:23:09Z</cp:lastPrinted>
  <dcterms:created xsi:type="dcterms:W3CDTF">2012-01-10T18:32:24Z</dcterms:created>
  <dcterms:modified xsi:type="dcterms:W3CDTF">2018-10-08T02:24:43Z</dcterms:modified>
</cp:coreProperties>
</file>