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93" r:id="rId3"/>
    <p:sldId id="394" r:id="rId4"/>
    <p:sldId id="386" r:id="rId5"/>
    <p:sldId id="387" r:id="rId6"/>
    <p:sldId id="388" r:id="rId7"/>
    <p:sldId id="389" r:id="rId8"/>
    <p:sldId id="390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1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1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8626" y="76457"/>
            <a:ext cx="89153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More comments on non-linear equation example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The wave </a:t>
            </a:r>
            <a:r>
              <a:rPr lang="en-US" sz="2400" b="1" dirty="0" smtClean="0">
                <a:solidFill>
                  <a:schemeClr val="folHlink"/>
                </a:solidFill>
              </a:rPr>
              <a:t>equation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Sturm-</a:t>
            </a:r>
            <a:r>
              <a:rPr lang="en-US" sz="2400" b="1" dirty="0" err="1" smtClean="0">
                <a:solidFill>
                  <a:schemeClr val="folHlink"/>
                </a:solidFill>
              </a:rPr>
              <a:t>Liouville</a:t>
            </a:r>
            <a:r>
              <a:rPr lang="en-US" sz="2400" b="1" dirty="0" smtClean="0">
                <a:solidFill>
                  <a:schemeClr val="folHlink"/>
                </a:solidFill>
              </a:rPr>
              <a:t> equation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Green’s function solution methods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352780"/>
            <a:ext cx="48768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95736"/>
              </p:ext>
            </p:extLst>
          </p:nvPr>
        </p:nvGraphicFramePr>
        <p:xfrm>
          <a:off x="152400" y="809625"/>
          <a:ext cx="871220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Equation" r:id="rId3" imgW="6311880" imgH="4012920" progId="Equation.DSMT4">
                  <p:embed/>
                </p:oleObj>
              </mc:Choice>
              <mc:Fallback>
                <p:oleObj name="Equation" r:id="rId3" imgW="6311880" imgH="40129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09625"/>
                        <a:ext cx="8712200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Back to linear equations --</a:t>
            </a:r>
            <a:endParaRPr lang="en-US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8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second-order ordinary differential equations</a:t>
            </a:r>
          </a:p>
          <a:p>
            <a:r>
              <a:rPr lang="en-US" sz="2400" dirty="0" smtClean="0">
                <a:latin typeface="+mj-lt"/>
              </a:rPr>
              <a:t>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037947"/>
              </p:ext>
            </p:extLst>
          </p:nvPr>
        </p:nvGraphicFramePr>
        <p:xfrm>
          <a:off x="365161" y="1676400"/>
          <a:ext cx="8321639" cy="82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8" name="Equation" r:id="rId3" imgW="6324480" imgH="622080" progId="Equation.DSMT4">
                  <p:embed/>
                </p:oleObj>
              </mc:Choice>
              <mc:Fallback>
                <p:oleObj name="Equation" r:id="rId3" imgW="6324480" imgH="622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61" y="1676400"/>
                        <a:ext cx="8321639" cy="820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9208604">
            <a:off x="4732708" y="2241269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0786836">
            <a:off x="5509868" y="2202855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339108">
            <a:off x="6162609" y="2224157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1379204">
            <a:off x="8271236" y="2237066"/>
            <a:ext cx="381000" cy="990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53719" y="3224305"/>
            <a:ext cx="121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applied force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2499" y="3352800"/>
            <a:ext cx="231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given functions</a:t>
            </a:r>
          </a:p>
        </p:txBody>
      </p:sp>
      <p:sp>
        <p:nvSpPr>
          <p:cNvPr id="13" name="Up Arrow 12"/>
          <p:cNvSpPr/>
          <p:nvPr/>
        </p:nvSpPr>
        <p:spPr>
          <a:xfrm>
            <a:off x="7178294" y="2270800"/>
            <a:ext cx="381000" cy="2148799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4343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be determined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161" y="5562600"/>
            <a:ext cx="719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Homogenous problem:  </a:t>
            </a:r>
            <a:r>
              <a:rPr lang="en-US" sz="2400" i="1" dirty="0" smtClean="0">
                <a:latin typeface="+mj-lt"/>
              </a:rPr>
              <a:t>F(x)=0</a:t>
            </a:r>
          </a:p>
        </p:txBody>
      </p:sp>
    </p:spTree>
    <p:extLst>
      <p:ext uri="{BB962C8B-B14F-4D97-AF65-F5344CB8AC3E}">
        <p14:creationId xmlns:p14="http://schemas.microsoft.com/office/powerpoint/2010/main" val="113648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eigenvalue equations --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619546"/>
              </p:ext>
            </p:extLst>
          </p:nvPr>
        </p:nvGraphicFramePr>
        <p:xfrm>
          <a:off x="304800" y="966788"/>
          <a:ext cx="8689975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2" name="Equation" r:id="rId3" imgW="6603840" imgH="3733560" progId="Equation.DSMT4">
                  <p:embed/>
                </p:oleObj>
              </mc:Choice>
              <mc:Fallback>
                <p:oleObj name="Equation" r:id="rId3" imgW="6603840" imgH="3733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66788"/>
                        <a:ext cx="8689975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65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methods  of 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equations  (assume all functions and constants are real):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964795"/>
              </p:ext>
            </p:extLst>
          </p:nvPr>
        </p:nvGraphicFramePr>
        <p:xfrm>
          <a:off x="389731" y="652003"/>
          <a:ext cx="8364538" cy="315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8" name="数式" r:id="rId3" imgW="4178160" imgH="1574640" progId="Equation.3">
                  <p:embed/>
                </p:oleObj>
              </mc:Choice>
              <mc:Fallback>
                <p:oleObj name="数式" r:id="rId3" imgW="4178160" imgH="1574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" y="652003"/>
                        <a:ext cx="8364538" cy="3157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75439"/>
              </p:ext>
            </p:extLst>
          </p:nvPr>
        </p:nvGraphicFramePr>
        <p:xfrm>
          <a:off x="3759200" y="1879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9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9200" y="18796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61317"/>
              </p:ext>
            </p:extLst>
          </p:nvPr>
        </p:nvGraphicFramePr>
        <p:xfrm>
          <a:off x="278296" y="3753008"/>
          <a:ext cx="870585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0" name="Equation" r:id="rId7" imgW="5879880" imgH="977760" progId="Equation.DSMT4">
                  <p:embed/>
                </p:oleObj>
              </mc:Choice>
              <mc:Fallback>
                <p:oleObj name="Equation" r:id="rId7" imgW="587988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296" y="3753008"/>
                        <a:ext cx="870585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827966"/>
              </p:ext>
            </p:extLst>
          </p:nvPr>
        </p:nvGraphicFramePr>
        <p:xfrm>
          <a:off x="351183" y="5153084"/>
          <a:ext cx="4777902" cy="151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1" name="Equation" r:id="rId9" imgW="3009600" imgH="952200" progId="Equation.DSMT4">
                  <p:embed/>
                </p:oleObj>
              </mc:Choice>
              <mc:Fallback>
                <p:oleObj name="Equation" r:id="rId9" imgW="3009600" imgH="952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83" y="5153084"/>
                        <a:ext cx="4777902" cy="151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8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01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“completeness”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158" y="484676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can be shown that for any reasonable function </a:t>
            </a:r>
            <a:r>
              <a:rPr lang="en-US" sz="2400" i="1" dirty="0" smtClean="0"/>
              <a:t>h(x)</a:t>
            </a:r>
            <a:r>
              <a:rPr lang="en-US" sz="2400" dirty="0" smtClean="0"/>
              <a:t>, </a:t>
            </a:r>
            <a:r>
              <a:rPr lang="en-US" sz="2400" dirty="0"/>
              <a:t>defined within the </a:t>
            </a:r>
            <a:r>
              <a:rPr lang="en-US" sz="2400" dirty="0" smtClean="0"/>
              <a:t>interval </a:t>
            </a:r>
            <a:r>
              <a:rPr lang="en-US" sz="2400" i="1" dirty="0" smtClean="0"/>
              <a:t>a &lt; x &lt;b</a:t>
            </a:r>
            <a:r>
              <a:rPr lang="en-US" sz="2400" dirty="0" smtClean="0"/>
              <a:t>, </a:t>
            </a:r>
            <a:r>
              <a:rPr lang="en-US" sz="2400" dirty="0"/>
              <a:t>we can expand that function as a linear </a:t>
            </a:r>
            <a:r>
              <a:rPr lang="en-US" sz="2400" dirty="0" smtClean="0"/>
              <a:t>combination of </a:t>
            </a:r>
            <a:r>
              <a:rPr lang="en-US" sz="2400" dirty="0"/>
              <a:t>the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</a:t>
            </a:r>
            <a:r>
              <a:rPr lang="en-US" sz="2400" i="1" dirty="0"/>
              <a:t>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043900"/>
              </p:ext>
            </p:extLst>
          </p:nvPr>
        </p:nvGraphicFramePr>
        <p:xfrm>
          <a:off x="838200" y="1669168"/>
          <a:ext cx="5370842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Equation" r:id="rId3" imgW="3657600" imgH="1155600" progId="Equation.DSMT4">
                  <p:embed/>
                </p:oleObj>
              </mc:Choice>
              <mc:Fallback>
                <p:oleObj name="Equation" r:id="rId3" imgW="3657600" imgH="1155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69168"/>
                        <a:ext cx="5370842" cy="16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5496" y="327430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ideas lead to the notion that the set of </a:t>
            </a:r>
            <a:r>
              <a:rPr lang="en-US" sz="2400" dirty="0" err="1"/>
              <a:t>eigenfunctions</a:t>
            </a:r>
            <a:r>
              <a:rPr lang="en-US" sz="2400" dirty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</a:t>
            </a:r>
            <a:r>
              <a:rPr lang="en-US" sz="2400" dirty="0"/>
              <a:t> </a:t>
            </a:r>
            <a:r>
              <a:rPr lang="en-US" sz="2400" dirty="0" smtClean="0"/>
              <a:t>form </a:t>
            </a:r>
            <a:r>
              <a:rPr lang="en-US" sz="2400" dirty="0"/>
              <a:t>a ``complete'' set in the sense of ``spanning'' the space </a:t>
            </a:r>
            <a:r>
              <a:rPr lang="en-US" sz="2400" dirty="0" smtClean="0"/>
              <a:t>of all </a:t>
            </a:r>
            <a:r>
              <a:rPr lang="en-US" sz="2400" dirty="0"/>
              <a:t>functions in the </a:t>
            </a:r>
            <a:r>
              <a:rPr lang="en-US" sz="2400" dirty="0" smtClean="0"/>
              <a:t>interval </a:t>
            </a:r>
          </a:p>
          <a:p>
            <a:r>
              <a:rPr lang="en-US" sz="2400" i="1" dirty="0" smtClean="0"/>
              <a:t>a </a:t>
            </a:r>
            <a:r>
              <a:rPr lang="en-US" sz="2400" i="1" dirty="0"/>
              <a:t>&lt; x &lt;</a:t>
            </a:r>
            <a:r>
              <a:rPr lang="en-US" sz="2400" i="1" dirty="0" smtClean="0"/>
              <a:t>b,</a:t>
            </a:r>
            <a:r>
              <a:rPr lang="en-US" sz="2400" dirty="0" smtClean="0"/>
              <a:t> as </a:t>
            </a:r>
            <a:r>
              <a:rPr lang="en-US" sz="2400" dirty="0"/>
              <a:t>summarized by </a:t>
            </a:r>
            <a:r>
              <a:rPr lang="en-US" sz="2400" dirty="0" smtClean="0"/>
              <a:t>the statement: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277716"/>
              </p:ext>
            </p:extLst>
          </p:nvPr>
        </p:nvGraphicFramePr>
        <p:xfrm>
          <a:off x="914400" y="4922376"/>
          <a:ext cx="5334000" cy="115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5" name="Equation" r:id="rId5" imgW="2882880" imgH="622080" progId="Equation.DSMT4">
                  <p:embed/>
                </p:oleObj>
              </mc:Choice>
              <mc:Fallback>
                <p:oleObj name="Equation" r:id="rId5" imgW="2882880" imgH="622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4922376"/>
                        <a:ext cx="5334000" cy="1151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99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general, there are several techniques to determine the </a:t>
            </a:r>
            <a:r>
              <a:rPr lang="en-US" sz="2400" dirty="0" smtClean="0"/>
              <a:t>eigenvalues </a:t>
            </a:r>
            <a:r>
              <a:rPr lang="en-US" sz="2400" i="1" dirty="0" err="1" smtClean="0">
                <a:latin typeface="Symbol" panose="05050102010706020507" pitchFamily="18" charset="2"/>
              </a:rPr>
              <a:t>l</a:t>
            </a:r>
            <a:r>
              <a:rPr lang="en-US" sz="2400" i="1" baseline="-25000" dirty="0" err="1" smtClean="0"/>
              <a:t>n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and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When </a:t>
            </a:r>
            <a:r>
              <a:rPr lang="en-US" sz="2400" dirty="0"/>
              <a:t>it is not </a:t>
            </a:r>
            <a:r>
              <a:rPr lang="en-US" sz="2400" dirty="0" smtClean="0"/>
              <a:t>possible to </a:t>
            </a:r>
            <a:r>
              <a:rPr lang="en-US" sz="2400" dirty="0"/>
              <a:t>find the ``exact'' functions, there are several powerful </a:t>
            </a:r>
            <a:r>
              <a:rPr lang="en-US" sz="2400" dirty="0" smtClean="0"/>
              <a:t>approximation techniques</a:t>
            </a:r>
            <a:r>
              <a:rPr lang="en-US" sz="2400" dirty="0"/>
              <a:t>.    For example, the lowest eigenvalue can be </a:t>
            </a:r>
            <a:r>
              <a:rPr lang="en-US" sz="2400" dirty="0" smtClean="0"/>
              <a:t>approximated by </a:t>
            </a:r>
            <a:r>
              <a:rPr lang="en-US" sz="2400" dirty="0"/>
              <a:t>minimizing the function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Variation approximation to lowest eigenvalue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6824"/>
              </p:ext>
            </p:extLst>
          </p:nvPr>
        </p:nvGraphicFramePr>
        <p:xfrm>
          <a:off x="1715199" y="2254347"/>
          <a:ext cx="2286000" cy="145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0" name="Equation" r:id="rId3" imgW="1295280" imgH="825480" progId="Equation.DSMT4">
                  <p:embed/>
                </p:oleObj>
              </mc:Choice>
              <mc:Fallback>
                <p:oleObj name="Equation" r:id="rId3" imgW="1295280" imgH="825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5199" y="2254347"/>
                        <a:ext cx="2286000" cy="145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" y="3888441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</a:t>
            </a:r>
            <a:r>
              <a:rPr lang="en-US" sz="2400" dirty="0" smtClean="0"/>
              <a:t>         is </a:t>
            </a:r>
            <a:r>
              <a:rPr lang="en-US" sz="2400" dirty="0"/>
              <a:t>a variable function which satisfies the</a:t>
            </a:r>
          </a:p>
          <a:p>
            <a:r>
              <a:rPr lang="en-US" sz="2400" dirty="0"/>
              <a:t>correct boundary values.    The ``proof'' of this inequality is</a:t>
            </a:r>
          </a:p>
          <a:p>
            <a:r>
              <a:rPr lang="en-US" sz="2400" dirty="0"/>
              <a:t>based on the notion that </a:t>
            </a:r>
            <a:r>
              <a:rPr lang="en-US" sz="2400" dirty="0" smtClean="0"/>
              <a:t>       can </a:t>
            </a:r>
            <a:r>
              <a:rPr lang="en-US" sz="2400" dirty="0"/>
              <a:t>in </a:t>
            </a:r>
            <a:r>
              <a:rPr lang="en-US" sz="2400" dirty="0" smtClean="0"/>
              <a:t>principle </a:t>
            </a:r>
            <a:r>
              <a:rPr lang="en-US" sz="2400" dirty="0"/>
              <a:t>be expanded</a:t>
            </a:r>
          </a:p>
          <a:p>
            <a:r>
              <a:rPr lang="en-US" sz="2400" dirty="0"/>
              <a:t>in terms of the (unknown) exact </a:t>
            </a:r>
            <a:r>
              <a:rPr lang="en-US" sz="2400" dirty="0" err="1" smtClean="0"/>
              <a:t>eigenfunctions</a:t>
            </a:r>
            <a:r>
              <a:rPr lang="en-US" sz="2400" dirty="0" smtClean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i="1" dirty="0"/>
              <a:t>(x</a:t>
            </a:r>
            <a:r>
              <a:rPr lang="en-US" sz="2400" i="1" dirty="0" smtClean="0"/>
              <a:t>):</a:t>
            </a:r>
          </a:p>
          <a:p>
            <a:r>
              <a:rPr lang="en-US" sz="2400" dirty="0" smtClean="0"/>
              <a:t>                                   where </a:t>
            </a:r>
            <a:r>
              <a:rPr lang="en-US" sz="2400" dirty="0"/>
              <a:t>the coefficients </a:t>
            </a:r>
            <a:r>
              <a:rPr lang="en-US" sz="2400" i="1" dirty="0" smtClean="0"/>
              <a:t>C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can </a:t>
            </a:r>
            <a:r>
              <a:rPr lang="en-US" sz="2400" dirty="0"/>
              <a:t>be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assumed </a:t>
            </a:r>
            <a:r>
              <a:rPr lang="en-US" sz="2400" dirty="0"/>
              <a:t>to be </a:t>
            </a:r>
            <a:r>
              <a:rPr lang="en-US" sz="2400" dirty="0" smtClean="0"/>
              <a:t>real.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09207"/>
              </p:ext>
            </p:extLst>
          </p:nvPr>
        </p:nvGraphicFramePr>
        <p:xfrm>
          <a:off x="457199" y="5334000"/>
          <a:ext cx="2641591" cy="76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1" name="Equation" r:id="rId5" imgW="1701720" imgH="495000" progId="Equation.DSMT4">
                  <p:embed/>
                </p:oleObj>
              </mc:Choice>
              <mc:Fallback>
                <p:oleObj name="Equation" r:id="rId5" imgW="1701720" imgH="495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99" y="5334000"/>
                        <a:ext cx="2641591" cy="76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02539"/>
              </p:ext>
            </p:extLst>
          </p:nvPr>
        </p:nvGraphicFramePr>
        <p:xfrm>
          <a:off x="1433157" y="3886200"/>
          <a:ext cx="548043" cy="3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2" name="Equation" r:id="rId7" imgW="444240" imgH="317160" progId="Equation.DSMT4">
                  <p:embed/>
                </p:oleObj>
              </mc:Choice>
              <mc:Fallback>
                <p:oleObj name="Equation" r:id="rId7" imgW="444240" imgH="317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3157" y="3886200"/>
                        <a:ext cx="548043" cy="3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090388"/>
              </p:ext>
            </p:extLst>
          </p:nvPr>
        </p:nvGraphicFramePr>
        <p:xfrm>
          <a:off x="3733800" y="4637741"/>
          <a:ext cx="548043" cy="3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3" name="Equation" r:id="rId9" imgW="444240" imgH="317160" progId="Equation.DSMT4">
                  <p:embed/>
                </p:oleObj>
              </mc:Choice>
              <mc:Fallback>
                <p:oleObj name="Equation" r:id="rId9" imgW="444240" imgH="3171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4637741"/>
                        <a:ext cx="548043" cy="3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86819"/>
              </p:ext>
            </p:extLst>
          </p:nvPr>
        </p:nvGraphicFramePr>
        <p:xfrm>
          <a:off x="4881562" y="2321177"/>
          <a:ext cx="33432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4" name="Equation" r:id="rId10" imgW="2539800" imgH="571320" progId="Equation.DSMT4">
                  <p:embed/>
                </p:oleObj>
              </mc:Choice>
              <mc:Fallback>
                <p:oleObj name="Equation" r:id="rId10" imgW="2539800" imgH="5713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2" y="2321177"/>
                        <a:ext cx="33432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69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Estimation of the lowest eigenvalue – continued:</a:t>
            </a:r>
          </a:p>
          <a:p>
            <a:endParaRPr lang="en-US" sz="2400" dirty="0" smtClean="0"/>
          </a:p>
          <a:p>
            <a:r>
              <a:rPr lang="en-US" sz="2400" dirty="0" smtClean="0"/>
              <a:t>From the </a:t>
            </a:r>
            <a:r>
              <a:rPr lang="en-US" sz="2400" dirty="0" err="1" smtClean="0"/>
              <a:t>eigenfunction</a:t>
            </a:r>
            <a:r>
              <a:rPr lang="en-US" sz="2400" dirty="0" smtClean="0"/>
              <a:t> </a:t>
            </a:r>
            <a:r>
              <a:rPr lang="en-US" sz="2400" dirty="0"/>
              <a:t>equation, we know that 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96037"/>
              </p:ext>
            </p:extLst>
          </p:nvPr>
        </p:nvGraphicFramePr>
        <p:xfrm>
          <a:off x="704488" y="1524000"/>
          <a:ext cx="73727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0" name="Equation" r:id="rId3" imgW="4381200" imgH="495000" progId="Equation.DSMT4">
                  <p:embed/>
                </p:oleObj>
              </mc:Choice>
              <mc:Fallback>
                <p:oleObj name="Equation" r:id="rId3" imgW="4381200" imgH="495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488" y="1524000"/>
                        <a:ext cx="7372712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2404" y="234139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It follows that: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83780"/>
              </p:ext>
            </p:extLst>
          </p:nvPr>
        </p:nvGraphicFramePr>
        <p:xfrm>
          <a:off x="704488" y="2743200"/>
          <a:ext cx="7111846" cy="9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1" name="Equation" r:id="rId5" imgW="4089240" imgH="558720" progId="Equation.DSMT4">
                  <p:embed/>
                </p:oleObj>
              </mc:Choice>
              <mc:Fallback>
                <p:oleObj name="Equation" r:id="rId5" imgW="4089240" imgH="55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488" y="2743200"/>
                        <a:ext cx="7111846" cy="9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14469"/>
              </p:ext>
            </p:extLst>
          </p:nvPr>
        </p:nvGraphicFramePr>
        <p:xfrm>
          <a:off x="761999" y="3657600"/>
          <a:ext cx="5821131" cy="12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2" name="Equation" r:id="rId7" imgW="3949560" imgH="876240" progId="Equation.DSMT4">
                  <p:embed/>
                </p:oleObj>
              </mc:Choice>
              <mc:Fallback>
                <p:oleObj name="Equation" r:id="rId7" imgW="3949560" imgH="8762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1999" y="3657600"/>
                        <a:ext cx="5821131" cy="12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85571"/>
              </p:ext>
            </p:extLst>
          </p:nvPr>
        </p:nvGraphicFramePr>
        <p:xfrm>
          <a:off x="914400" y="5029200"/>
          <a:ext cx="4953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3" name="Equation" r:id="rId9" imgW="3962160" imgH="965160" progId="Equation.DSMT4">
                  <p:embed/>
                </p:oleObj>
              </mc:Choice>
              <mc:Fallback>
                <p:oleObj name="Equation" r:id="rId9" imgW="3962160" imgH="965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400" y="5029200"/>
                        <a:ext cx="4953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33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Rayleigh-Ritz method of estimating the lowest eigenvalue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9526"/>
              </p:ext>
            </p:extLst>
          </p:nvPr>
        </p:nvGraphicFramePr>
        <p:xfrm>
          <a:off x="1532021" y="1219200"/>
          <a:ext cx="2286000" cy="145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8" name="Equation" r:id="rId3" imgW="1295280" imgH="825480" progId="Equation.DSMT4">
                  <p:embed/>
                </p:oleObj>
              </mc:Choice>
              <mc:Fallback>
                <p:oleObj name="Equation" r:id="rId3" imgW="1295280" imgH="825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2021" y="1219200"/>
                        <a:ext cx="2286000" cy="145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52007"/>
              </p:ext>
            </p:extLst>
          </p:nvPr>
        </p:nvGraphicFramePr>
        <p:xfrm>
          <a:off x="3073400" y="21209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9" name="Equation" r:id="rId5" imgW="914400" imgH="250560" progId="Equation.DSMT4">
                  <p:embed/>
                </p:oleObj>
              </mc:Choice>
              <mc:Fallback>
                <p:oleObj name="Equation" r:id="rId5" imgW="914400" imgH="2505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3400" y="21209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901114"/>
              </p:ext>
            </p:extLst>
          </p:nvPr>
        </p:nvGraphicFramePr>
        <p:xfrm>
          <a:off x="817219" y="4470941"/>
          <a:ext cx="40274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0" name="Equation" r:id="rId7" imgW="3593880" imgH="596880" progId="Equation.DSMT4">
                  <p:embed/>
                </p:oleObj>
              </mc:Choice>
              <mc:Fallback>
                <p:oleObj name="Equation" r:id="rId7" imgW="3593880" imgH="5968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7219" y="4470941"/>
                        <a:ext cx="4027488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25610"/>
              </p:ext>
            </p:extLst>
          </p:nvPr>
        </p:nvGraphicFramePr>
        <p:xfrm>
          <a:off x="837096" y="5202419"/>
          <a:ext cx="515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1" name="Equation" r:id="rId9" imgW="5155920" imgH="965160" progId="Equation.DSMT4">
                  <p:embed/>
                </p:oleObj>
              </mc:Choice>
              <mc:Fallback>
                <p:oleObj name="Equation" r:id="rId9" imgW="5155920" imgH="965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7096" y="5202419"/>
                        <a:ext cx="51562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68564"/>
              </p:ext>
            </p:extLst>
          </p:nvPr>
        </p:nvGraphicFramePr>
        <p:xfrm>
          <a:off x="736600" y="3018081"/>
          <a:ext cx="8216214" cy="140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2" name="Equation" r:id="rId11" imgW="5587920" imgH="952200" progId="Equation.DSMT4">
                  <p:embed/>
                </p:oleObj>
              </mc:Choice>
              <mc:Fallback>
                <p:oleObj name="Equation" r:id="rId11" imgW="5587920" imgH="952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6600" y="3018081"/>
                        <a:ext cx="8216214" cy="1400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7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49042"/>
              </p:ext>
            </p:extLst>
          </p:nvPr>
        </p:nvGraphicFramePr>
        <p:xfrm>
          <a:off x="2590800" y="2150311"/>
          <a:ext cx="4777902" cy="151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4" name="Equation" r:id="rId3" imgW="3009600" imgH="952200" progId="Equation.DSMT4">
                  <p:embed/>
                </p:oleObj>
              </mc:Choice>
              <mc:Fallback>
                <p:oleObj name="Equation" r:id="rId3" imgW="3009600" imgH="952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50311"/>
                        <a:ext cx="4777902" cy="151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653626"/>
              </p:ext>
            </p:extLst>
          </p:nvPr>
        </p:nvGraphicFramePr>
        <p:xfrm>
          <a:off x="180181" y="535141"/>
          <a:ext cx="8783638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5" name="Equation" r:id="rId5" imgW="5803560" imgH="952200" progId="Equation.DSMT4">
                  <p:embed/>
                </p:oleObj>
              </mc:Choice>
              <mc:Fallback>
                <p:oleObj name="Equation" r:id="rId5" imgW="5803560" imgH="952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" y="535141"/>
                        <a:ext cx="8783638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76631"/>
              </p:ext>
            </p:extLst>
          </p:nvPr>
        </p:nvGraphicFramePr>
        <p:xfrm>
          <a:off x="325437" y="3672916"/>
          <a:ext cx="8493125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Equation" r:id="rId7" imgW="5613120" imgH="1638000" progId="Equation.DSMT4">
                  <p:embed/>
                </p:oleObj>
              </mc:Choice>
              <mc:Fallback>
                <p:oleObj name="Equation" r:id="rId7" imgW="5613120" imgH="16380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" y="3672916"/>
                        <a:ext cx="8493125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8997"/>
            <a:ext cx="494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Green’s function solution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181" y="2570133"/>
            <a:ext cx="1877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Recall:</a:t>
            </a:r>
          </a:p>
        </p:txBody>
      </p:sp>
    </p:spTree>
    <p:extLst>
      <p:ext uri="{BB962C8B-B14F-4D97-AF65-F5344CB8AC3E}">
        <p14:creationId xmlns:p14="http://schemas.microsoft.com/office/powerpoint/2010/main" val="396234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817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inhomogeneous problem by using Green’s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68248"/>
              </p:ext>
            </p:extLst>
          </p:nvPr>
        </p:nvGraphicFramePr>
        <p:xfrm>
          <a:off x="609600" y="1144638"/>
          <a:ext cx="61563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8" name="Equation" r:id="rId3" imgW="3873240" imgH="952200" progId="Equation.DSMT4">
                  <p:embed/>
                </p:oleObj>
              </mc:Choice>
              <mc:Fallback>
                <p:oleObj name="Equation" r:id="rId3" imgW="3873240" imgH="952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4638"/>
                        <a:ext cx="6156325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78909"/>
              </p:ext>
            </p:extLst>
          </p:nvPr>
        </p:nvGraphicFramePr>
        <p:xfrm>
          <a:off x="457200" y="26607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9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07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16101"/>
              </p:ext>
            </p:extLst>
          </p:nvPr>
        </p:nvGraphicFramePr>
        <p:xfrm>
          <a:off x="534988" y="4343400"/>
          <a:ext cx="5443537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0" name="Equation" r:id="rId7" imgW="3251160" imgH="1002960" progId="Equation.DSMT4">
                  <p:embed/>
                </p:oleObj>
              </mc:Choice>
              <mc:Fallback>
                <p:oleObj name="Equation" r:id="rId7" imgW="3251160" imgH="10029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343400"/>
                        <a:ext cx="5443537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5943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to homogeneous problem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86000" y="5562600"/>
            <a:ext cx="304800" cy="4666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2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" y="609600"/>
            <a:ext cx="8871734" cy="50958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0" y="2209800"/>
            <a:ext cx="2895600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76198"/>
              </p:ext>
            </p:extLst>
          </p:nvPr>
        </p:nvGraphicFramePr>
        <p:xfrm>
          <a:off x="457200" y="1066800"/>
          <a:ext cx="7543800" cy="26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4" name="数式" r:id="rId3" imgW="3886200" imgH="1371600" progId="Equation.3">
                  <p:embed/>
                </p:oleObj>
              </mc:Choice>
              <mc:Fallback>
                <p:oleObj name="数式" r:id="rId3" imgW="3886200" imgH="1371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7543800" cy="26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Sturm-</a:t>
            </a:r>
            <a:r>
              <a:rPr lang="en-US" sz="2400" dirty="0" err="1" smtClean="0">
                <a:latin typeface="+mj-lt"/>
              </a:rPr>
              <a:t>Liouville</a:t>
            </a:r>
            <a:r>
              <a:rPr lang="en-US" sz="2400" dirty="0" smtClean="0">
                <a:latin typeface="+mj-lt"/>
              </a:rPr>
              <a:t> problem:</a:t>
            </a:r>
          </a:p>
        </p:txBody>
      </p:sp>
    </p:spTree>
    <p:extLst>
      <p:ext uri="{BB962C8B-B14F-4D97-AF65-F5344CB8AC3E}">
        <p14:creationId xmlns:p14="http://schemas.microsoft.com/office/powerpoint/2010/main" val="1720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25665"/>
              </p:ext>
            </p:extLst>
          </p:nvPr>
        </p:nvGraphicFramePr>
        <p:xfrm>
          <a:off x="457200" y="192087"/>
          <a:ext cx="6794500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2" name="数式" r:id="rId3" imgW="3009600" imgH="1396800" progId="Equation.3">
                  <p:embed/>
                </p:oleObj>
              </mc:Choice>
              <mc:Fallback>
                <p:oleObj name="数式" r:id="rId3" imgW="3009600" imgH="1396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"/>
                        <a:ext cx="6794500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27229"/>
              </p:ext>
            </p:extLst>
          </p:nvPr>
        </p:nvGraphicFramePr>
        <p:xfrm>
          <a:off x="377825" y="3643313"/>
          <a:ext cx="79708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3" name="数式" r:id="rId5" imgW="3530520" imgH="1104840" progId="Equation.3">
                  <p:embed/>
                </p:oleObj>
              </mc:Choice>
              <mc:Fallback>
                <p:oleObj name="数式" r:id="rId5" imgW="3530520" imgH="11048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643313"/>
                        <a:ext cx="79708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69602"/>
              </p:ext>
            </p:extLst>
          </p:nvPr>
        </p:nvGraphicFramePr>
        <p:xfrm>
          <a:off x="477253" y="2133600"/>
          <a:ext cx="7885113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6" name="数式" r:id="rId3" imgW="3492360" imgH="1091880" progId="Equation.3">
                  <p:embed/>
                </p:oleObj>
              </mc:Choice>
              <mc:Fallback>
                <p:oleObj name="数式" r:id="rId3" imgW="3492360" imgH="10918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53" y="2133600"/>
                        <a:ext cx="7885113" cy="247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23065"/>
              </p:ext>
            </p:extLst>
          </p:nvPr>
        </p:nvGraphicFramePr>
        <p:xfrm>
          <a:off x="304800" y="4572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7" name="数式" r:id="rId5" imgW="3035160" imgH="660240" progId="Equation.3">
                  <p:embed/>
                </p:oleObj>
              </mc:Choice>
              <mc:Fallback>
                <p:oleObj name="数式" r:id="rId5" imgW="3035160" imgH="6602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5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63853"/>
              </p:ext>
            </p:extLst>
          </p:nvPr>
        </p:nvGraphicFramePr>
        <p:xfrm>
          <a:off x="661988" y="733425"/>
          <a:ext cx="6827837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6" name="数式" r:id="rId3" imgW="3517560" imgH="2793960" progId="Equation.3">
                  <p:embed/>
                </p:oleObj>
              </mc:Choice>
              <mc:Fallback>
                <p:oleObj name="数式" r:id="rId3" imgW="3517560" imgH="2793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733425"/>
                        <a:ext cx="6827837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4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17502"/>
              </p:ext>
            </p:extLst>
          </p:nvPr>
        </p:nvGraphicFramePr>
        <p:xfrm>
          <a:off x="654050" y="153987"/>
          <a:ext cx="8185150" cy="66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0" name="数式" r:id="rId3" imgW="4216320" imgH="3403440" progId="Equation.3">
                  <p:embed/>
                </p:oleObj>
              </mc:Choice>
              <mc:Fallback>
                <p:oleObj name="数式" r:id="rId3" imgW="4216320" imgH="34034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3987"/>
                        <a:ext cx="8185150" cy="662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119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method of constructing Green’s functions using homogeneous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1095"/>
              </p:ext>
            </p:extLst>
          </p:nvPr>
        </p:nvGraphicFramePr>
        <p:xfrm>
          <a:off x="479219" y="1143000"/>
          <a:ext cx="7140781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8" name="数式" r:id="rId3" imgW="3035160" imgH="660240" progId="Equation.3">
                  <p:embed/>
                </p:oleObj>
              </mc:Choice>
              <mc:Fallback>
                <p:oleObj name="数式" r:id="rId3" imgW="3035160" imgH="6602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19" y="1143000"/>
                        <a:ext cx="7140781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59733"/>
              </p:ext>
            </p:extLst>
          </p:nvPr>
        </p:nvGraphicFramePr>
        <p:xfrm>
          <a:off x="685800" y="2984157"/>
          <a:ext cx="8239125" cy="3052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9" name="Equation" r:id="rId5" imgW="5181480" imgH="1917360" progId="Equation.DSMT4">
                  <p:embed/>
                </p:oleObj>
              </mc:Choice>
              <mc:Fallback>
                <p:oleObj name="Equation" r:id="rId5" imgW="5181480" imgH="1917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84157"/>
                        <a:ext cx="8239125" cy="3052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73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88095"/>
              </p:ext>
            </p:extLst>
          </p:nvPr>
        </p:nvGraphicFramePr>
        <p:xfrm>
          <a:off x="363538" y="263525"/>
          <a:ext cx="8323262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6" name="Equation" r:id="rId3" imgW="6756120" imgH="3187440" progId="Equation.DSMT4">
                  <p:embed/>
                </p:oleObj>
              </mc:Choice>
              <mc:Fallback>
                <p:oleObj name="Equation" r:id="rId3" imgW="6756120" imgH="3187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63525"/>
                        <a:ext cx="8323262" cy="393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56803"/>
              </p:ext>
            </p:extLst>
          </p:nvPr>
        </p:nvGraphicFramePr>
        <p:xfrm>
          <a:off x="482600" y="4003938"/>
          <a:ext cx="7004301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7" name="Equation" r:id="rId5" imgW="4660560" imgH="571320" progId="Equation.DSMT4">
                  <p:embed/>
                </p:oleObj>
              </mc:Choice>
              <mc:Fallback>
                <p:oleObj name="Equation" r:id="rId5" imgW="4660560" imgH="5713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" y="4003938"/>
                        <a:ext cx="7004301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243786"/>
              </p:ext>
            </p:extLst>
          </p:nvPr>
        </p:nvGraphicFramePr>
        <p:xfrm>
          <a:off x="457200" y="4921250"/>
          <a:ext cx="8483601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8" name="Equation" r:id="rId7" imgW="5333760" imgH="901440" progId="Equation.DSMT4">
                  <p:embed/>
                </p:oleObj>
              </mc:Choice>
              <mc:Fallback>
                <p:oleObj name="Equation" r:id="rId7" imgW="5333760" imgH="9014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21250"/>
                        <a:ext cx="8483601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873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9760"/>
              </p:ext>
            </p:extLst>
          </p:nvPr>
        </p:nvGraphicFramePr>
        <p:xfrm>
          <a:off x="563563" y="1828800"/>
          <a:ext cx="840422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6" name="Equation" r:id="rId3" imgW="5994360" imgH="1841400" progId="Equation.DSMT4">
                  <p:embed/>
                </p:oleObj>
              </mc:Choice>
              <mc:Fallback>
                <p:oleObj name="Equation" r:id="rId3" imgW="5994360" imgH="1841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828800"/>
                        <a:ext cx="8404225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844473"/>
              </p:ext>
            </p:extLst>
          </p:nvPr>
        </p:nvGraphicFramePr>
        <p:xfrm>
          <a:off x="457200" y="381000"/>
          <a:ext cx="633255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7" name="Equation" r:id="rId5" imgW="3987720" imgH="622080" progId="Equation.DSMT4">
                  <p:embed/>
                </p:oleObj>
              </mc:Choice>
              <mc:Fallback>
                <p:oleObj name="Equation" r:id="rId5" imgW="3987720" imgH="622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6332556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50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8143875" cy="64519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3838" y="5486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69754"/>
              </p:ext>
            </p:extLst>
          </p:nvPr>
        </p:nvGraphicFramePr>
        <p:xfrm>
          <a:off x="100013" y="266700"/>
          <a:ext cx="868362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7" name="数式" r:id="rId3" imgW="3848040" imgH="2108160" progId="Equation.3">
                  <p:embed/>
                </p:oleObj>
              </mc:Choice>
              <mc:Fallback>
                <p:oleObj name="数式" r:id="rId3" imgW="3848040" imgH="21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266700"/>
                        <a:ext cx="8683625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36083"/>
              </p:ext>
            </p:extLst>
          </p:nvPr>
        </p:nvGraphicFramePr>
        <p:xfrm>
          <a:off x="2012950" y="5407025"/>
          <a:ext cx="4729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8" name="数式" r:id="rId5" imgW="2095200" imgH="203040" progId="Equation.3">
                  <p:embed/>
                </p:oleObj>
              </mc:Choice>
              <mc:Fallback>
                <p:oleObj name="数式" r:id="rId5" imgW="2095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407025"/>
                        <a:ext cx="4729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0"/>
            <a:ext cx="8648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175"/>
              </p:ext>
            </p:extLst>
          </p:nvPr>
        </p:nvGraphicFramePr>
        <p:xfrm>
          <a:off x="2590800" y="457200"/>
          <a:ext cx="32670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5" name="数式" r:id="rId4" imgW="1447560" imgH="393480" progId="Equation.3">
                  <p:embed/>
                </p:oleObj>
              </mc:Choice>
              <mc:Fallback>
                <p:oleObj name="数式" r:id="rId4" imgW="14475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"/>
                        <a:ext cx="32670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533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415744"/>
              </p:ext>
            </p:extLst>
          </p:nvPr>
        </p:nvGraphicFramePr>
        <p:xfrm>
          <a:off x="8094663" y="3459480"/>
          <a:ext cx="8016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6" name="数式" r:id="rId6" imgW="355320" imgH="177480" progId="Equation.3">
                  <p:embed/>
                </p:oleObj>
              </mc:Choice>
              <mc:Fallback>
                <p:oleObj name="数式" r:id="rId6" imgW="3553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3459480"/>
                        <a:ext cx="8016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943024"/>
              </p:ext>
            </p:extLst>
          </p:nvPr>
        </p:nvGraphicFramePr>
        <p:xfrm>
          <a:off x="7391400" y="4495800"/>
          <a:ext cx="8016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7" name="数式" r:id="rId8" imgW="355320" imgH="177480" progId="Equation.3">
                  <p:embed/>
                </p:oleObj>
              </mc:Choice>
              <mc:Fallback>
                <p:oleObj name="数式" r:id="rId8" imgW="3553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95800"/>
                        <a:ext cx="8016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384465"/>
              </p:ext>
            </p:extLst>
          </p:nvPr>
        </p:nvGraphicFramePr>
        <p:xfrm>
          <a:off x="7543800" y="2057400"/>
          <a:ext cx="8016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8" name="数式" r:id="rId10" imgW="355320" imgH="177480" progId="Equation.3">
                  <p:embed/>
                </p:oleObj>
              </mc:Choice>
              <mc:Fallback>
                <p:oleObj name="数式" r:id="rId10" imgW="3553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057400"/>
                        <a:ext cx="80168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54919"/>
              </p:ext>
            </p:extLst>
          </p:nvPr>
        </p:nvGraphicFramePr>
        <p:xfrm>
          <a:off x="609600" y="381000"/>
          <a:ext cx="5100637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0" name="数式" r:id="rId3" imgW="2260440" imgH="1117440" progId="Equation.3">
                  <p:embed/>
                </p:oleObj>
              </mc:Choice>
              <mc:Fallback>
                <p:oleObj name="数式" r:id="rId3" imgW="2260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5100637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67233"/>
              </p:ext>
            </p:extLst>
          </p:nvPr>
        </p:nvGraphicFramePr>
        <p:xfrm>
          <a:off x="882650" y="2981325"/>
          <a:ext cx="45561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1" name="数式" r:id="rId5" imgW="2019240" imgH="1168200" progId="Equation.3">
                  <p:embed/>
                </p:oleObj>
              </mc:Choice>
              <mc:Fallback>
                <p:oleObj name="数式" r:id="rId5" imgW="201924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2981325"/>
                        <a:ext cx="45561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56220"/>
              </p:ext>
            </p:extLst>
          </p:nvPr>
        </p:nvGraphicFramePr>
        <p:xfrm>
          <a:off x="177740" y="76200"/>
          <a:ext cx="46990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2" name="数式" r:id="rId3" imgW="2082600" imgH="457200" progId="Equation.3">
                  <p:embed/>
                </p:oleObj>
              </mc:Choice>
              <mc:Fallback>
                <p:oleObj name="数式" r:id="rId3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40" y="76200"/>
                        <a:ext cx="46990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719176"/>
              </p:ext>
            </p:extLst>
          </p:nvPr>
        </p:nvGraphicFramePr>
        <p:xfrm>
          <a:off x="282156" y="1094580"/>
          <a:ext cx="45561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3" name="数式" r:id="rId5" imgW="2019240" imgH="1168200" progId="Equation.3">
                  <p:embed/>
                </p:oleObj>
              </mc:Choice>
              <mc:Fallback>
                <p:oleObj name="数式" r:id="rId5" imgW="2019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56" y="1094580"/>
                        <a:ext cx="45561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71072"/>
              </p:ext>
            </p:extLst>
          </p:nvPr>
        </p:nvGraphicFramePr>
        <p:xfrm>
          <a:off x="5081318" y="228600"/>
          <a:ext cx="389572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4" name="数式" r:id="rId7" imgW="1726920" imgH="634680" progId="Equation.3">
                  <p:embed/>
                </p:oleObj>
              </mc:Choice>
              <mc:Fallback>
                <p:oleObj name="数式" r:id="rId7" imgW="172692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318" y="228600"/>
                        <a:ext cx="3895725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19421"/>
              </p:ext>
            </p:extLst>
          </p:nvPr>
        </p:nvGraphicFramePr>
        <p:xfrm>
          <a:off x="5081318" y="2590800"/>
          <a:ext cx="31781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5" name="数式" r:id="rId9" imgW="1409400" imgH="406080" progId="Equation.3">
                  <p:embed/>
                </p:oleObj>
              </mc:Choice>
              <mc:Fallback>
                <p:oleObj name="数式" r:id="rId9" imgW="140940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318" y="2590800"/>
                        <a:ext cx="317817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094420"/>
              </p:ext>
            </p:extLst>
          </p:nvPr>
        </p:nvGraphicFramePr>
        <p:xfrm>
          <a:off x="503238" y="3760788"/>
          <a:ext cx="8224837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96" name="Equation" r:id="rId11" imgW="6933960" imgH="1955520" progId="Equation.DSMT4">
                  <p:embed/>
                </p:oleObj>
              </mc:Choice>
              <mc:Fallback>
                <p:oleObj name="Equation" r:id="rId11" imgW="6933960" imgH="1955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60788"/>
                        <a:ext cx="8224837" cy="232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Up Arrow 9"/>
          <p:cNvSpPr/>
          <p:nvPr/>
        </p:nvSpPr>
        <p:spPr>
          <a:xfrm rot="18765450">
            <a:off x="3558855" y="5882869"/>
            <a:ext cx="609600" cy="4127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2971" y="592984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Blows up at large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182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295179"/>
              </p:ext>
            </p:extLst>
          </p:nvPr>
        </p:nvGraphicFramePr>
        <p:xfrm>
          <a:off x="250300" y="31631"/>
          <a:ext cx="2645300" cy="90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49" name="Equation" r:id="rId3" imgW="1485720" imgH="507960" progId="Equation.DSMT4">
                  <p:embed/>
                </p:oleObj>
              </mc:Choice>
              <mc:Fallback>
                <p:oleObj name="Equation" r:id="rId3" imgW="14857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00" y="31631"/>
                        <a:ext cx="2645300" cy="905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90475"/>
              </p:ext>
            </p:extLst>
          </p:nvPr>
        </p:nvGraphicFramePr>
        <p:xfrm>
          <a:off x="152400" y="829941"/>
          <a:ext cx="8710875" cy="461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0" name="Equation" r:id="rId5" imgW="5613120" imgH="2971800" progId="Equation.DSMT4">
                  <p:embed/>
                </p:oleObj>
              </mc:Choice>
              <mc:Fallback>
                <p:oleObj name="Equation" r:id="rId5" imgW="5613120" imgH="297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29941"/>
                        <a:ext cx="8710875" cy="4616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54618"/>
              </p:ext>
            </p:extLst>
          </p:nvPr>
        </p:nvGraphicFramePr>
        <p:xfrm>
          <a:off x="3886200" y="125760"/>
          <a:ext cx="2984500" cy="743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1" name="Equation" r:id="rId7" imgW="1739880" imgH="431640" progId="Equation.DSMT4">
                  <p:embed/>
                </p:oleObj>
              </mc:Choice>
              <mc:Fallback>
                <p:oleObj name="Equation" r:id="rId7" imgW="1739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5760"/>
                        <a:ext cx="2984500" cy="743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755124"/>
              </p:ext>
            </p:extLst>
          </p:nvPr>
        </p:nvGraphicFramePr>
        <p:xfrm>
          <a:off x="547688" y="5562600"/>
          <a:ext cx="64897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52" name="Equation" r:id="rId9" imgW="3987720" imgH="507960" progId="Equation.DSMT4">
                  <p:embed/>
                </p:oleObj>
              </mc:Choice>
              <mc:Fallback>
                <p:oleObj name="Equation" r:id="rId9" imgW="3987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7688" y="5562600"/>
                        <a:ext cx="6489700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5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285"/>
            <a:ext cx="6781419" cy="5086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 for </a:t>
            </a:r>
            <a:r>
              <a:rPr lang="en-US" sz="2400" dirty="0" smtClean="0">
                <a:latin typeface="Symbol" panose="05050102010706020507" pitchFamily="18" charset="2"/>
              </a:rPr>
              <a:t>w</a:t>
            </a:r>
            <a:r>
              <a:rPr lang="en-US" sz="2400" dirty="0" smtClean="0">
                <a:latin typeface="+mj-lt"/>
              </a:rPr>
              <a:t>=1,  </a:t>
            </a:r>
            <a:r>
              <a:rPr lang="en-US" sz="2400" dirty="0" smtClean="0">
                <a:latin typeface="Symbol" panose="05050102010706020507" pitchFamily="18" charset="2"/>
              </a:rPr>
              <a:t>e</a:t>
            </a:r>
            <a:r>
              <a:rPr lang="en-US" sz="2400" dirty="0" smtClean="0">
                <a:latin typeface="+mj-lt"/>
              </a:rPr>
              <a:t>=0.5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28600" y="35814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9499" y="594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391400" y="1371600"/>
            <a:ext cx="75819" cy="381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17921" y="126971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Numerical results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46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14060</TotalTime>
  <Words>592</Words>
  <Application>Microsoft Office PowerPoint</Application>
  <PresentationFormat>On-screen Show (4:3)</PresentationFormat>
  <Paragraphs>130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Office Theme</vt:lpstr>
      <vt:lpstr>数式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684</cp:revision>
  <cp:lastPrinted>2018-10-10T02:09:25Z</cp:lastPrinted>
  <dcterms:created xsi:type="dcterms:W3CDTF">2012-01-10T18:32:24Z</dcterms:created>
  <dcterms:modified xsi:type="dcterms:W3CDTF">2018-10-10T03:06:09Z</dcterms:modified>
</cp:coreProperties>
</file>