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400" r:id="rId4"/>
    <p:sldId id="401" r:id="rId5"/>
    <p:sldId id="382" r:id="rId6"/>
    <p:sldId id="384" r:id="rId7"/>
    <p:sldId id="385" r:id="rId8"/>
    <p:sldId id="386" r:id="rId9"/>
    <p:sldId id="398" r:id="rId10"/>
    <p:sldId id="402" r:id="rId11"/>
    <p:sldId id="383" r:id="rId12"/>
    <p:sldId id="403" r:id="rId13"/>
    <p:sldId id="387" r:id="rId14"/>
    <p:sldId id="399" r:id="rId15"/>
    <p:sldId id="388" r:id="rId16"/>
    <p:sldId id="389" r:id="rId17"/>
    <p:sldId id="390" r:id="rId18"/>
    <p:sldId id="404" r:id="rId19"/>
    <p:sldId id="391" r:id="rId20"/>
    <p:sldId id="392" r:id="rId21"/>
    <p:sldId id="393" r:id="rId22"/>
    <p:sldId id="394" r:id="rId23"/>
    <p:sldId id="395" r:id="rId24"/>
    <p:sldId id="396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65" d="100"/>
          <a:sy n="65" d="100"/>
        </p:scale>
        <p:origin x="132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6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4.wmf"/><Relationship Id="rId7" Type="http://schemas.openxmlformats.org/officeDocument/2006/relationships/image" Target="../media/image22.wmf"/><Relationship Id="rId2" Type="http://schemas.openxmlformats.org/officeDocument/2006/relationships/image" Target="../media/image6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9.wmf"/><Relationship Id="rId5" Type="http://schemas.openxmlformats.org/officeDocument/2006/relationships/image" Target="../media/image24.png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Sturm-</a:t>
            </a:r>
            <a:r>
              <a:rPr lang="en-US" sz="2400" b="1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Liouville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equations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Eigenvalues; orthogonal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function expansions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Green’s functions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methods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Laplace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transformation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Contour integration methods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1371600" lvl="6" indent="-457200">
              <a:buFont typeface="+mj-lt"/>
              <a:buAutoNum type="arabicPeriod"/>
            </a:pPr>
            <a:endParaRPr lang="en-US" sz="2400" b="1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1000" y="4800600"/>
            <a:ext cx="533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1000" y="4419600"/>
            <a:ext cx="533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52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Recap -- Rayleigh-Ritz </a:t>
            </a:r>
            <a:r>
              <a:rPr lang="en-US" sz="2000" dirty="0" smtClean="0">
                <a:latin typeface="+mj-lt"/>
              </a:rPr>
              <a:t>method of estimating the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1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28741"/>
              </p:ext>
            </p:extLst>
          </p:nvPr>
        </p:nvGraphicFramePr>
        <p:xfrm>
          <a:off x="304800" y="2344686"/>
          <a:ext cx="8479689" cy="1770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2" name="Equation" r:id="rId5" imgW="6387840" imgH="1333440" progId="Equation.DSMT4">
                  <p:embed/>
                </p:oleObj>
              </mc:Choice>
              <mc:Fallback>
                <p:oleObj name="Equation" r:id="rId5" imgW="6387840" imgH="13334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344686"/>
                        <a:ext cx="8479689" cy="1770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36499"/>
              </p:ext>
            </p:extLst>
          </p:nvPr>
        </p:nvGraphicFramePr>
        <p:xfrm>
          <a:off x="91563" y="585299"/>
          <a:ext cx="8840788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3" name="Equation" r:id="rId7" imgW="7213320" imgH="1333440" progId="Equation.DSMT4">
                  <p:embed/>
                </p:oleObj>
              </mc:Choice>
              <mc:Fallback>
                <p:oleObj name="Equation" r:id="rId7" imgW="7213320" imgH="1333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563" y="585299"/>
                        <a:ext cx="8840788" cy="16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4745889" y="3527027"/>
            <a:ext cx="304800" cy="36660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15757" y="347949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Exact answer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98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“completeness” of set of </a:t>
            </a:r>
            <a:r>
              <a:rPr lang="en-US" sz="2400" dirty="0" err="1" smtClean="0">
                <a:latin typeface="+mj-lt"/>
              </a:rPr>
              <a:t>eigenfunctions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 smtClean="0"/>
              <a:t>h(x)</a:t>
            </a:r>
            <a:r>
              <a:rPr lang="en-US" sz="2400" dirty="0" smtClean="0"/>
              <a:t>, </a:t>
            </a:r>
            <a:r>
              <a:rPr lang="en-US" sz="2400" dirty="0"/>
              <a:t>defined within the </a:t>
            </a:r>
            <a:r>
              <a:rPr lang="en-US" sz="2400" dirty="0" smtClean="0"/>
              <a:t>interval </a:t>
            </a:r>
            <a:r>
              <a:rPr lang="en-US" sz="2400" i="1" dirty="0" smtClean="0"/>
              <a:t>a &lt; x &lt;b</a:t>
            </a:r>
            <a:r>
              <a:rPr lang="en-US" sz="2400" dirty="0" smtClean="0"/>
              <a:t>, </a:t>
            </a:r>
            <a:r>
              <a:rPr lang="en-US" sz="2400" dirty="0"/>
              <a:t>we can expand that function as a linear </a:t>
            </a:r>
            <a:r>
              <a:rPr lang="en-US" sz="2400" dirty="0" smtClean="0"/>
              <a:t>combination of </a:t>
            </a:r>
            <a:r>
              <a:rPr lang="en-US" sz="2400" dirty="0"/>
              <a:t>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</a:t>
            </a:r>
            <a:r>
              <a:rPr lang="en-US" sz="2400" i="1" dirty="0"/>
              <a:t>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34" name="Equation" r:id="rId3" imgW="3657600" imgH="1155600" progId="Equation.DSMT4">
                  <p:embed/>
                </p:oleObj>
              </mc:Choice>
              <mc:Fallback>
                <p:oleObj name="Equation" r:id="rId3" imgW="36576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(x)</a:t>
            </a:r>
            <a:r>
              <a:rPr lang="en-US" sz="2400" dirty="0"/>
              <a:t> </a:t>
            </a:r>
            <a:r>
              <a:rPr lang="en-US" sz="2400" dirty="0" smtClean="0"/>
              <a:t>form </a:t>
            </a:r>
            <a:r>
              <a:rPr lang="en-US" sz="2400" dirty="0"/>
              <a:t>a ``complete'' set in the sense of ``spanning'' the space </a:t>
            </a:r>
            <a:r>
              <a:rPr lang="en-US" sz="2400" dirty="0" smtClean="0"/>
              <a:t>of all </a:t>
            </a:r>
            <a:r>
              <a:rPr lang="en-US" sz="2400" dirty="0"/>
              <a:t>functions in the </a:t>
            </a:r>
            <a:r>
              <a:rPr lang="en-US" sz="2400" dirty="0" smtClean="0"/>
              <a:t>interval </a:t>
            </a:r>
          </a:p>
          <a:p>
            <a:r>
              <a:rPr lang="en-US" sz="2400" i="1" dirty="0" smtClean="0"/>
              <a:t>a </a:t>
            </a:r>
            <a:r>
              <a:rPr lang="en-US" sz="2400" i="1" dirty="0"/>
              <a:t>&lt; x &lt;</a:t>
            </a:r>
            <a:r>
              <a:rPr lang="en-US" sz="2400" i="1" dirty="0" smtClean="0"/>
              <a:t>b,</a:t>
            </a:r>
            <a:r>
              <a:rPr lang="en-US" sz="2400" dirty="0" smtClean="0"/>
              <a:t> as </a:t>
            </a:r>
            <a:r>
              <a:rPr lang="en-US" sz="2400" dirty="0"/>
              <a:t>summarized by </a:t>
            </a:r>
            <a:r>
              <a:rPr lang="en-US" sz="2400" dirty="0" smtClean="0"/>
              <a:t>the statement: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35" name="Equation" r:id="rId5" imgW="2882880" imgH="622080" progId="Equation.DSMT4">
                  <p:embed/>
                </p:oleObj>
              </mc:Choice>
              <mc:Fallback>
                <p:oleObj name="Equation" r:id="rId5" imgW="2882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73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113" y="11238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suggested that: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231989"/>
              </p:ext>
            </p:extLst>
          </p:nvPr>
        </p:nvGraphicFramePr>
        <p:xfrm>
          <a:off x="138113" y="1709737"/>
          <a:ext cx="8205788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4" name="Equation" r:id="rId3" imgW="5587920" imgH="3288960" progId="Equation.DSMT4">
                  <p:embed/>
                </p:oleObj>
              </mc:Choice>
              <mc:Fallback>
                <p:oleObj name="Equation" r:id="rId3" imgW="5587920" imgH="3288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113" y="1709737"/>
                        <a:ext cx="8205788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41726"/>
              </p:ext>
            </p:extLst>
          </p:nvPr>
        </p:nvGraphicFramePr>
        <p:xfrm>
          <a:off x="2950936" y="381000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5" name="Equation" r:id="rId5" imgW="3657600" imgH="1155600" progId="Equation.DSMT4">
                  <p:embed/>
                </p:oleObj>
              </mc:Choice>
              <mc:Fallback>
                <p:oleObj name="Equation" r:id="rId5" imgW="3657600" imgH="1155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0936" y="381000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27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55" name="Equation" r:id="rId3" imgW="5803560" imgH="952200" progId="Equation.DSMT4">
                  <p:embed/>
                </p:oleObj>
              </mc:Choice>
              <mc:Fallback>
                <p:oleObj name="Equation" r:id="rId3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solution methods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106639"/>
              </p:ext>
            </p:extLst>
          </p:nvPr>
        </p:nvGraphicFramePr>
        <p:xfrm>
          <a:off x="609600" y="2257425"/>
          <a:ext cx="6535737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56" name="Equation" r:id="rId5" imgW="4317840" imgH="2705040" progId="Equation.DSMT4">
                  <p:embed/>
                </p:oleObj>
              </mc:Choice>
              <mc:Fallback>
                <p:oleObj name="Equation" r:id="rId5" imgW="431784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57425"/>
                        <a:ext cx="6535737" cy="409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8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49042"/>
              </p:ext>
            </p:extLst>
          </p:nvPr>
        </p:nvGraphicFramePr>
        <p:xfrm>
          <a:off x="2590800" y="2150311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3"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50311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4"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376631"/>
              </p:ext>
            </p:extLst>
          </p:nvPr>
        </p:nvGraphicFramePr>
        <p:xfrm>
          <a:off x="325437" y="3672916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5"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672916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solution methods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29911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90171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96"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97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98"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8" name="数式" r:id="rId3" imgW="3886200" imgH="1371600" progId="Equation.3">
                  <p:embed/>
                </p:oleObj>
              </mc:Choice>
              <mc:Fallback>
                <p:oleObj name="数式" r:id="rId3" imgW="38862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8792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98"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99" name="数式" r:id="rId5" imgW="3530520" imgH="1104840" progId="Equation.3">
                  <p:embed/>
                </p:oleObj>
              </mc:Choice>
              <mc:Fallback>
                <p:oleObj name="数式" r:id="rId5" imgW="353052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3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138836"/>
              </p:ext>
            </p:extLst>
          </p:nvPr>
        </p:nvGraphicFramePr>
        <p:xfrm>
          <a:off x="685800" y="457200"/>
          <a:ext cx="7253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7" name="Equation" r:id="rId3" imgW="3213000" imgH="431640" progId="Equation.DSMT4">
                  <p:embed/>
                </p:oleObj>
              </mc:Choice>
              <mc:Fallback>
                <p:oleObj name="Equation" r:id="rId3" imgW="321300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"/>
                        <a:ext cx="7253288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2438400"/>
            <a:ext cx="7934325" cy="27125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676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L=2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0435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n=1..50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40341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n=1..5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49485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  <a:r>
              <a:rPr lang="en-US" sz="2400" i="1" dirty="0" smtClean="0">
                <a:latin typeface="+mj-lt"/>
              </a:rPr>
              <a:t>’ –x   for x=1   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60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22"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23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14300" y="6019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0"/>
            <a:ext cx="8143875" cy="645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0" name="数式" r:id="rId3" imgW="3517560" imgH="2793960" progId="Equation.3">
                  <p:embed/>
                </p:oleObj>
              </mc:Choice>
              <mc:Fallback>
                <p:oleObj name="数式" r:id="rId3" imgW="3517560" imgH="2793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35566"/>
              </p:ext>
            </p:extLst>
          </p:nvPr>
        </p:nvGraphicFramePr>
        <p:xfrm>
          <a:off x="609600" y="461530"/>
          <a:ext cx="7375957" cy="5618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25" name="Equation" r:id="rId3" imgW="6806880" imgH="5168880" progId="Equation.DSMT4">
                  <p:embed/>
                </p:oleObj>
              </mc:Choice>
              <mc:Fallback>
                <p:oleObj name="Equation" r:id="rId3" imgW="6806880" imgH="5168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1530"/>
                        <a:ext cx="7375957" cy="5618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5638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(after some algebra)</a:t>
            </a:r>
          </a:p>
        </p:txBody>
      </p:sp>
    </p:spTree>
    <p:extLst>
      <p:ext uri="{BB962C8B-B14F-4D97-AF65-F5344CB8AC3E}">
        <p14:creationId xmlns:p14="http://schemas.microsoft.com/office/powerpoint/2010/main" val="8134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4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5" name="Equation" r:id="rId5" imgW="5181480" imgH="1917360" progId="Equation.DSMT4">
                  <p:embed/>
                </p:oleObj>
              </mc:Choice>
              <mc:Fallback>
                <p:oleObj name="Equation" r:id="rId5" imgW="51814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4"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5"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6"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1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42" name="Equation" r:id="rId3" imgW="5994360" imgH="1841400" progId="Equation.DSMT4">
                  <p:embed/>
                </p:oleObj>
              </mc:Choice>
              <mc:Fallback>
                <p:oleObj name="Equation" r:id="rId3" imgW="599436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43"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3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Remember: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Mid term exam due tomorrow (Tuesday) --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51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697243" cy="46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762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Eigenvalues and </a:t>
            </a:r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of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769792"/>
              </p:ext>
            </p:extLst>
          </p:nvPr>
        </p:nvGraphicFramePr>
        <p:xfrm>
          <a:off x="330200" y="1277938"/>
          <a:ext cx="7653338" cy="190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60" name="Equation" r:id="rId3" imgW="3822480" imgH="952200" progId="Equation.DSMT4">
                  <p:embed/>
                </p:oleObj>
              </mc:Choice>
              <mc:Fallback>
                <p:oleObj name="Equation" r:id="rId3" imgW="38224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277938"/>
                        <a:ext cx="7653338" cy="190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61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9951"/>
              </p:ext>
            </p:extLst>
          </p:nvPr>
        </p:nvGraphicFramePr>
        <p:xfrm>
          <a:off x="484472" y="3581400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62" name="Equation" r:id="rId7" imgW="5727600" imgH="1663560" progId="Equation.DSMT4">
                  <p:embed/>
                </p:oleObj>
              </mc:Choice>
              <mc:Fallback>
                <p:oleObj name="Equation" r:id="rId7" imgW="57276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72" y="3581400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</a:t>
            </a:r>
            <a:r>
              <a:rPr lang="en-US" sz="2400" dirty="0" smtClean="0"/>
              <a:t>eigenvalues </a:t>
            </a:r>
            <a:r>
              <a:rPr lang="en-US" sz="2400" i="1" dirty="0" err="1" smtClean="0">
                <a:latin typeface="Symbol" panose="05050102010706020507" pitchFamily="18" charset="2"/>
              </a:rPr>
              <a:t>l</a:t>
            </a:r>
            <a:r>
              <a:rPr lang="en-US" sz="2400" i="1" baseline="-25000" dirty="0" err="1" smtClean="0"/>
              <a:t>n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 and </a:t>
            </a:r>
            <a:r>
              <a:rPr lang="en-US" sz="2400" dirty="0" err="1" smtClean="0"/>
              <a:t>eigenfunctions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(x)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>When </a:t>
            </a:r>
            <a:r>
              <a:rPr lang="en-US" sz="2400" dirty="0"/>
              <a:t>it is not </a:t>
            </a:r>
            <a:r>
              <a:rPr lang="en-US" sz="2400" dirty="0" smtClean="0"/>
              <a:t>possible to </a:t>
            </a:r>
            <a:r>
              <a:rPr lang="en-US" sz="2400" dirty="0"/>
              <a:t>find the ``exact'' functions, there are several powerful </a:t>
            </a:r>
            <a:r>
              <a:rPr lang="en-US" sz="2400" dirty="0" smtClean="0"/>
              <a:t>approximation techniques</a:t>
            </a:r>
            <a:r>
              <a:rPr lang="en-US" sz="2400" dirty="0"/>
              <a:t>.    For example, the lowest eigenvalue can be </a:t>
            </a:r>
            <a:r>
              <a:rPr lang="en-US" sz="2400" dirty="0" smtClean="0"/>
              <a:t>approximated by </a:t>
            </a:r>
            <a:r>
              <a:rPr lang="en-US" sz="2400" dirty="0"/>
              <a:t>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4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</a:t>
            </a:r>
            <a:r>
              <a:rPr lang="en-US" sz="2400" dirty="0" smtClean="0"/>
              <a:t>         is </a:t>
            </a:r>
            <a:r>
              <a:rPr lang="en-US" sz="2400" dirty="0"/>
              <a:t>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</a:t>
            </a:r>
            <a:r>
              <a:rPr lang="en-US" sz="2400" dirty="0" smtClean="0"/>
              <a:t>       can </a:t>
            </a:r>
            <a:r>
              <a:rPr lang="en-US" sz="2400" dirty="0"/>
              <a:t>in </a:t>
            </a:r>
            <a:r>
              <a:rPr lang="en-US" sz="2400" dirty="0" smtClean="0"/>
              <a:t>principle </a:t>
            </a:r>
            <a:r>
              <a:rPr lang="en-US" sz="2400" dirty="0"/>
              <a:t>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 smtClean="0"/>
              <a:t>eigenfunctions</a:t>
            </a:r>
            <a:r>
              <a:rPr lang="en-US" sz="2400" dirty="0" smtClean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</a:t>
            </a:r>
            <a:r>
              <a:rPr lang="en-US" sz="2400" i="1" dirty="0" smtClean="0"/>
              <a:t>):</a:t>
            </a:r>
          </a:p>
          <a:p>
            <a:r>
              <a:rPr lang="en-US" sz="2400" dirty="0" smtClean="0"/>
              <a:t>                                   where </a:t>
            </a:r>
            <a:r>
              <a:rPr lang="en-US" sz="2400" dirty="0"/>
              <a:t>the coefficients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 can </a:t>
            </a:r>
            <a:r>
              <a:rPr lang="en-US" sz="2400" dirty="0"/>
              <a:t>be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assumed </a:t>
            </a:r>
            <a:r>
              <a:rPr lang="en-US" sz="2400" dirty="0"/>
              <a:t>to be </a:t>
            </a:r>
            <a:r>
              <a:rPr lang="en-US" sz="2400" dirty="0" smtClean="0"/>
              <a:t>real.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5"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6"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7"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8" name="Equation" r:id="rId10" imgW="2539800" imgH="571320" progId="Equation.DSMT4">
                  <p:embed/>
                </p:oleObj>
              </mc:Choice>
              <mc:Fallback>
                <p:oleObj name="Equation" r:id="rId10" imgW="2539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Estimation of the lowest eigenvalue – continued:</a:t>
            </a:r>
          </a:p>
          <a:p>
            <a:endParaRPr lang="en-US" sz="2400" dirty="0" smtClean="0"/>
          </a:p>
          <a:p>
            <a:r>
              <a:rPr lang="en-US" sz="2400" dirty="0" smtClean="0"/>
              <a:t>From the </a:t>
            </a:r>
            <a:r>
              <a:rPr lang="en-US" sz="2400" dirty="0" err="1" smtClean="0"/>
              <a:t>eigenfunction</a:t>
            </a:r>
            <a:r>
              <a:rPr lang="en-US" sz="2400" dirty="0" smtClean="0"/>
              <a:t> </a:t>
            </a:r>
            <a:r>
              <a:rPr lang="en-US" sz="2400" dirty="0"/>
              <a:t>equation, we know that 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0"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192329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1228"/>
              </p:ext>
            </p:extLst>
          </p:nvPr>
        </p:nvGraphicFramePr>
        <p:xfrm>
          <a:off x="736754" y="2604832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1"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6754" y="2604832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94018"/>
              </p:ext>
            </p:extLst>
          </p:nvPr>
        </p:nvGraphicFramePr>
        <p:xfrm>
          <a:off x="732069" y="3562862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2"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2069" y="3562862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985029"/>
              </p:ext>
            </p:extLst>
          </p:nvPr>
        </p:nvGraphicFramePr>
        <p:xfrm>
          <a:off x="914400" y="4998782"/>
          <a:ext cx="5077874" cy="123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3"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4998782"/>
                        <a:ext cx="5077874" cy="123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4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0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1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2" name="Equation" r:id="rId7" imgW="3593880" imgH="596880" progId="Equation.DSMT4">
                  <p:embed/>
                </p:oleObj>
              </mc:Choice>
              <mc:Fallback>
                <p:oleObj name="Equation" r:id="rId7" imgW="35938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3" name="Equation" r:id="rId9" imgW="5155920" imgH="965160" progId="Equation.DSMT4">
                  <p:embed/>
                </p:oleObj>
              </mc:Choice>
              <mc:Fallback>
                <p:oleObj name="Equation" r:id="rId9" imgW="515592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4" name="Equation" r:id="rId11" imgW="5587920" imgH="952200" progId="Equation.DSMT4">
                  <p:embed/>
                </p:oleObj>
              </mc:Choice>
              <mc:Fallback>
                <p:oleObj name="Equation" r:id="rId11" imgW="5587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47996"/>
              </p:ext>
            </p:extLst>
          </p:nvPr>
        </p:nvGraphicFramePr>
        <p:xfrm>
          <a:off x="3217078" y="5080538"/>
          <a:ext cx="842944" cy="40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3" name="Equation" r:id="rId3" imgW="685800" imgH="330120" progId="Equation.DSMT4">
                  <p:embed/>
                </p:oleObj>
              </mc:Choice>
              <mc:Fallback>
                <p:oleObj name="Equation" r:id="rId3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7078" y="5080538"/>
                        <a:ext cx="842944" cy="405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3200400"/>
            <a:ext cx="6248400" cy="19804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10/15/2018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1152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35472"/>
              </p:ext>
            </p:extLst>
          </p:nvPr>
        </p:nvGraphicFramePr>
        <p:xfrm>
          <a:off x="1244600" y="518082"/>
          <a:ext cx="1828800" cy="11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4" name="Equation" r:id="rId6" imgW="1295280" imgH="825480" progId="Equation.DSMT4">
                  <p:embed/>
                </p:oleObj>
              </mc:Choice>
              <mc:Fallback>
                <p:oleObj name="Equation" r:id="rId6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4600" y="518082"/>
                        <a:ext cx="1828800" cy="116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5" name="Equation" r:id="rId8" imgW="914400" imgH="250560" progId="Equation.DSMT4">
                  <p:embed/>
                </p:oleObj>
              </mc:Choice>
              <mc:Fallback>
                <p:oleObj name="Equation" r:id="rId8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201582"/>
              </p:ext>
            </p:extLst>
          </p:nvPr>
        </p:nvGraphicFramePr>
        <p:xfrm>
          <a:off x="3051277" y="2839732"/>
          <a:ext cx="518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6" name="Equation" r:id="rId10" imgW="5181480" imgH="723600" progId="Equation.DSMT4">
                  <p:embed/>
                </p:oleObj>
              </mc:Choice>
              <mc:Fallback>
                <p:oleObj name="Equation" r:id="rId10" imgW="51814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51277" y="2839732"/>
                        <a:ext cx="5181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133948"/>
              </p:ext>
            </p:extLst>
          </p:nvPr>
        </p:nvGraphicFramePr>
        <p:xfrm>
          <a:off x="275430" y="1606372"/>
          <a:ext cx="8264861" cy="1228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7" name="Equation" r:id="rId12" imgW="6743520" imgH="1002960" progId="Equation.DSMT4">
                  <p:embed/>
                </p:oleObj>
              </mc:Choice>
              <mc:Fallback>
                <p:oleObj name="Equation" r:id="rId12" imgW="67435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5430" y="1606372"/>
                        <a:ext cx="8264861" cy="1228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09346"/>
              </p:ext>
            </p:extLst>
          </p:nvPr>
        </p:nvGraphicFramePr>
        <p:xfrm>
          <a:off x="384175" y="5568950"/>
          <a:ext cx="35210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8" name="Equation" r:id="rId14" imgW="2552400" imgH="571320" progId="Equation.DSMT4">
                  <p:embed/>
                </p:oleObj>
              </mc:Choice>
              <mc:Fallback>
                <p:oleObj name="Equation" r:id="rId14" imgW="25524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4175" y="5568950"/>
                        <a:ext cx="35210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17679"/>
              </p:ext>
            </p:extLst>
          </p:nvPr>
        </p:nvGraphicFramePr>
        <p:xfrm>
          <a:off x="4686300" y="5245100"/>
          <a:ext cx="4457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39" name="Equation" r:id="rId16" imgW="4457520" imgH="1231560" progId="Equation.DSMT4">
                  <p:embed/>
                </p:oleObj>
              </mc:Choice>
              <mc:Fallback>
                <p:oleObj name="Equation" r:id="rId16" imgW="445752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86300" y="5245100"/>
                        <a:ext cx="4457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7999"/>
              </p:ext>
            </p:extLst>
          </p:nvPr>
        </p:nvGraphicFramePr>
        <p:xfrm>
          <a:off x="133350" y="3623341"/>
          <a:ext cx="10858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40" name="Equation" r:id="rId18" imgW="507960" imgH="419040" progId="Equation.DSMT4">
                  <p:embed/>
                </p:oleObj>
              </mc:Choice>
              <mc:Fallback>
                <p:oleObj name="Equation" r:id="rId18" imgW="507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3350" y="3623341"/>
                        <a:ext cx="108585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6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14213</TotalTime>
  <Words>592</Words>
  <Application>Microsoft Office PowerPoint</Application>
  <PresentationFormat>On-screen Show (4:3)</PresentationFormat>
  <Paragraphs>123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698</cp:revision>
  <cp:lastPrinted>2018-10-13T22:30:42Z</cp:lastPrinted>
  <dcterms:created xsi:type="dcterms:W3CDTF">2012-01-10T18:32:24Z</dcterms:created>
  <dcterms:modified xsi:type="dcterms:W3CDTF">2018-10-13T22:32:21Z</dcterms:modified>
</cp:coreProperties>
</file>