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54" r:id="rId3"/>
    <p:sldId id="400" r:id="rId4"/>
    <p:sldId id="401" r:id="rId5"/>
    <p:sldId id="382" r:id="rId6"/>
    <p:sldId id="384" r:id="rId7"/>
    <p:sldId id="385" r:id="rId8"/>
    <p:sldId id="386" r:id="rId9"/>
    <p:sldId id="398" r:id="rId10"/>
    <p:sldId id="402" r:id="rId11"/>
    <p:sldId id="383" r:id="rId12"/>
    <p:sldId id="403" r:id="rId13"/>
    <p:sldId id="387" r:id="rId14"/>
    <p:sldId id="399" r:id="rId15"/>
    <p:sldId id="388" r:id="rId16"/>
    <p:sldId id="389" r:id="rId17"/>
    <p:sldId id="390" r:id="rId18"/>
    <p:sldId id="404" r:id="rId19"/>
    <p:sldId id="391" r:id="rId20"/>
    <p:sldId id="392" r:id="rId21"/>
    <p:sldId id="393" r:id="rId22"/>
    <p:sldId id="394" r:id="rId23"/>
    <p:sldId id="395" r:id="rId24"/>
    <p:sldId id="396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>
        <p:scale>
          <a:sx n="65" d="100"/>
          <a:sy n="65" d="100"/>
        </p:scale>
        <p:origin x="1320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0.wmf"/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4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3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6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4.wmf"/><Relationship Id="rId7" Type="http://schemas.openxmlformats.org/officeDocument/2006/relationships/image" Target="../media/image22.wmf"/><Relationship Id="rId2" Type="http://schemas.openxmlformats.org/officeDocument/2006/relationships/image" Target="../media/image6.wmf"/><Relationship Id="rId1" Type="http://schemas.openxmlformats.org/officeDocument/2006/relationships/image" Target="../media/image18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41.png"/><Relationship Id="rId4" Type="http://schemas.openxmlformats.org/officeDocument/2006/relationships/image" Target="../media/image4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4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46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4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8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25.bin"/><Relationship Id="rId3" Type="http://schemas.openxmlformats.org/officeDocument/2006/relationships/oleObject" Target="../embeddings/oleObject18.bin"/><Relationship Id="rId7" Type="http://schemas.openxmlformats.org/officeDocument/2006/relationships/image" Target="../media/image6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4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19.wmf"/><Relationship Id="rId5" Type="http://schemas.openxmlformats.org/officeDocument/2006/relationships/image" Target="../media/image24.png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23.wmf"/><Relationship Id="rId4" Type="http://schemas.openxmlformats.org/officeDocument/2006/relationships/image" Target="../media/image18.wmf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</a:t>
            </a:r>
            <a:r>
              <a:rPr lang="en-US" sz="3200" b="1" dirty="0" smtClean="0"/>
              <a:t>AM  MWF  Olin </a:t>
            </a:r>
            <a:r>
              <a:rPr lang="en-US" sz="3200" b="1" dirty="0" smtClean="0"/>
              <a:t>103</a:t>
            </a:r>
            <a:endParaRPr lang="en-US" sz="3200" b="1" dirty="0" smtClean="0"/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19: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Read Chapter 7 &amp; Appendices A-D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 smtClean="0">
                <a:solidFill>
                  <a:schemeClr val="folHlink"/>
                </a:solidFill>
              </a:rPr>
              <a:t>Generalization of the one dimensional wave equation </a:t>
            </a: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 various mathematical problems and techniques including: 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Sturm-</a:t>
            </a:r>
            <a:r>
              <a:rPr lang="en-US" sz="2400" b="1" dirty="0" err="1" smtClean="0">
                <a:solidFill>
                  <a:schemeClr val="folHlink"/>
                </a:solidFill>
                <a:sym typeface="Wingdings" panose="05000000000000000000" pitchFamily="2" charset="2"/>
              </a:rPr>
              <a:t>Liouville</a:t>
            </a: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 equations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Eigenvalues; orthogonal </a:t>
            </a: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function expansions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Green’s functions </a:t>
            </a: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methods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Laplace </a:t>
            </a: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transformation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Contour integration methods</a:t>
            </a:r>
            <a:endParaRPr lang="en-US" sz="2400" b="1" dirty="0">
              <a:solidFill>
                <a:schemeClr val="folHlink"/>
              </a:solidFill>
            </a:endParaRPr>
          </a:p>
          <a:p>
            <a:pPr marL="1371600" lvl="6" indent="-457200">
              <a:buFont typeface="+mj-lt"/>
              <a:buAutoNum type="arabicPeriod"/>
            </a:pPr>
            <a:endParaRPr lang="en-US" sz="2400" b="1" dirty="0" smtClean="0">
              <a:solidFill>
                <a:schemeClr val="folHlink"/>
              </a:solidFill>
              <a:sym typeface="Wingdings" panose="05000000000000000000" pitchFamily="2" charset="2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81000" y="4800600"/>
            <a:ext cx="5334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81000" y="4419600"/>
            <a:ext cx="5334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525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Recap -- Rayleigh-Ritz </a:t>
            </a:r>
            <a:r>
              <a:rPr lang="en-US" sz="2000" dirty="0" smtClean="0">
                <a:latin typeface="+mj-lt"/>
              </a:rPr>
              <a:t>method of estimating the lowest eigenvalue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414855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81" name="Equation" r:id="rId3" imgW="914400" imgH="250560" progId="Equation.DSMT4">
                  <p:embed/>
                </p:oleObj>
              </mc:Choice>
              <mc:Fallback>
                <p:oleObj name="Equation" r:id="rId3" imgW="914400" imgH="250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728741"/>
              </p:ext>
            </p:extLst>
          </p:nvPr>
        </p:nvGraphicFramePr>
        <p:xfrm>
          <a:off x="304800" y="2344686"/>
          <a:ext cx="8479689" cy="1770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82" name="Equation" r:id="rId5" imgW="6387840" imgH="1333440" progId="Equation.DSMT4">
                  <p:embed/>
                </p:oleObj>
              </mc:Choice>
              <mc:Fallback>
                <p:oleObj name="Equation" r:id="rId5" imgW="6387840" imgH="13334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2344686"/>
                        <a:ext cx="8479689" cy="1770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936499"/>
              </p:ext>
            </p:extLst>
          </p:nvPr>
        </p:nvGraphicFramePr>
        <p:xfrm>
          <a:off x="91563" y="585299"/>
          <a:ext cx="8840788" cy="163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83" name="Equation" r:id="rId7" imgW="7213320" imgH="1333440" progId="Equation.DSMT4">
                  <p:embed/>
                </p:oleObj>
              </mc:Choice>
              <mc:Fallback>
                <p:oleObj name="Equation" r:id="rId7" imgW="7213320" imgH="13334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563" y="585299"/>
                        <a:ext cx="8840788" cy="1633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eft Arrow 8"/>
          <p:cNvSpPr/>
          <p:nvPr/>
        </p:nvSpPr>
        <p:spPr>
          <a:xfrm>
            <a:off x="4745889" y="3527027"/>
            <a:ext cx="304800" cy="36660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215757" y="3479496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Exact answer</a:t>
            </a:r>
            <a:endParaRPr lang="en-US" sz="2400" dirty="0" smtClean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986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3011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“completeness” of set of </a:t>
            </a:r>
            <a:r>
              <a:rPr lang="en-US" sz="2400" dirty="0" err="1" smtClean="0">
                <a:latin typeface="+mj-lt"/>
              </a:rPr>
              <a:t>eigenfunctions</a:t>
            </a:r>
            <a:endParaRPr lang="en-US" sz="2400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5158" y="484676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 can be shown that for any reasonable function </a:t>
            </a:r>
            <a:r>
              <a:rPr lang="en-US" sz="2400" i="1" dirty="0" smtClean="0"/>
              <a:t>h(x)</a:t>
            </a:r>
            <a:r>
              <a:rPr lang="en-US" sz="2400" dirty="0" smtClean="0"/>
              <a:t>, </a:t>
            </a:r>
            <a:r>
              <a:rPr lang="en-US" sz="2400" dirty="0"/>
              <a:t>defined within the </a:t>
            </a:r>
            <a:r>
              <a:rPr lang="en-US" sz="2400" dirty="0" smtClean="0"/>
              <a:t>interval </a:t>
            </a:r>
            <a:r>
              <a:rPr lang="en-US" sz="2400" i="1" dirty="0" smtClean="0"/>
              <a:t>a &lt; x &lt;b</a:t>
            </a:r>
            <a:r>
              <a:rPr lang="en-US" sz="2400" dirty="0" smtClean="0"/>
              <a:t>, </a:t>
            </a:r>
            <a:r>
              <a:rPr lang="en-US" sz="2400" dirty="0"/>
              <a:t>we can expand that function as a linear </a:t>
            </a:r>
            <a:r>
              <a:rPr lang="en-US" sz="2400" dirty="0" smtClean="0"/>
              <a:t>combination of </a:t>
            </a:r>
            <a:r>
              <a:rPr lang="en-US" sz="2400" dirty="0"/>
              <a:t>the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 smtClean="0"/>
              <a:t>f</a:t>
            </a:r>
            <a:r>
              <a:rPr lang="en-US" sz="2400" i="1" baseline="-25000" dirty="0" err="1" smtClean="0"/>
              <a:t>n</a:t>
            </a:r>
            <a:r>
              <a:rPr lang="en-US" sz="2400" i="1" dirty="0" smtClean="0"/>
              <a:t>(x</a:t>
            </a:r>
            <a:r>
              <a:rPr lang="en-US" sz="2400" i="1" dirty="0"/>
              <a:t>)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043900"/>
              </p:ext>
            </p:extLst>
          </p:nvPr>
        </p:nvGraphicFramePr>
        <p:xfrm>
          <a:off x="838200" y="1669168"/>
          <a:ext cx="5370842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634" name="Equation" r:id="rId3" imgW="3657600" imgH="1155600" progId="Equation.DSMT4">
                  <p:embed/>
                </p:oleObj>
              </mc:Choice>
              <mc:Fallback>
                <p:oleObj name="Equation" r:id="rId3" imgW="365760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669168"/>
                        <a:ext cx="5370842" cy="1697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5496" y="3274306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These ideas lead to the notion that the set of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 smtClean="0"/>
              <a:t>f</a:t>
            </a:r>
            <a:r>
              <a:rPr lang="en-US" sz="2400" i="1" baseline="-25000" dirty="0" err="1" smtClean="0"/>
              <a:t>n</a:t>
            </a:r>
            <a:r>
              <a:rPr lang="en-US" sz="2400" i="1" dirty="0" smtClean="0"/>
              <a:t>(x)</a:t>
            </a:r>
            <a:r>
              <a:rPr lang="en-US" sz="2400" dirty="0"/>
              <a:t> </a:t>
            </a:r>
            <a:r>
              <a:rPr lang="en-US" sz="2400" dirty="0" smtClean="0"/>
              <a:t>form </a:t>
            </a:r>
            <a:r>
              <a:rPr lang="en-US" sz="2400" dirty="0"/>
              <a:t>a ``complete'' set in the sense of ``spanning'' the space </a:t>
            </a:r>
            <a:r>
              <a:rPr lang="en-US" sz="2400" dirty="0" smtClean="0"/>
              <a:t>of all </a:t>
            </a:r>
            <a:r>
              <a:rPr lang="en-US" sz="2400" dirty="0"/>
              <a:t>functions in the </a:t>
            </a:r>
            <a:r>
              <a:rPr lang="en-US" sz="2400" dirty="0" smtClean="0"/>
              <a:t>interval </a:t>
            </a:r>
          </a:p>
          <a:p>
            <a:r>
              <a:rPr lang="en-US" sz="2400" i="1" dirty="0" smtClean="0"/>
              <a:t>a </a:t>
            </a:r>
            <a:r>
              <a:rPr lang="en-US" sz="2400" i="1" dirty="0"/>
              <a:t>&lt; x &lt;</a:t>
            </a:r>
            <a:r>
              <a:rPr lang="en-US" sz="2400" i="1" dirty="0" smtClean="0"/>
              <a:t>b,</a:t>
            </a:r>
            <a:r>
              <a:rPr lang="en-US" sz="2400" dirty="0" smtClean="0"/>
              <a:t> as </a:t>
            </a:r>
            <a:r>
              <a:rPr lang="en-US" sz="2400" dirty="0"/>
              <a:t>summarized by </a:t>
            </a:r>
            <a:r>
              <a:rPr lang="en-US" sz="2400" dirty="0" smtClean="0"/>
              <a:t>the statement:</a:t>
            </a:r>
            <a:endParaRPr lang="en-US" sz="24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277716"/>
              </p:ext>
            </p:extLst>
          </p:nvPr>
        </p:nvGraphicFramePr>
        <p:xfrm>
          <a:off x="914400" y="4922376"/>
          <a:ext cx="5334000" cy="115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635" name="Equation" r:id="rId5" imgW="2882880" imgH="622080" progId="Equation.DSMT4">
                  <p:embed/>
                </p:oleObj>
              </mc:Choice>
              <mc:Fallback>
                <p:oleObj name="Equation" r:id="rId5" imgW="28828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4922376"/>
                        <a:ext cx="5334000" cy="1151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73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8113" y="11238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 –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suggested that: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231989"/>
              </p:ext>
            </p:extLst>
          </p:nvPr>
        </p:nvGraphicFramePr>
        <p:xfrm>
          <a:off x="138113" y="1709737"/>
          <a:ext cx="8205788" cy="482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84" name="Equation" r:id="rId3" imgW="5587920" imgH="3288960" progId="Equation.DSMT4">
                  <p:embed/>
                </p:oleObj>
              </mc:Choice>
              <mc:Fallback>
                <p:oleObj name="Equation" r:id="rId3" imgW="5587920" imgH="32889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113" y="1709737"/>
                        <a:ext cx="8205788" cy="482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41726"/>
              </p:ext>
            </p:extLst>
          </p:nvPr>
        </p:nvGraphicFramePr>
        <p:xfrm>
          <a:off x="2950936" y="381000"/>
          <a:ext cx="5370842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85" name="Equation" r:id="rId5" imgW="3657600" imgH="1155600" progId="Equation.DSMT4">
                  <p:embed/>
                </p:oleObj>
              </mc:Choice>
              <mc:Fallback>
                <p:oleObj name="Equation" r:id="rId5" imgW="3657600" imgH="1155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50936" y="381000"/>
                        <a:ext cx="5370842" cy="1697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27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653626"/>
              </p:ext>
            </p:extLst>
          </p:nvPr>
        </p:nvGraphicFramePr>
        <p:xfrm>
          <a:off x="180181" y="535141"/>
          <a:ext cx="8783638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55" name="Equation" r:id="rId3" imgW="5803560" imgH="952200" progId="Equation.DSMT4">
                  <p:embed/>
                </p:oleObj>
              </mc:Choice>
              <mc:Fallback>
                <p:oleObj name="Equation" r:id="rId3" imgW="58035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81" y="535141"/>
                        <a:ext cx="8783638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8997"/>
            <a:ext cx="4941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function solution methods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106639"/>
              </p:ext>
            </p:extLst>
          </p:nvPr>
        </p:nvGraphicFramePr>
        <p:xfrm>
          <a:off x="609600" y="2257425"/>
          <a:ext cx="6535737" cy="409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56" name="Equation" r:id="rId5" imgW="4317840" imgH="2705040" progId="Equation.DSMT4">
                  <p:embed/>
                </p:oleObj>
              </mc:Choice>
              <mc:Fallback>
                <p:oleObj name="Equation" r:id="rId5" imgW="4317840" imgH="2705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57425"/>
                        <a:ext cx="6535737" cy="409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68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849042"/>
              </p:ext>
            </p:extLst>
          </p:nvPr>
        </p:nvGraphicFramePr>
        <p:xfrm>
          <a:off x="2590800" y="2150311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73" name="Equation" r:id="rId3" imgW="3009600" imgH="952200" progId="Equation.DSMT4">
                  <p:embed/>
                </p:oleObj>
              </mc:Choice>
              <mc:Fallback>
                <p:oleObj name="Equation" r:id="rId3" imgW="300960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150311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653626"/>
              </p:ext>
            </p:extLst>
          </p:nvPr>
        </p:nvGraphicFramePr>
        <p:xfrm>
          <a:off x="180181" y="535141"/>
          <a:ext cx="8783638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74" name="Equation" r:id="rId5" imgW="5803560" imgH="952200" progId="Equation.DSMT4">
                  <p:embed/>
                </p:oleObj>
              </mc:Choice>
              <mc:Fallback>
                <p:oleObj name="Equation" r:id="rId5" imgW="58035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81" y="535141"/>
                        <a:ext cx="8783638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376631"/>
              </p:ext>
            </p:extLst>
          </p:nvPr>
        </p:nvGraphicFramePr>
        <p:xfrm>
          <a:off x="325437" y="3672916"/>
          <a:ext cx="849312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75" name="Equation" r:id="rId7" imgW="5613120" imgH="1638000" progId="Equation.DSMT4">
                  <p:embed/>
                </p:oleObj>
              </mc:Choice>
              <mc:Fallback>
                <p:oleObj name="Equation" r:id="rId7" imgW="5613120" imgH="163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7" y="3672916"/>
                        <a:ext cx="8493125" cy="248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8997"/>
            <a:ext cx="4941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function solution methods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181" y="2570133"/>
            <a:ext cx="1877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Recall:</a:t>
            </a:r>
          </a:p>
        </p:txBody>
      </p:sp>
    </p:spTree>
    <p:extLst>
      <p:ext uri="{BB962C8B-B14F-4D97-AF65-F5344CB8AC3E}">
        <p14:creationId xmlns:p14="http://schemas.microsoft.com/office/powerpoint/2010/main" val="29911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817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to inhomogeneous problem by using Green’s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90171"/>
              </p:ext>
            </p:extLst>
          </p:nvPr>
        </p:nvGraphicFramePr>
        <p:xfrm>
          <a:off x="609600" y="1144638"/>
          <a:ext cx="61563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96" name="Equation" r:id="rId3" imgW="3873240" imgH="952200" progId="Equation.DSMT4">
                  <p:embed/>
                </p:oleObj>
              </mc:Choice>
              <mc:Fallback>
                <p:oleObj name="Equation" r:id="rId3" imgW="38732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4638"/>
                        <a:ext cx="6156325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778909"/>
              </p:ext>
            </p:extLst>
          </p:nvPr>
        </p:nvGraphicFramePr>
        <p:xfrm>
          <a:off x="457200" y="26607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97" name="数式" r:id="rId5" imgW="3035160" imgH="660240" progId="Equation.3">
                  <p:embed/>
                </p:oleObj>
              </mc:Choice>
              <mc:Fallback>
                <p:oleObj name="数式" r:id="rId5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07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016101"/>
              </p:ext>
            </p:extLst>
          </p:nvPr>
        </p:nvGraphicFramePr>
        <p:xfrm>
          <a:off x="534988" y="4343400"/>
          <a:ext cx="5443537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98" name="Equation" r:id="rId7" imgW="3251160" imgH="1002960" progId="Equation.DSMT4">
                  <p:embed/>
                </p:oleObj>
              </mc:Choice>
              <mc:Fallback>
                <p:oleObj name="Equation" r:id="rId7" imgW="325116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4343400"/>
                        <a:ext cx="5443537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09800" y="5943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to homogeneous problem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286000" y="5562600"/>
            <a:ext cx="304800" cy="4666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376198"/>
              </p:ext>
            </p:extLst>
          </p:nvPr>
        </p:nvGraphicFramePr>
        <p:xfrm>
          <a:off x="457200" y="1066800"/>
          <a:ext cx="7543800" cy="266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28" name="数式" r:id="rId3" imgW="3886200" imgH="1371600" progId="Equation.3">
                  <p:embed/>
                </p:oleObj>
              </mc:Choice>
              <mc:Fallback>
                <p:oleObj name="数式" r:id="rId3" imgW="388620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6800"/>
                        <a:ext cx="7543800" cy="266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81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problem:</a:t>
            </a:r>
          </a:p>
        </p:txBody>
      </p:sp>
    </p:spTree>
    <p:extLst>
      <p:ext uri="{BB962C8B-B14F-4D97-AF65-F5344CB8AC3E}">
        <p14:creationId xmlns:p14="http://schemas.microsoft.com/office/powerpoint/2010/main" val="87929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225665"/>
              </p:ext>
            </p:extLst>
          </p:nvPr>
        </p:nvGraphicFramePr>
        <p:xfrm>
          <a:off x="457200" y="192087"/>
          <a:ext cx="6794500" cy="316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98" name="数式" r:id="rId3" imgW="3009600" imgH="1396800" progId="Equation.3">
                  <p:embed/>
                </p:oleObj>
              </mc:Choice>
              <mc:Fallback>
                <p:oleObj name="数式" r:id="rId3" imgW="300960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2087"/>
                        <a:ext cx="6794500" cy="316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627229"/>
              </p:ext>
            </p:extLst>
          </p:nvPr>
        </p:nvGraphicFramePr>
        <p:xfrm>
          <a:off x="377825" y="3643313"/>
          <a:ext cx="7970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99" name="数式" r:id="rId5" imgW="3530520" imgH="1104840" progId="Equation.3">
                  <p:embed/>
                </p:oleObj>
              </mc:Choice>
              <mc:Fallback>
                <p:oleObj name="数式" r:id="rId5" imgW="3530520" imgH="1104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3643313"/>
                        <a:ext cx="7970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234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138836"/>
              </p:ext>
            </p:extLst>
          </p:nvPr>
        </p:nvGraphicFramePr>
        <p:xfrm>
          <a:off x="685800" y="457200"/>
          <a:ext cx="7253288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97" name="Equation" r:id="rId3" imgW="3213000" imgH="431640" progId="Equation.DSMT4">
                  <p:embed/>
                </p:oleObj>
              </mc:Choice>
              <mc:Fallback>
                <p:oleObj name="Equation" r:id="rId3" imgW="3213000" imgH="43164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57200"/>
                        <a:ext cx="7253288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2438400"/>
            <a:ext cx="7934325" cy="27125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1676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</a:t>
            </a:r>
            <a:r>
              <a:rPr lang="en-US" sz="2400" i="1" dirty="0" smtClean="0">
                <a:latin typeface="+mj-lt"/>
              </a:rPr>
              <a:t>L=2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30435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n=1..50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40341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n=1..5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43400" y="49485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  <a:r>
              <a:rPr lang="en-US" sz="2400" i="1" dirty="0" smtClean="0">
                <a:latin typeface="+mj-lt"/>
              </a:rPr>
              <a:t>’ –x   for x=1   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603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469602"/>
              </p:ext>
            </p:extLst>
          </p:nvPr>
        </p:nvGraphicFramePr>
        <p:xfrm>
          <a:off x="477253" y="2133600"/>
          <a:ext cx="7885113" cy="247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22" name="数式" r:id="rId3" imgW="3492360" imgH="1091880" progId="Equation.3">
                  <p:embed/>
                </p:oleObj>
              </mc:Choice>
              <mc:Fallback>
                <p:oleObj name="数式" r:id="rId3" imgW="3492360" imgH="1091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53" y="2133600"/>
                        <a:ext cx="7885113" cy="247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23065"/>
              </p:ext>
            </p:extLst>
          </p:nvPr>
        </p:nvGraphicFramePr>
        <p:xfrm>
          <a:off x="304800" y="4572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23" name="数式" r:id="rId5" imgW="3035160" imgH="660240" progId="Equation.3">
                  <p:embed/>
                </p:oleObj>
              </mc:Choice>
              <mc:Fallback>
                <p:oleObj name="数式" r:id="rId5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792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14300" y="6019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0"/>
            <a:ext cx="8143875" cy="645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363853"/>
              </p:ext>
            </p:extLst>
          </p:nvPr>
        </p:nvGraphicFramePr>
        <p:xfrm>
          <a:off x="661988" y="733425"/>
          <a:ext cx="6827837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00" name="数式" r:id="rId3" imgW="3517560" imgH="2793960" progId="Equation.3">
                  <p:embed/>
                </p:oleObj>
              </mc:Choice>
              <mc:Fallback>
                <p:oleObj name="数式" r:id="rId3" imgW="3517560" imgH="2793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733425"/>
                        <a:ext cx="6827837" cy="543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709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35566"/>
              </p:ext>
            </p:extLst>
          </p:nvPr>
        </p:nvGraphicFramePr>
        <p:xfrm>
          <a:off x="609600" y="461530"/>
          <a:ext cx="7375957" cy="5618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25" name="Equation" r:id="rId3" imgW="6806880" imgH="5168880" progId="Equation.DSMT4">
                  <p:embed/>
                </p:oleObj>
              </mc:Choice>
              <mc:Fallback>
                <p:oleObj name="Equation" r:id="rId3" imgW="6806880" imgH="5168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61530"/>
                        <a:ext cx="7375957" cy="56188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29200" y="5638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(after some algebra)</a:t>
            </a:r>
          </a:p>
        </p:txBody>
      </p:sp>
    </p:spTree>
    <p:extLst>
      <p:ext uri="{BB962C8B-B14F-4D97-AF65-F5344CB8AC3E}">
        <p14:creationId xmlns:p14="http://schemas.microsoft.com/office/powerpoint/2010/main" val="81344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method of constructing Green’s functions using homogeneous solution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91095"/>
              </p:ext>
            </p:extLst>
          </p:nvPr>
        </p:nvGraphicFramePr>
        <p:xfrm>
          <a:off x="479219" y="11430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4" name="数式" r:id="rId3" imgW="3035160" imgH="660240" progId="Equation.3">
                  <p:embed/>
                </p:oleObj>
              </mc:Choice>
              <mc:Fallback>
                <p:oleObj name="数式" r:id="rId3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19" y="11430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259733"/>
              </p:ext>
            </p:extLst>
          </p:nvPr>
        </p:nvGraphicFramePr>
        <p:xfrm>
          <a:off x="685800" y="2984157"/>
          <a:ext cx="8239125" cy="305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5" name="Equation" r:id="rId5" imgW="5181480" imgH="1917360" progId="Equation.DSMT4">
                  <p:embed/>
                </p:oleObj>
              </mc:Choice>
              <mc:Fallback>
                <p:oleObj name="Equation" r:id="rId5" imgW="5181480" imgH="1917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84157"/>
                        <a:ext cx="8239125" cy="3052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174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088095"/>
              </p:ext>
            </p:extLst>
          </p:nvPr>
        </p:nvGraphicFramePr>
        <p:xfrm>
          <a:off x="363538" y="263525"/>
          <a:ext cx="8323262" cy="393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64" name="Equation" r:id="rId3" imgW="6756120" imgH="3187440" progId="Equation.DSMT4">
                  <p:embed/>
                </p:oleObj>
              </mc:Choice>
              <mc:Fallback>
                <p:oleObj name="Equation" r:id="rId3" imgW="6756120" imgH="318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263525"/>
                        <a:ext cx="8323262" cy="393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356803"/>
              </p:ext>
            </p:extLst>
          </p:nvPr>
        </p:nvGraphicFramePr>
        <p:xfrm>
          <a:off x="482600" y="4003938"/>
          <a:ext cx="7004301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65" name="Equation" r:id="rId5" imgW="4660560" imgH="571320" progId="Equation.DSMT4">
                  <p:embed/>
                </p:oleObj>
              </mc:Choice>
              <mc:Fallback>
                <p:oleObj name="Equation" r:id="rId5" imgW="46605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2600" y="4003938"/>
                        <a:ext cx="7004301" cy="858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243786"/>
              </p:ext>
            </p:extLst>
          </p:nvPr>
        </p:nvGraphicFramePr>
        <p:xfrm>
          <a:off x="457200" y="4921250"/>
          <a:ext cx="8483601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66" name="Equation" r:id="rId7" imgW="5333760" imgH="901440" progId="Equation.DSMT4">
                  <p:embed/>
                </p:oleObj>
              </mc:Choice>
              <mc:Fallback>
                <p:oleObj name="Equation" r:id="rId7" imgW="5333760" imgH="901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21250"/>
                        <a:ext cx="8483601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416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59760"/>
              </p:ext>
            </p:extLst>
          </p:nvPr>
        </p:nvGraphicFramePr>
        <p:xfrm>
          <a:off x="563563" y="1828800"/>
          <a:ext cx="8404225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42" name="Equation" r:id="rId3" imgW="5994360" imgH="1841400" progId="Equation.DSMT4">
                  <p:embed/>
                </p:oleObj>
              </mc:Choice>
              <mc:Fallback>
                <p:oleObj name="Equation" r:id="rId3" imgW="599436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1828800"/>
                        <a:ext cx="8404225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844473"/>
              </p:ext>
            </p:extLst>
          </p:nvPr>
        </p:nvGraphicFramePr>
        <p:xfrm>
          <a:off x="457200" y="381000"/>
          <a:ext cx="633255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43" name="Equation" r:id="rId5" imgW="3987720" imgH="622080" progId="Equation.DSMT4">
                  <p:embed/>
                </p:oleObj>
              </mc:Choice>
              <mc:Fallback>
                <p:oleObj name="Equation" r:id="rId5" imgW="39877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"/>
                        <a:ext cx="633255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133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6858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Remember:    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Mid term exam due tomorrow (Tuesday) --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515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838200"/>
            <a:ext cx="8697243" cy="462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1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799" y="76200"/>
            <a:ext cx="8449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Eigenvalues and </a:t>
            </a:r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of 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769792"/>
              </p:ext>
            </p:extLst>
          </p:nvPr>
        </p:nvGraphicFramePr>
        <p:xfrm>
          <a:off x="330200" y="1277938"/>
          <a:ext cx="7653338" cy="190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60" name="Equation" r:id="rId3" imgW="3822480" imgH="952200" progId="Equation.DSMT4">
                  <p:embed/>
                </p:oleObj>
              </mc:Choice>
              <mc:Fallback>
                <p:oleObj name="Equation" r:id="rId3" imgW="382248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1277938"/>
                        <a:ext cx="7653338" cy="190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775439"/>
              </p:ext>
            </p:extLst>
          </p:nvPr>
        </p:nvGraphicFramePr>
        <p:xfrm>
          <a:off x="3759200" y="18796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61" name="Equation" r:id="rId5" imgW="914400" imgH="250560" progId="Equation.DSMT4">
                  <p:embed/>
                </p:oleObj>
              </mc:Choice>
              <mc:Fallback>
                <p:oleObj name="Equation" r:id="rId5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59200" y="18796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09951"/>
              </p:ext>
            </p:extLst>
          </p:nvPr>
        </p:nvGraphicFramePr>
        <p:xfrm>
          <a:off x="484472" y="3581400"/>
          <a:ext cx="8480425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62" name="Equation" r:id="rId7" imgW="5727600" imgH="1663560" progId="Equation.DSMT4">
                  <p:embed/>
                </p:oleObj>
              </mc:Choice>
              <mc:Fallback>
                <p:oleObj name="Equation" r:id="rId7" imgW="572760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4472" y="3581400"/>
                        <a:ext cx="8480425" cy="2462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01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81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general, there are several techniques to determine the </a:t>
            </a:r>
            <a:r>
              <a:rPr lang="en-US" sz="2400" dirty="0" smtClean="0"/>
              <a:t>eigenvalues </a:t>
            </a:r>
            <a:r>
              <a:rPr lang="en-US" sz="2400" i="1" dirty="0" err="1" smtClean="0">
                <a:latin typeface="Symbol" panose="05050102010706020507" pitchFamily="18" charset="2"/>
              </a:rPr>
              <a:t>l</a:t>
            </a:r>
            <a:r>
              <a:rPr lang="en-US" sz="2400" i="1" baseline="-25000" dirty="0" err="1" smtClean="0"/>
              <a:t>n</a:t>
            </a:r>
            <a:r>
              <a:rPr lang="en-US" sz="2400" baseline="-25000" dirty="0" smtClean="0"/>
              <a:t>  </a:t>
            </a:r>
            <a:r>
              <a:rPr lang="en-US" sz="2400" dirty="0" smtClean="0"/>
              <a:t> and </a:t>
            </a:r>
            <a:r>
              <a:rPr lang="en-US" sz="2400" dirty="0" err="1" smtClean="0"/>
              <a:t>eigenfunctions</a:t>
            </a:r>
            <a:r>
              <a:rPr lang="en-US" sz="2400" dirty="0" smtClean="0"/>
              <a:t> </a:t>
            </a:r>
            <a:r>
              <a:rPr lang="en-US" sz="2400" i="1" dirty="0" err="1" smtClean="0"/>
              <a:t>f</a:t>
            </a:r>
            <a:r>
              <a:rPr lang="en-US" sz="2400" i="1" baseline="-25000" dirty="0" err="1" smtClean="0"/>
              <a:t>n</a:t>
            </a:r>
            <a:r>
              <a:rPr lang="en-US" sz="2400" i="1" dirty="0" smtClean="0"/>
              <a:t>(x)</a:t>
            </a:r>
            <a:r>
              <a:rPr lang="en-US" sz="2400" dirty="0" smtClean="0"/>
              <a:t>.</a:t>
            </a:r>
            <a:r>
              <a:rPr lang="en-US" sz="2400" dirty="0"/>
              <a:t> </a:t>
            </a:r>
            <a:r>
              <a:rPr lang="en-US" sz="2400" dirty="0" smtClean="0"/>
              <a:t>When </a:t>
            </a:r>
            <a:r>
              <a:rPr lang="en-US" sz="2400" dirty="0"/>
              <a:t>it is not </a:t>
            </a:r>
            <a:r>
              <a:rPr lang="en-US" sz="2400" dirty="0" smtClean="0"/>
              <a:t>possible to </a:t>
            </a:r>
            <a:r>
              <a:rPr lang="en-US" sz="2400" dirty="0"/>
              <a:t>find the ``exact'' functions, there are several powerful </a:t>
            </a:r>
            <a:r>
              <a:rPr lang="en-US" sz="2400" dirty="0" smtClean="0"/>
              <a:t>approximation techniques</a:t>
            </a:r>
            <a:r>
              <a:rPr lang="en-US" sz="2400" dirty="0"/>
              <a:t>.    For example, the lowest eigenvalue can be </a:t>
            </a:r>
            <a:r>
              <a:rPr lang="en-US" sz="2400" dirty="0" smtClean="0"/>
              <a:t>approximated by </a:t>
            </a:r>
            <a:r>
              <a:rPr lang="en-US" sz="2400" dirty="0"/>
              <a:t>minimizing the function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Variation approximation to lowest eigenvalue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56824"/>
              </p:ext>
            </p:extLst>
          </p:nvPr>
        </p:nvGraphicFramePr>
        <p:xfrm>
          <a:off x="1715199" y="2254347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4" name="Equation" r:id="rId3" imgW="1295280" imgH="825480" progId="Equation.DSMT4">
                  <p:embed/>
                </p:oleObj>
              </mc:Choice>
              <mc:Fallback>
                <p:oleObj name="Equation" r:id="rId3" imgW="12952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5199" y="2254347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2900" y="388844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</a:t>
            </a:r>
            <a:r>
              <a:rPr lang="en-US" sz="2400" dirty="0" smtClean="0"/>
              <a:t>         is </a:t>
            </a:r>
            <a:r>
              <a:rPr lang="en-US" sz="2400" dirty="0"/>
              <a:t>a variable function which satisfies the</a:t>
            </a:r>
          </a:p>
          <a:p>
            <a:r>
              <a:rPr lang="en-US" sz="2400" dirty="0"/>
              <a:t>correct boundary values.    The ``proof'' of this inequality is</a:t>
            </a:r>
          </a:p>
          <a:p>
            <a:r>
              <a:rPr lang="en-US" sz="2400" dirty="0"/>
              <a:t>based on the notion that </a:t>
            </a:r>
            <a:r>
              <a:rPr lang="en-US" sz="2400" dirty="0" smtClean="0"/>
              <a:t>       can </a:t>
            </a:r>
            <a:r>
              <a:rPr lang="en-US" sz="2400" dirty="0"/>
              <a:t>in </a:t>
            </a:r>
            <a:r>
              <a:rPr lang="en-US" sz="2400" dirty="0" smtClean="0"/>
              <a:t>principle </a:t>
            </a:r>
            <a:r>
              <a:rPr lang="en-US" sz="2400" dirty="0"/>
              <a:t>be expanded</a:t>
            </a:r>
          </a:p>
          <a:p>
            <a:r>
              <a:rPr lang="en-US" sz="2400" dirty="0"/>
              <a:t>in terms of the (unknown) exact </a:t>
            </a:r>
            <a:r>
              <a:rPr lang="en-US" sz="2400" dirty="0" err="1" smtClean="0"/>
              <a:t>eigenfunctions</a:t>
            </a:r>
            <a:r>
              <a:rPr lang="en-US" sz="2400" dirty="0" smtClean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</a:t>
            </a:r>
            <a:r>
              <a:rPr lang="en-US" sz="2400" i="1" dirty="0" smtClean="0"/>
              <a:t>):</a:t>
            </a:r>
          </a:p>
          <a:p>
            <a:r>
              <a:rPr lang="en-US" sz="2400" dirty="0" smtClean="0"/>
              <a:t>                                   where </a:t>
            </a:r>
            <a:r>
              <a:rPr lang="en-US" sz="2400" dirty="0"/>
              <a:t>the coefficients </a:t>
            </a:r>
            <a:r>
              <a:rPr lang="en-US" sz="2400" i="1" dirty="0" smtClean="0"/>
              <a:t>C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 can </a:t>
            </a:r>
            <a:r>
              <a:rPr lang="en-US" sz="2400" dirty="0"/>
              <a:t>be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assumed </a:t>
            </a:r>
            <a:r>
              <a:rPr lang="en-US" sz="2400" dirty="0"/>
              <a:t>to be </a:t>
            </a:r>
            <a:r>
              <a:rPr lang="en-US" sz="2400" dirty="0" smtClean="0"/>
              <a:t>real.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609207"/>
              </p:ext>
            </p:extLst>
          </p:nvPr>
        </p:nvGraphicFramePr>
        <p:xfrm>
          <a:off x="457199" y="5334000"/>
          <a:ext cx="2641591" cy="768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5" name="Equation" r:id="rId5" imgW="1701720" imgH="495000" progId="Equation.DSMT4">
                  <p:embed/>
                </p:oleObj>
              </mc:Choice>
              <mc:Fallback>
                <p:oleObj name="Equation" r:id="rId5" imgW="170172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199" y="5334000"/>
                        <a:ext cx="2641591" cy="768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02539"/>
              </p:ext>
            </p:extLst>
          </p:nvPr>
        </p:nvGraphicFramePr>
        <p:xfrm>
          <a:off x="1433157" y="3886200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6" name="Equation" r:id="rId7" imgW="444240" imgH="317160" progId="Equation.DSMT4">
                  <p:embed/>
                </p:oleObj>
              </mc:Choice>
              <mc:Fallback>
                <p:oleObj name="Equation" r:id="rId7" imgW="4442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33157" y="3886200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090388"/>
              </p:ext>
            </p:extLst>
          </p:nvPr>
        </p:nvGraphicFramePr>
        <p:xfrm>
          <a:off x="3733800" y="4637741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7" name="Equation" r:id="rId9" imgW="444240" imgH="317160" progId="Equation.DSMT4">
                  <p:embed/>
                </p:oleObj>
              </mc:Choice>
              <mc:Fallback>
                <p:oleObj name="Equation" r:id="rId9" imgW="4442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33800" y="4637741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586819"/>
              </p:ext>
            </p:extLst>
          </p:nvPr>
        </p:nvGraphicFramePr>
        <p:xfrm>
          <a:off x="4881562" y="2321177"/>
          <a:ext cx="334327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8" name="Equation" r:id="rId10" imgW="2539800" imgH="571320" progId="Equation.DSMT4">
                  <p:embed/>
                </p:oleObj>
              </mc:Choice>
              <mc:Fallback>
                <p:oleObj name="Equation" r:id="rId10" imgW="253980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1562" y="2321177"/>
                        <a:ext cx="334327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164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Estimation of the lowest eigenvalue – continued:</a:t>
            </a:r>
          </a:p>
          <a:p>
            <a:endParaRPr lang="en-US" sz="2400" dirty="0" smtClean="0"/>
          </a:p>
          <a:p>
            <a:r>
              <a:rPr lang="en-US" sz="2400" dirty="0" smtClean="0"/>
              <a:t>From the </a:t>
            </a:r>
            <a:r>
              <a:rPr lang="en-US" sz="2400" dirty="0" err="1" smtClean="0"/>
              <a:t>eigenfunction</a:t>
            </a:r>
            <a:r>
              <a:rPr lang="en-US" sz="2400" dirty="0" smtClean="0"/>
              <a:t> </a:t>
            </a:r>
            <a:r>
              <a:rPr lang="en-US" sz="2400" dirty="0"/>
              <a:t>equation, we know that 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996037"/>
              </p:ext>
            </p:extLst>
          </p:nvPr>
        </p:nvGraphicFramePr>
        <p:xfrm>
          <a:off x="704488" y="1524000"/>
          <a:ext cx="7372712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70" name="Equation" r:id="rId3" imgW="4381200" imgH="495000" progId="Equation.DSMT4">
                  <p:embed/>
                </p:oleObj>
              </mc:Choice>
              <mc:Fallback>
                <p:oleObj name="Equation" r:id="rId3" imgW="43812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4488" y="1524000"/>
                        <a:ext cx="7372712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2192329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It follows that: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11228"/>
              </p:ext>
            </p:extLst>
          </p:nvPr>
        </p:nvGraphicFramePr>
        <p:xfrm>
          <a:off x="736754" y="2604832"/>
          <a:ext cx="7111846" cy="971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71" name="Equation" r:id="rId5" imgW="4089240" imgH="558720" progId="Equation.DSMT4">
                  <p:embed/>
                </p:oleObj>
              </mc:Choice>
              <mc:Fallback>
                <p:oleObj name="Equation" r:id="rId5" imgW="408924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6754" y="2604832"/>
                        <a:ext cx="7111846" cy="971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694018"/>
              </p:ext>
            </p:extLst>
          </p:nvPr>
        </p:nvGraphicFramePr>
        <p:xfrm>
          <a:off x="732069" y="3562862"/>
          <a:ext cx="5821131" cy="1291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72" name="Equation" r:id="rId7" imgW="3949560" imgH="876240" progId="Equation.DSMT4">
                  <p:embed/>
                </p:oleObj>
              </mc:Choice>
              <mc:Fallback>
                <p:oleObj name="Equation" r:id="rId7" imgW="394956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2069" y="3562862"/>
                        <a:ext cx="5821131" cy="1291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985029"/>
              </p:ext>
            </p:extLst>
          </p:nvPr>
        </p:nvGraphicFramePr>
        <p:xfrm>
          <a:off x="914400" y="4998782"/>
          <a:ext cx="5077874" cy="1236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73" name="Equation" r:id="rId9" imgW="3962160" imgH="965160" progId="Equation.DSMT4">
                  <p:embed/>
                </p:oleObj>
              </mc:Choice>
              <mc:Fallback>
                <p:oleObj name="Equation" r:id="rId9" imgW="396216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14400" y="4998782"/>
                        <a:ext cx="5077874" cy="12369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747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Rayleigh-Ritz method of estimating the lowest eigenvalue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59526"/>
              </p:ext>
            </p:extLst>
          </p:nvPr>
        </p:nvGraphicFramePr>
        <p:xfrm>
          <a:off x="1532021" y="1219200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40" name="Equation" r:id="rId3" imgW="1295280" imgH="825480" progId="Equation.DSMT4">
                  <p:embed/>
                </p:oleObj>
              </mc:Choice>
              <mc:Fallback>
                <p:oleObj name="Equation" r:id="rId3" imgW="12952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2021" y="1219200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052007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41" name="Equation" r:id="rId5" imgW="914400" imgH="250560" progId="Equation.DSMT4">
                  <p:embed/>
                </p:oleObj>
              </mc:Choice>
              <mc:Fallback>
                <p:oleObj name="Equation" r:id="rId5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901114"/>
              </p:ext>
            </p:extLst>
          </p:nvPr>
        </p:nvGraphicFramePr>
        <p:xfrm>
          <a:off x="817219" y="4470941"/>
          <a:ext cx="40274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42" name="Equation" r:id="rId7" imgW="3593880" imgH="596880" progId="Equation.DSMT4">
                  <p:embed/>
                </p:oleObj>
              </mc:Choice>
              <mc:Fallback>
                <p:oleObj name="Equation" r:id="rId7" imgW="359388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7219" y="4470941"/>
                        <a:ext cx="4027488" cy="66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825610"/>
              </p:ext>
            </p:extLst>
          </p:nvPr>
        </p:nvGraphicFramePr>
        <p:xfrm>
          <a:off x="837096" y="5202419"/>
          <a:ext cx="5156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43" name="Equation" r:id="rId9" imgW="5155920" imgH="965160" progId="Equation.DSMT4">
                  <p:embed/>
                </p:oleObj>
              </mc:Choice>
              <mc:Fallback>
                <p:oleObj name="Equation" r:id="rId9" imgW="515592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7096" y="5202419"/>
                        <a:ext cx="5156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468564"/>
              </p:ext>
            </p:extLst>
          </p:nvPr>
        </p:nvGraphicFramePr>
        <p:xfrm>
          <a:off x="736600" y="3018081"/>
          <a:ext cx="8216214" cy="140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44" name="Equation" r:id="rId11" imgW="5587920" imgH="952200" progId="Equation.DSMT4">
                  <p:embed/>
                </p:oleObj>
              </mc:Choice>
              <mc:Fallback>
                <p:oleObj name="Equation" r:id="rId11" imgW="558792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6600" y="3018081"/>
                        <a:ext cx="8216214" cy="1400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97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247996"/>
              </p:ext>
            </p:extLst>
          </p:nvPr>
        </p:nvGraphicFramePr>
        <p:xfrm>
          <a:off x="3217078" y="5080538"/>
          <a:ext cx="842944" cy="40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33" name="Equation" r:id="rId3" imgW="685800" imgH="330120" progId="Equation.DSMT4">
                  <p:embed/>
                </p:oleObj>
              </mc:Choice>
              <mc:Fallback>
                <p:oleObj name="Equation" r:id="rId3" imgW="6858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17078" y="5080538"/>
                        <a:ext cx="842944" cy="4058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9200" y="3200400"/>
            <a:ext cx="6248400" cy="198047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10/15/2018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5100" y="115253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Rayleigh-Ritz method of estimating the lowest eigenvalue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935472"/>
              </p:ext>
            </p:extLst>
          </p:nvPr>
        </p:nvGraphicFramePr>
        <p:xfrm>
          <a:off x="1244600" y="518082"/>
          <a:ext cx="1828800" cy="116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34" name="Equation" r:id="rId6" imgW="1295280" imgH="825480" progId="Equation.DSMT4">
                  <p:embed/>
                </p:oleObj>
              </mc:Choice>
              <mc:Fallback>
                <p:oleObj name="Equation" r:id="rId6" imgW="12952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44600" y="518082"/>
                        <a:ext cx="1828800" cy="1165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414855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35" name="Equation" r:id="rId8" imgW="914400" imgH="250560" progId="Equation.DSMT4">
                  <p:embed/>
                </p:oleObj>
              </mc:Choice>
              <mc:Fallback>
                <p:oleObj name="Equation" r:id="rId8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201582"/>
              </p:ext>
            </p:extLst>
          </p:nvPr>
        </p:nvGraphicFramePr>
        <p:xfrm>
          <a:off x="3051277" y="2839732"/>
          <a:ext cx="5181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36" name="Equation" r:id="rId10" imgW="5181480" imgH="723600" progId="Equation.DSMT4">
                  <p:embed/>
                </p:oleObj>
              </mc:Choice>
              <mc:Fallback>
                <p:oleObj name="Equation" r:id="rId10" imgW="51814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051277" y="2839732"/>
                        <a:ext cx="5181600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133948"/>
              </p:ext>
            </p:extLst>
          </p:nvPr>
        </p:nvGraphicFramePr>
        <p:xfrm>
          <a:off x="275430" y="1606372"/>
          <a:ext cx="8264861" cy="1228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37" name="Equation" r:id="rId12" imgW="6743520" imgH="1002960" progId="Equation.DSMT4">
                  <p:embed/>
                </p:oleObj>
              </mc:Choice>
              <mc:Fallback>
                <p:oleObj name="Equation" r:id="rId12" imgW="674352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75430" y="1606372"/>
                        <a:ext cx="8264861" cy="1228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309346"/>
              </p:ext>
            </p:extLst>
          </p:nvPr>
        </p:nvGraphicFramePr>
        <p:xfrm>
          <a:off x="384175" y="5568950"/>
          <a:ext cx="35210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38" name="Equation" r:id="rId14" imgW="2552400" imgH="571320" progId="Equation.DSMT4">
                  <p:embed/>
                </p:oleObj>
              </mc:Choice>
              <mc:Fallback>
                <p:oleObj name="Equation" r:id="rId14" imgW="25524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84175" y="5568950"/>
                        <a:ext cx="3521075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217679"/>
              </p:ext>
            </p:extLst>
          </p:nvPr>
        </p:nvGraphicFramePr>
        <p:xfrm>
          <a:off x="4686300" y="5245100"/>
          <a:ext cx="44577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39" name="Equation" r:id="rId16" imgW="4457520" imgH="1231560" progId="Equation.DSMT4">
                  <p:embed/>
                </p:oleObj>
              </mc:Choice>
              <mc:Fallback>
                <p:oleObj name="Equation" r:id="rId16" imgW="445752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686300" y="5245100"/>
                        <a:ext cx="4457700" cy="123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47999"/>
              </p:ext>
            </p:extLst>
          </p:nvPr>
        </p:nvGraphicFramePr>
        <p:xfrm>
          <a:off x="133350" y="3623341"/>
          <a:ext cx="10858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40" name="Equation" r:id="rId18" imgW="507960" imgH="419040" progId="Equation.DSMT4">
                  <p:embed/>
                </p:oleObj>
              </mc:Choice>
              <mc:Fallback>
                <p:oleObj name="Equation" r:id="rId18" imgW="5079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33350" y="3623341"/>
                        <a:ext cx="1085850" cy="895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962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14213</TotalTime>
  <Words>592</Words>
  <Application>Microsoft Office PowerPoint</Application>
  <PresentationFormat>On-screen Show (4:3)</PresentationFormat>
  <Paragraphs>123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Symbol</vt:lpstr>
      <vt:lpstr>Wingdings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698</cp:revision>
  <cp:lastPrinted>2018-10-13T22:30:42Z</cp:lastPrinted>
  <dcterms:created xsi:type="dcterms:W3CDTF">2012-01-10T18:32:24Z</dcterms:created>
  <dcterms:modified xsi:type="dcterms:W3CDTF">2018-10-13T22:32:21Z</dcterms:modified>
</cp:coreProperties>
</file>