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6" r:id="rId2"/>
    <p:sldId id="354" r:id="rId3"/>
    <p:sldId id="37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97" r:id="rId22"/>
    <p:sldId id="398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>
        <p:scale>
          <a:sx n="52" d="100"/>
          <a:sy n="52" d="100"/>
        </p:scale>
        <p:origin x="1700" y="5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37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37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212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6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7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7693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25: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Rotational motion (Chapter 5)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Rigid body motion</a:t>
            </a:r>
            <a:endParaRPr lang="en-US" sz="3200" b="1" dirty="0">
              <a:solidFill>
                <a:schemeClr val="folHlink"/>
              </a:solidFill>
              <a:sym typeface="Wingdings" pitchFamily="2" charset="2"/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Moment of inertia tensor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Torque free motion</a:t>
            </a:r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228600" y="76200"/>
            <a:ext cx="4800600" cy="4428530"/>
            <a:chOff x="1143000" y="452735"/>
            <a:chExt cx="4800600" cy="4428530"/>
          </a:xfrm>
        </p:grpSpPr>
        <p:sp>
          <p:nvSpPr>
            <p:cNvPr id="5" name="Cube 4"/>
            <p:cNvSpPr/>
            <p:nvPr/>
          </p:nvSpPr>
          <p:spPr>
            <a:xfrm rot="10800000" flipV="1">
              <a:off x="1462658" y="1909480"/>
              <a:ext cx="2819400" cy="1734662"/>
            </a:xfrm>
            <a:prstGeom prst="cube">
              <a:avLst>
                <a:gd name="adj" fmla="val 38449"/>
              </a:avLst>
            </a:prstGeom>
            <a:solidFill>
              <a:schemeClr val="accent6">
                <a:alpha val="2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1447800" y="838200"/>
              <a:ext cx="0" cy="2133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447800" y="2971800"/>
              <a:ext cx="1524000" cy="1447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447800" y="2971800"/>
              <a:ext cx="3886200" cy="76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124200" y="44196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x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47800" y="4527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z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340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y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371600" y="31242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a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43000" y="22815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c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048000" y="35769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b</a:t>
              </a:r>
            </a:p>
          </p:txBody>
        </p:sp>
      </p:grp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390061"/>
              </p:ext>
            </p:extLst>
          </p:nvPr>
        </p:nvGraphicFramePr>
        <p:xfrm>
          <a:off x="2962275" y="3840163"/>
          <a:ext cx="5953125" cy="238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098" name="数式" r:id="rId3" imgW="2768400" imgH="1143000" progId="Equation.3">
                  <p:embed/>
                </p:oleObj>
              </mc:Choice>
              <mc:Fallback>
                <p:oleObj name="数式" r:id="rId3" imgW="2768400" imgH="1143000" progId="Equation.3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3840163"/>
                        <a:ext cx="5953125" cy="238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33600" y="1524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226185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334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Properties of moment of inertia tensor: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Symmetric matrix </a:t>
            </a:r>
            <a:r>
              <a:rPr lang="en-US" sz="2400" dirty="0" smtClean="0">
                <a:latin typeface="+mj-lt"/>
                <a:sym typeface="Wingdings" pitchFamily="2" charset="2"/>
              </a:rPr>
              <a:t>real eigenvalues </a:t>
            </a:r>
            <a:r>
              <a:rPr lang="en-US" sz="2400" i="1" dirty="0" smtClean="0">
                <a:latin typeface="+mj-lt"/>
                <a:sym typeface="Wingdings" pitchFamily="2" charset="2"/>
              </a:rPr>
              <a:t>I</a:t>
            </a:r>
            <a:r>
              <a:rPr lang="en-US" sz="2400" i="1" baseline="-25000" dirty="0" smtClean="0">
                <a:latin typeface="+mj-lt"/>
                <a:sym typeface="Wingdings" pitchFamily="2" charset="2"/>
              </a:rPr>
              <a:t>1</a:t>
            </a:r>
            <a:r>
              <a:rPr lang="en-US" sz="2400" i="1" dirty="0" smtClean="0">
                <a:latin typeface="+mj-lt"/>
                <a:sym typeface="Wingdings" pitchFamily="2" charset="2"/>
              </a:rPr>
              <a:t>,I</a:t>
            </a:r>
            <a:r>
              <a:rPr lang="en-US" sz="2400" i="1" baseline="-25000" dirty="0" smtClean="0">
                <a:latin typeface="+mj-lt"/>
                <a:sym typeface="Wingdings" pitchFamily="2" charset="2"/>
              </a:rPr>
              <a:t>2</a:t>
            </a:r>
            <a:r>
              <a:rPr lang="en-US" sz="2400" i="1" dirty="0" smtClean="0">
                <a:latin typeface="+mj-lt"/>
                <a:sym typeface="Wingdings" pitchFamily="2" charset="2"/>
              </a:rPr>
              <a:t>,I</a:t>
            </a:r>
            <a:r>
              <a:rPr lang="en-US" sz="2400" i="1" baseline="-25000" dirty="0" smtClean="0">
                <a:latin typeface="+mj-lt"/>
                <a:sym typeface="Wingdings" pitchFamily="2" charset="2"/>
              </a:rPr>
              <a:t>3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i="1" dirty="0">
                <a:latin typeface="+mj-lt"/>
                <a:sym typeface="Wingdings" pitchFamily="2" charset="2"/>
              </a:rPr>
              <a:t> </a:t>
            </a:r>
            <a:r>
              <a:rPr lang="en-US" sz="2400" i="1" dirty="0" smtClean="0">
                <a:latin typeface="+mj-lt"/>
                <a:sym typeface="Wingdings" pitchFamily="2" charset="2"/>
              </a:rPr>
              <a:t>                            </a:t>
            </a:r>
            <a:r>
              <a:rPr lang="en-US" sz="2400" dirty="0" smtClean="0">
                <a:latin typeface="+mj-lt"/>
                <a:sym typeface="Wingdings" pitchFamily="2" charset="2"/>
              </a:rPr>
              <a:t>orthogonal eigenvectors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890413"/>
              </p:ext>
            </p:extLst>
          </p:nvPr>
        </p:nvGraphicFramePr>
        <p:xfrm>
          <a:off x="990600" y="1733729"/>
          <a:ext cx="336073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22" name="数式" r:id="rId3" imgW="1562040" imgH="253800" progId="Equation.3">
                  <p:embed/>
                </p:oleObj>
              </mc:Choice>
              <mc:Fallback>
                <p:oleObj name="数式" r:id="rId3" imgW="1562040" imgH="2538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733729"/>
                        <a:ext cx="3360737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451124"/>
              </p:ext>
            </p:extLst>
          </p:nvPr>
        </p:nvGraphicFramePr>
        <p:xfrm>
          <a:off x="640080" y="2514600"/>
          <a:ext cx="5953125" cy="238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23" name="数式" r:id="rId5" imgW="2768400" imgH="1143000" progId="Equation.3">
                  <p:embed/>
                </p:oleObj>
              </mc:Choice>
              <mc:Fallback>
                <p:oleObj name="数式" r:id="rId5" imgW="2768400" imgH="11430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" y="2514600"/>
                        <a:ext cx="5953125" cy="238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461998"/>
              </p:ext>
            </p:extLst>
          </p:nvPr>
        </p:nvGraphicFramePr>
        <p:xfrm>
          <a:off x="1231900" y="4727575"/>
          <a:ext cx="5626100" cy="167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24" name="数式" r:id="rId7" imgW="2616120" imgH="799920" progId="Equation.3">
                  <p:embed/>
                </p:oleObj>
              </mc:Choice>
              <mc:Fallback>
                <p:oleObj name="数式" r:id="rId7" imgW="2616120" imgH="79992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1900" y="4727575"/>
                        <a:ext cx="5626100" cy="167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613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Changing origin of rotation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080367"/>
              </p:ext>
            </p:extLst>
          </p:nvPr>
        </p:nvGraphicFramePr>
        <p:xfrm>
          <a:off x="5029200" y="762000"/>
          <a:ext cx="3987800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46" name="数式" r:id="rId3" imgW="1854000" imgH="736560" progId="Equation.3">
                  <p:embed/>
                </p:oleObj>
              </mc:Choice>
              <mc:Fallback>
                <p:oleObj name="数式" r:id="rId3" imgW="1854000" imgH="736560" progId="Equation.3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762000"/>
                        <a:ext cx="3987800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959855"/>
              </p:ext>
            </p:extLst>
          </p:nvPr>
        </p:nvGraphicFramePr>
        <p:xfrm>
          <a:off x="5116513" y="2438400"/>
          <a:ext cx="3659187" cy="246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47" name="数式" r:id="rId5" imgW="1701720" imgH="1180800" progId="Equation.3">
                  <p:embed/>
                </p:oleObj>
              </mc:Choice>
              <mc:Fallback>
                <p:oleObj name="数式" r:id="rId5" imgW="1701720" imgH="1180800" progId="Equation.3">
                  <p:embed/>
                  <p:pic>
                    <p:nvPicPr>
                      <p:cNvPr id="3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513" y="2438400"/>
                        <a:ext cx="3659187" cy="246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33751"/>
              </p:ext>
            </p:extLst>
          </p:nvPr>
        </p:nvGraphicFramePr>
        <p:xfrm>
          <a:off x="644525" y="5486400"/>
          <a:ext cx="797718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48" name="数式" r:id="rId7" imgW="3708360" imgH="253800" progId="Equation.3">
                  <p:embed/>
                </p:oleObj>
              </mc:Choice>
              <mc:Fallback>
                <p:oleObj name="数式" r:id="rId7" imgW="3708360" imgH="253800" progId="Equation.3">
                  <p:embed/>
                  <p:pic>
                    <p:nvPicPr>
                      <p:cNvPr id="34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5486400"/>
                        <a:ext cx="7977188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" name="Group 37"/>
          <p:cNvGrpSpPr/>
          <p:nvPr/>
        </p:nvGrpSpPr>
        <p:grpSpPr>
          <a:xfrm>
            <a:off x="228600" y="753070"/>
            <a:ext cx="4800600" cy="4428530"/>
            <a:chOff x="228600" y="753070"/>
            <a:chExt cx="4800600" cy="4428530"/>
          </a:xfrm>
        </p:grpSpPr>
        <p:grpSp>
          <p:nvGrpSpPr>
            <p:cNvPr id="35" name="Group 34"/>
            <p:cNvGrpSpPr/>
            <p:nvPr/>
          </p:nvGrpSpPr>
          <p:grpSpPr>
            <a:xfrm>
              <a:off x="228600" y="753070"/>
              <a:ext cx="4800600" cy="4428530"/>
              <a:chOff x="228600" y="753070"/>
              <a:chExt cx="4800600" cy="4428530"/>
            </a:xfrm>
          </p:grpSpPr>
          <p:grpSp>
            <p:nvGrpSpPr>
              <p:cNvPr id="28" name="Group 27"/>
              <p:cNvGrpSpPr/>
              <p:nvPr/>
            </p:nvGrpSpPr>
            <p:grpSpPr>
              <a:xfrm>
                <a:off x="228600" y="753070"/>
                <a:ext cx="4800600" cy="4428530"/>
                <a:chOff x="228600" y="753070"/>
                <a:chExt cx="4800600" cy="4428530"/>
              </a:xfrm>
            </p:grpSpPr>
            <p:grpSp>
              <p:nvGrpSpPr>
                <p:cNvPr id="6" name="Group 5"/>
                <p:cNvGrpSpPr/>
                <p:nvPr/>
              </p:nvGrpSpPr>
              <p:grpSpPr>
                <a:xfrm>
                  <a:off x="228600" y="753070"/>
                  <a:ext cx="4800600" cy="4428530"/>
                  <a:chOff x="1143000" y="452735"/>
                  <a:chExt cx="4800600" cy="4428530"/>
                </a:xfrm>
              </p:grpSpPr>
              <p:sp>
                <p:nvSpPr>
                  <p:cNvPr id="7" name="Cube 6"/>
                  <p:cNvSpPr/>
                  <p:nvPr/>
                </p:nvSpPr>
                <p:spPr>
                  <a:xfrm rot="10800000" flipV="1">
                    <a:off x="1462658" y="1909480"/>
                    <a:ext cx="2819400" cy="1734662"/>
                  </a:xfrm>
                  <a:prstGeom prst="cube">
                    <a:avLst>
                      <a:gd name="adj" fmla="val 38449"/>
                    </a:avLst>
                  </a:prstGeom>
                  <a:solidFill>
                    <a:schemeClr val="accent6">
                      <a:alpha val="24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8" name="Straight Arrow Connector 7"/>
                  <p:cNvCxnSpPr/>
                  <p:nvPr/>
                </p:nvCxnSpPr>
                <p:spPr>
                  <a:xfrm flipV="1">
                    <a:off x="1447800" y="838200"/>
                    <a:ext cx="0" cy="21336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Straight Arrow Connector 8"/>
                  <p:cNvCxnSpPr/>
                  <p:nvPr/>
                </p:nvCxnSpPr>
                <p:spPr>
                  <a:xfrm>
                    <a:off x="1447800" y="2971800"/>
                    <a:ext cx="1524000" cy="14478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Straight Arrow Connector 9"/>
                  <p:cNvCxnSpPr/>
                  <p:nvPr/>
                </p:nvCxnSpPr>
                <p:spPr>
                  <a:xfrm>
                    <a:off x="1447800" y="2971800"/>
                    <a:ext cx="3886200" cy="762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3124200" y="44196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x</a:t>
                    </a:r>
                  </a:p>
                </p:txBody>
              </p:sp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1447800" y="4527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z</a:t>
                    </a:r>
                  </a:p>
                </p:txBody>
              </p:sp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5334000" y="28194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1371600" y="31242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a</a:t>
                    </a:r>
                  </a:p>
                </p:txBody>
              </p:sp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1143000" y="22815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c</a:t>
                    </a:r>
                  </a:p>
                </p:txBody>
              </p: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3048000" y="35769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b</a:t>
                    </a:r>
                  </a:p>
                </p:txBody>
              </p:sp>
            </p:grpSp>
            <p:grpSp>
              <p:nvGrpSpPr>
                <p:cNvPr id="27" name="Group 26"/>
                <p:cNvGrpSpPr/>
                <p:nvPr/>
              </p:nvGrpSpPr>
              <p:grpSpPr>
                <a:xfrm>
                  <a:off x="1905000" y="983902"/>
                  <a:ext cx="2138362" cy="2826098"/>
                  <a:chOff x="1905000" y="983902"/>
                  <a:chExt cx="2138362" cy="2826098"/>
                </a:xfrm>
              </p:grpSpPr>
              <p:cxnSp>
                <p:nvCxnSpPr>
                  <p:cNvPr id="18" name="Straight Arrow Connector 17"/>
                  <p:cNvCxnSpPr/>
                  <p:nvPr/>
                </p:nvCxnSpPr>
                <p:spPr>
                  <a:xfrm flipV="1">
                    <a:off x="1905000" y="1143000"/>
                    <a:ext cx="0" cy="1905000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Arrow Connector 18"/>
                  <p:cNvCxnSpPr/>
                  <p:nvPr/>
                </p:nvCxnSpPr>
                <p:spPr>
                  <a:xfrm>
                    <a:off x="1905000" y="3048000"/>
                    <a:ext cx="762000" cy="757535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Arrow Connector 19"/>
                  <p:cNvCxnSpPr/>
                  <p:nvPr/>
                </p:nvCxnSpPr>
                <p:spPr>
                  <a:xfrm>
                    <a:off x="1905000" y="3048000"/>
                    <a:ext cx="1524000" cy="0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2057400" y="983902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z’</a:t>
                    </a:r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3433762" y="281047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y’</a:t>
                    </a:r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2667000" y="33483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DA32AA"/>
                        </a:solidFill>
                        <a:latin typeface="+mj-lt"/>
                      </a:rPr>
                      <a:t>x</a:t>
                    </a:r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’</a:t>
                    </a:r>
                  </a:p>
                </p:txBody>
              </p:sp>
            </p:grpSp>
          </p:grpSp>
          <p:cxnSp>
            <p:nvCxnSpPr>
              <p:cNvPr id="31" name="Straight Arrow Connector 30"/>
              <p:cNvCxnSpPr/>
              <p:nvPr/>
            </p:nvCxnSpPr>
            <p:spPr>
              <a:xfrm flipH="1">
                <a:off x="548258" y="3043535"/>
                <a:ext cx="1356742" cy="228600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853058" y="2743200"/>
                <a:ext cx="5185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  <a:latin typeface="+mj-lt"/>
                  </a:rPr>
                  <a:t>R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48258" y="2281535"/>
              <a:ext cx="2123504" cy="995065"/>
              <a:chOff x="548258" y="2281535"/>
              <a:chExt cx="2123504" cy="995065"/>
            </a:xfrm>
          </p:grpSpPr>
          <p:cxnSp>
            <p:nvCxnSpPr>
              <p:cNvPr id="21" name="Straight Arrow Connector 20"/>
              <p:cNvCxnSpPr/>
              <p:nvPr/>
            </p:nvCxnSpPr>
            <p:spPr>
              <a:xfrm flipV="1">
                <a:off x="548258" y="2433935"/>
                <a:ext cx="1737742" cy="84266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flipV="1">
                <a:off x="1957958" y="2433935"/>
                <a:ext cx="328042" cy="54009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1143000" y="2281535"/>
                <a:ext cx="5381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r</a:t>
                </a:r>
                <a:r>
                  <a:rPr lang="en-US" sz="2400" b="1" baseline="-25000" dirty="0" err="1" smtClean="0">
                    <a:latin typeface="+mj-lt"/>
                  </a:rPr>
                  <a:t>p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133600" y="2438400"/>
                <a:ext cx="5381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r’</a:t>
                </a:r>
                <a:r>
                  <a:rPr lang="en-US" sz="2400" b="1" baseline="-25000" dirty="0" err="1" smtClean="0">
                    <a:latin typeface="+mj-lt"/>
                  </a:rPr>
                  <a:t>p</a:t>
                </a:r>
                <a:endParaRPr lang="en-US" sz="2400" b="1" dirty="0" smtClean="0"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6801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216205"/>
              </p:ext>
            </p:extLst>
          </p:nvPr>
        </p:nvGraphicFramePr>
        <p:xfrm>
          <a:off x="373063" y="457200"/>
          <a:ext cx="79756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0" name="数式" r:id="rId3" imgW="3708360" imgH="253800" progId="Equation.3">
                  <p:embed/>
                </p:oleObj>
              </mc:Choice>
              <mc:Fallback>
                <p:oleObj name="数式" r:id="rId3" imgW="3708360" imgH="253800" progId="Equation.3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457200"/>
                        <a:ext cx="79756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360775"/>
              </p:ext>
            </p:extLst>
          </p:nvPr>
        </p:nvGraphicFramePr>
        <p:xfrm>
          <a:off x="4448175" y="1392238"/>
          <a:ext cx="4314825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1" name="数式" r:id="rId5" imgW="2006280" imgH="457200" progId="Equation.3">
                  <p:embed/>
                </p:oleObj>
              </mc:Choice>
              <mc:Fallback>
                <p:oleObj name="数式" r:id="rId5" imgW="2006280" imgH="457200" progId="Equation.3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8175" y="1392238"/>
                        <a:ext cx="4314825" cy="954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6293592"/>
              </p:ext>
            </p:extLst>
          </p:nvPr>
        </p:nvGraphicFramePr>
        <p:xfrm>
          <a:off x="4568825" y="2514600"/>
          <a:ext cx="365918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2" name="数式" r:id="rId7" imgW="1701720" imgH="253800" progId="Equation.3">
                  <p:embed/>
                </p:oleObj>
              </mc:Choice>
              <mc:Fallback>
                <p:oleObj name="数式" r:id="rId7" imgW="1701720" imgH="253800" progId="Equation.3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8825" y="2514600"/>
                        <a:ext cx="3659188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5277624"/>
              </p:ext>
            </p:extLst>
          </p:nvPr>
        </p:nvGraphicFramePr>
        <p:xfrm>
          <a:off x="4140200" y="3740150"/>
          <a:ext cx="47752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3" name="数式" r:id="rId9" imgW="2705040" imgH="1498320" progId="Equation.3">
                  <p:embed/>
                </p:oleObj>
              </mc:Choice>
              <mc:Fallback>
                <p:oleObj name="数式" r:id="rId9" imgW="2705040" imgH="1498320" progId="Equation.3">
                  <p:embed/>
                  <p:pic>
                    <p:nvPicPr>
                      <p:cNvPr id="3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3740150"/>
                        <a:ext cx="4775200" cy="257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228600" y="981670"/>
            <a:ext cx="4800600" cy="4428530"/>
            <a:chOff x="228600" y="753070"/>
            <a:chExt cx="4800600" cy="4428530"/>
          </a:xfrm>
        </p:grpSpPr>
        <p:grpSp>
          <p:nvGrpSpPr>
            <p:cNvPr id="33" name="Group 32"/>
            <p:cNvGrpSpPr/>
            <p:nvPr/>
          </p:nvGrpSpPr>
          <p:grpSpPr>
            <a:xfrm>
              <a:off x="228600" y="753070"/>
              <a:ext cx="4800600" cy="4428530"/>
              <a:chOff x="228600" y="753070"/>
              <a:chExt cx="4800600" cy="4428530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228600" y="753070"/>
                <a:ext cx="4800600" cy="4428530"/>
                <a:chOff x="228600" y="753070"/>
                <a:chExt cx="4800600" cy="4428530"/>
              </a:xfrm>
            </p:grpSpPr>
            <p:grpSp>
              <p:nvGrpSpPr>
                <p:cNvPr id="42" name="Group 41"/>
                <p:cNvGrpSpPr/>
                <p:nvPr/>
              </p:nvGrpSpPr>
              <p:grpSpPr>
                <a:xfrm>
                  <a:off x="228600" y="753070"/>
                  <a:ext cx="4800600" cy="4428530"/>
                  <a:chOff x="1143000" y="452735"/>
                  <a:chExt cx="4800600" cy="4428530"/>
                </a:xfrm>
              </p:grpSpPr>
              <p:sp>
                <p:nvSpPr>
                  <p:cNvPr id="50" name="Cube 49"/>
                  <p:cNvSpPr/>
                  <p:nvPr/>
                </p:nvSpPr>
                <p:spPr>
                  <a:xfrm rot="10800000" flipV="1">
                    <a:off x="1462658" y="1909480"/>
                    <a:ext cx="2819400" cy="1734662"/>
                  </a:xfrm>
                  <a:prstGeom prst="cube">
                    <a:avLst>
                      <a:gd name="adj" fmla="val 38449"/>
                    </a:avLst>
                  </a:prstGeom>
                  <a:solidFill>
                    <a:schemeClr val="accent6">
                      <a:alpha val="24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51" name="Straight Arrow Connector 50"/>
                  <p:cNvCxnSpPr/>
                  <p:nvPr/>
                </p:nvCxnSpPr>
                <p:spPr>
                  <a:xfrm flipV="1">
                    <a:off x="1447800" y="838200"/>
                    <a:ext cx="0" cy="21336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Arrow Connector 51"/>
                  <p:cNvCxnSpPr/>
                  <p:nvPr/>
                </p:nvCxnSpPr>
                <p:spPr>
                  <a:xfrm>
                    <a:off x="1447800" y="2971800"/>
                    <a:ext cx="1524000" cy="14478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Arrow Connector 52"/>
                  <p:cNvCxnSpPr/>
                  <p:nvPr/>
                </p:nvCxnSpPr>
                <p:spPr>
                  <a:xfrm>
                    <a:off x="1447800" y="2971800"/>
                    <a:ext cx="3886200" cy="762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3124200" y="44196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x</a:t>
                    </a:r>
                  </a:p>
                </p:txBody>
              </p:sp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1447800" y="4527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z</a:t>
                    </a:r>
                  </a:p>
                </p:txBody>
              </p:sp>
              <p:sp>
                <p:nvSpPr>
                  <p:cNvPr id="56" name="TextBox 55"/>
                  <p:cNvSpPr txBox="1"/>
                  <p:nvPr/>
                </p:nvSpPr>
                <p:spPr>
                  <a:xfrm>
                    <a:off x="5334000" y="28194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1371600" y="31242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a</a:t>
                    </a:r>
                  </a:p>
                </p:txBody>
              </p:sp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1143000" y="22815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c</a:t>
                    </a:r>
                  </a:p>
                </p:txBody>
              </p:sp>
              <p:sp>
                <p:nvSpPr>
                  <p:cNvPr id="59" name="TextBox 58"/>
                  <p:cNvSpPr txBox="1"/>
                  <p:nvPr/>
                </p:nvSpPr>
                <p:spPr>
                  <a:xfrm>
                    <a:off x="3048000" y="35769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b</a:t>
                    </a:r>
                  </a:p>
                </p:txBody>
              </p:sp>
            </p:grpSp>
            <p:grpSp>
              <p:nvGrpSpPr>
                <p:cNvPr id="43" name="Group 42"/>
                <p:cNvGrpSpPr/>
                <p:nvPr/>
              </p:nvGrpSpPr>
              <p:grpSpPr>
                <a:xfrm>
                  <a:off x="1905000" y="983902"/>
                  <a:ext cx="2138362" cy="2826098"/>
                  <a:chOff x="1905000" y="983902"/>
                  <a:chExt cx="2138362" cy="2826098"/>
                </a:xfrm>
              </p:grpSpPr>
              <p:cxnSp>
                <p:nvCxnSpPr>
                  <p:cNvPr id="44" name="Straight Arrow Connector 43"/>
                  <p:cNvCxnSpPr/>
                  <p:nvPr/>
                </p:nvCxnSpPr>
                <p:spPr>
                  <a:xfrm flipV="1">
                    <a:off x="1905000" y="1143000"/>
                    <a:ext cx="0" cy="1905000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Arrow Connector 44"/>
                  <p:cNvCxnSpPr/>
                  <p:nvPr/>
                </p:nvCxnSpPr>
                <p:spPr>
                  <a:xfrm>
                    <a:off x="1905000" y="3048000"/>
                    <a:ext cx="762000" cy="757535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Arrow Connector 45"/>
                  <p:cNvCxnSpPr/>
                  <p:nvPr/>
                </p:nvCxnSpPr>
                <p:spPr>
                  <a:xfrm>
                    <a:off x="1905000" y="3048000"/>
                    <a:ext cx="1524000" cy="0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2057400" y="983902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z’</a:t>
                    </a:r>
                  </a:p>
                </p:txBody>
              </p:sp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3433762" y="281047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y’</a:t>
                    </a:r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2667000" y="33483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DA32AA"/>
                        </a:solidFill>
                        <a:latin typeface="+mj-lt"/>
                      </a:rPr>
                      <a:t>x</a:t>
                    </a:r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’</a:t>
                    </a:r>
                  </a:p>
                </p:txBody>
              </p:sp>
            </p:grpSp>
          </p:grpSp>
          <p:cxnSp>
            <p:nvCxnSpPr>
              <p:cNvPr id="40" name="Straight Arrow Connector 39"/>
              <p:cNvCxnSpPr/>
              <p:nvPr/>
            </p:nvCxnSpPr>
            <p:spPr>
              <a:xfrm flipH="1">
                <a:off x="548258" y="3043535"/>
                <a:ext cx="1356742" cy="228600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Box 40"/>
              <p:cNvSpPr txBox="1"/>
              <p:nvPr/>
            </p:nvSpPr>
            <p:spPr>
              <a:xfrm>
                <a:off x="853058" y="2743200"/>
                <a:ext cx="5185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  <a:latin typeface="+mj-lt"/>
                  </a:rPr>
                  <a:t>R</a:t>
                </a: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548258" y="2281535"/>
              <a:ext cx="2123504" cy="995065"/>
              <a:chOff x="548258" y="2281535"/>
              <a:chExt cx="2123504" cy="995065"/>
            </a:xfrm>
          </p:grpSpPr>
          <p:cxnSp>
            <p:nvCxnSpPr>
              <p:cNvPr id="35" name="Straight Arrow Connector 34"/>
              <p:cNvCxnSpPr/>
              <p:nvPr/>
            </p:nvCxnSpPr>
            <p:spPr>
              <a:xfrm flipV="1">
                <a:off x="548258" y="2433935"/>
                <a:ext cx="1737742" cy="84266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 flipV="1">
                <a:off x="1957958" y="2433935"/>
                <a:ext cx="328042" cy="54009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1143000" y="2281535"/>
                <a:ext cx="5381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r</a:t>
                </a:r>
                <a:r>
                  <a:rPr lang="en-US" sz="2400" b="1" baseline="-25000" dirty="0" err="1" smtClean="0">
                    <a:latin typeface="+mj-lt"/>
                  </a:rPr>
                  <a:t>p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133600" y="2438400"/>
                <a:ext cx="5381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r’</a:t>
                </a:r>
                <a:r>
                  <a:rPr lang="en-US" sz="2400" b="1" baseline="-25000" dirty="0" err="1" smtClean="0">
                    <a:latin typeface="+mj-lt"/>
                  </a:rPr>
                  <a:t>p</a:t>
                </a:r>
                <a:endParaRPr lang="en-US" sz="2400" b="1" dirty="0" smtClean="0"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5486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0364234"/>
              </p:ext>
            </p:extLst>
          </p:nvPr>
        </p:nvGraphicFramePr>
        <p:xfrm>
          <a:off x="2286000" y="4540125"/>
          <a:ext cx="7409158" cy="178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194" name="数式" r:id="rId3" imgW="2971800" imgH="736560" progId="Equation.3">
                  <p:embed/>
                </p:oleObj>
              </mc:Choice>
              <mc:Fallback>
                <p:oleObj name="数式" r:id="rId3" imgW="2971800" imgH="736560" progId="Equation.3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540125"/>
                        <a:ext cx="7409158" cy="178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228600" y="753070"/>
            <a:ext cx="4800600" cy="4428530"/>
            <a:chOff x="228600" y="753070"/>
            <a:chExt cx="4800600" cy="4428530"/>
          </a:xfrm>
        </p:grpSpPr>
        <p:grpSp>
          <p:nvGrpSpPr>
            <p:cNvPr id="29" name="Group 28"/>
            <p:cNvGrpSpPr/>
            <p:nvPr/>
          </p:nvGrpSpPr>
          <p:grpSpPr>
            <a:xfrm>
              <a:off x="228600" y="753070"/>
              <a:ext cx="4800600" cy="4428530"/>
              <a:chOff x="228600" y="753070"/>
              <a:chExt cx="4800600" cy="4428530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228600" y="753070"/>
                <a:ext cx="4800600" cy="4428530"/>
                <a:chOff x="228600" y="753070"/>
                <a:chExt cx="4800600" cy="4428530"/>
              </a:xfrm>
            </p:grpSpPr>
            <p:grpSp>
              <p:nvGrpSpPr>
                <p:cNvPr id="38" name="Group 37"/>
                <p:cNvGrpSpPr/>
                <p:nvPr/>
              </p:nvGrpSpPr>
              <p:grpSpPr>
                <a:xfrm>
                  <a:off x="228600" y="753070"/>
                  <a:ext cx="4800600" cy="4428530"/>
                  <a:chOff x="1143000" y="452735"/>
                  <a:chExt cx="4800600" cy="4428530"/>
                </a:xfrm>
              </p:grpSpPr>
              <p:sp>
                <p:nvSpPr>
                  <p:cNvPr id="46" name="Cube 45"/>
                  <p:cNvSpPr/>
                  <p:nvPr/>
                </p:nvSpPr>
                <p:spPr>
                  <a:xfrm rot="10800000" flipV="1">
                    <a:off x="1462658" y="1909480"/>
                    <a:ext cx="2819400" cy="1734662"/>
                  </a:xfrm>
                  <a:prstGeom prst="cube">
                    <a:avLst>
                      <a:gd name="adj" fmla="val 38449"/>
                    </a:avLst>
                  </a:prstGeom>
                  <a:solidFill>
                    <a:schemeClr val="accent6">
                      <a:alpha val="24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47" name="Straight Arrow Connector 46"/>
                  <p:cNvCxnSpPr/>
                  <p:nvPr/>
                </p:nvCxnSpPr>
                <p:spPr>
                  <a:xfrm flipV="1">
                    <a:off x="1447800" y="838200"/>
                    <a:ext cx="0" cy="21336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Arrow Connector 47"/>
                  <p:cNvCxnSpPr/>
                  <p:nvPr/>
                </p:nvCxnSpPr>
                <p:spPr>
                  <a:xfrm>
                    <a:off x="1447800" y="2971800"/>
                    <a:ext cx="1524000" cy="14478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Arrow Connector 48"/>
                  <p:cNvCxnSpPr/>
                  <p:nvPr/>
                </p:nvCxnSpPr>
                <p:spPr>
                  <a:xfrm>
                    <a:off x="1447800" y="2971800"/>
                    <a:ext cx="3886200" cy="762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3124200" y="44196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x</a:t>
                    </a:r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447800" y="4527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z</a:t>
                    </a:r>
                  </a:p>
                </p:txBody>
              </p:sp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5334000" y="28194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y</a:t>
                    </a:r>
                  </a:p>
                </p:txBody>
              </p:sp>
              <p:sp>
                <p:nvSpPr>
                  <p:cNvPr id="53" name="TextBox 52"/>
                  <p:cNvSpPr txBox="1"/>
                  <p:nvPr/>
                </p:nvSpPr>
                <p:spPr>
                  <a:xfrm>
                    <a:off x="1371600" y="312420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a</a:t>
                    </a:r>
                  </a:p>
                </p:txBody>
              </p:sp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1143000" y="22815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c</a:t>
                    </a:r>
                  </a:p>
                </p:txBody>
              </p:sp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3048000" y="35769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>
                        <a:latin typeface="+mj-lt"/>
                      </a:rPr>
                      <a:t>b</a:t>
                    </a:r>
                  </a:p>
                </p:txBody>
              </p:sp>
            </p:grpSp>
            <p:grpSp>
              <p:nvGrpSpPr>
                <p:cNvPr id="39" name="Group 38"/>
                <p:cNvGrpSpPr/>
                <p:nvPr/>
              </p:nvGrpSpPr>
              <p:grpSpPr>
                <a:xfrm>
                  <a:off x="1905000" y="983902"/>
                  <a:ext cx="2138362" cy="2826098"/>
                  <a:chOff x="1905000" y="983902"/>
                  <a:chExt cx="2138362" cy="2826098"/>
                </a:xfrm>
              </p:grpSpPr>
              <p:cxnSp>
                <p:nvCxnSpPr>
                  <p:cNvPr id="40" name="Straight Arrow Connector 39"/>
                  <p:cNvCxnSpPr/>
                  <p:nvPr/>
                </p:nvCxnSpPr>
                <p:spPr>
                  <a:xfrm flipV="1">
                    <a:off x="1905000" y="1143000"/>
                    <a:ext cx="0" cy="1905000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Arrow Connector 40"/>
                  <p:cNvCxnSpPr/>
                  <p:nvPr/>
                </p:nvCxnSpPr>
                <p:spPr>
                  <a:xfrm>
                    <a:off x="1905000" y="3048000"/>
                    <a:ext cx="762000" cy="757535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Arrow Connector 41"/>
                  <p:cNvCxnSpPr/>
                  <p:nvPr/>
                </p:nvCxnSpPr>
                <p:spPr>
                  <a:xfrm>
                    <a:off x="1905000" y="3048000"/>
                    <a:ext cx="1524000" cy="0"/>
                  </a:xfrm>
                  <a:prstGeom prst="straightConnector1">
                    <a:avLst/>
                  </a:prstGeom>
                  <a:ln w="50800">
                    <a:solidFill>
                      <a:srgbClr val="DA32AA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TextBox 42"/>
                  <p:cNvSpPr txBox="1"/>
                  <p:nvPr/>
                </p:nvSpPr>
                <p:spPr>
                  <a:xfrm>
                    <a:off x="2057400" y="983902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z’</a:t>
                    </a:r>
                  </a:p>
                </p:txBody>
              </p:sp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3433762" y="2810470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y’</a:t>
                    </a:r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2667000" y="3348335"/>
                    <a:ext cx="6096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DA32AA"/>
                        </a:solidFill>
                        <a:latin typeface="+mj-lt"/>
                      </a:rPr>
                      <a:t>x</a:t>
                    </a:r>
                    <a:r>
                      <a:rPr lang="en-US" sz="2400" dirty="0" smtClean="0">
                        <a:solidFill>
                          <a:srgbClr val="DA32AA"/>
                        </a:solidFill>
                        <a:latin typeface="+mj-lt"/>
                      </a:rPr>
                      <a:t>’</a:t>
                    </a:r>
                  </a:p>
                </p:txBody>
              </p:sp>
            </p:grpSp>
          </p:grpSp>
          <p:cxnSp>
            <p:nvCxnSpPr>
              <p:cNvPr id="36" name="Straight Arrow Connector 35"/>
              <p:cNvCxnSpPr/>
              <p:nvPr/>
            </p:nvCxnSpPr>
            <p:spPr>
              <a:xfrm flipH="1">
                <a:off x="548258" y="3043535"/>
                <a:ext cx="1356742" cy="228600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853058" y="2743200"/>
                <a:ext cx="5185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  <a:latin typeface="+mj-lt"/>
                  </a:rPr>
                  <a:t>R</a:t>
                </a: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548258" y="2281535"/>
              <a:ext cx="2123504" cy="995065"/>
              <a:chOff x="548258" y="2281535"/>
              <a:chExt cx="2123504" cy="995065"/>
            </a:xfrm>
          </p:grpSpPr>
          <p:cxnSp>
            <p:nvCxnSpPr>
              <p:cNvPr id="31" name="Straight Arrow Connector 30"/>
              <p:cNvCxnSpPr/>
              <p:nvPr/>
            </p:nvCxnSpPr>
            <p:spPr>
              <a:xfrm flipV="1">
                <a:off x="548258" y="2433935"/>
                <a:ext cx="1737742" cy="84266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 flipV="1">
                <a:off x="1957958" y="2433935"/>
                <a:ext cx="328042" cy="54009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/>
              <p:nvPr/>
            </p:nvSpPr>
            <p:spPr>
              <a:xfrm>
                <a:off x="1143000" y="2281535"/>
                <a:ext cx="5381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r</a:t>
                </a:r>
                <a:r>
                  <a:rPr lang="en-US" sz="2400" b="1" baseline="-25000" dirty="0" err="1" smtClean="0">
                    <a:latin typeface="+mj-lt"/>
                  </a:rPr>
                  <a:t>p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133600" y="2438400"/>
                <a:ext cx="5381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r’</a:t>
                </a:r>
                <a:r>
                  <a:rPr lang="en-US" sz="2400" b="1" baseline="-25000" dirty="0" err="1" smtClean="0">
                    <a:latin typeface="+mj-lt"/>
                  </a:rPr>
                  <a:t>p</a:t>
                </a:r>
                <a:endParaRPr lang="en-US" sz="2400" b="1" dirty="0" smtClean="0">
                  <a:latin typeface="+mj-lt"/>
                </a:endParaRPr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4129658" y="983902"/>
            <a:ext cx="50143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This is a special case; changing the center of rotation does not necessarily result in a diagonal </a:t>
            </a:r>
            <a:r>
              <a:rPr lang="en-US" sz="2400" b="1" dirty="0" smtClean="0">
                <a:latin typeface="+mj-lt"/>
              </a:rPr>
              <a:t>I’</a:t>
            </a:r>
          </a:p>
        </p:txBody>
      </p:sp>
    </p:spTree>
    <p:extLst>
      <p:ext uri="{BB962C8B-B14F-4D97-AF65-F5344CB8AC3E}">
        <p14:creationId xmlns:p14="http://schemas.microsoft.com/office/powerpoint/2010/main" val="194604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Descriptions of rotation about a given origin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6430366"/>
              </p:ext>
            </p:extLst>
          </p:nvPr>
        </p:nvGraphicFramePr>
        <p:xfrm>
          <a:off x="700087" y="1066800"/>
          <a:ext cx="7980363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18" name="数式" r:id="rId3" imgW="3200400" imgH="2044440" progId="Equation.3">
                  <p:embed/>
                </p:oleObj>
              </mc:Choice>
              <mc:Fallback>
                <p:oleObj name="数式" r:id="rId3" imgW="3200400" imgH="20444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" y="1066800"/>
                        <a:ext cx="7980363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loud 6"/>
          <p:cNvSpPr/>
          <p:nvPr/>
        </p:nvSpPr>
        <p:spPr>
          <a:xfrm>
            <a:off x="5638800" y="4343400"/>
            <a:ext cx="2133600" cy="1676400"/>
          </a:xfrm>
          <a:prstGeom prst="cloud">
            <a:avLst/>
          </a:prstGeom>
          <a:pattFill prst="smConfetti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5791200" y="3810000"/>
            <a:ext cx="1905000" cy="24384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rved Right Arrow 9"/>
          <p:cNvSpPr/>
          <p:nvPr/>
        </p:nvSpPr>
        <p:spPr>
          <a:xfrm rot="20579033">
            <a:off x="5663305" y="4034934"/>
            <a:ext cx="685800" cy="3198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858000" y="5121275"/>
            <a:ext cx="533400" cy="603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24600" y="3657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w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6819900" y="4547200"/>
            <a:ext cx="38100" cy="634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743700" y="5181600"/>
            <a:ext cx="114300" cy="3429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288232"/>
              </p:ext>
            </p:extLst>
          </p:nvPr>
        </p:nvGraphicFramePr>
        <p:xfrm>
          <a:off x="7339013" y="4854575"/>
          <a:ext cx="366712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19" name="Equation" r:id="rId5" imgW="215640" imgH="291960" progId="Equation.DSMT4">
                  <p:embed/>
                </p:oleObj>
              </mc:Choice>
              <mc:Fallback>
                <p:oleObj name="Equation" r:id="rId5" imgW="215640" imgH="29196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39013" y="4854575"/>
                        <a:ext cx="366712" cy="496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451166"/>
              </p:ext>
            </p:extLst>
          </p:nvPr>
        </p:nvGraphicFramePr>
        <p:xfrm>
          <a:off x="6629400" y="5427980"/>
          <a:ext cx="323850" cy="496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20" name="Equation" r:id="rId7" imgW="190440" imgH="291960" progId="Equation.DSMT4">
                  <p:embed/>
                </p:oleObj>
              </mc:Choice>
              <mc:Fallback>
                <p:oleObj name="Equation" r:id="rId7" imgW="190440" imgH="29196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629400" y="5427980"/>
                        <a:ext cx="323850" cy="496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621297"/>
              </p:ext>
            </p:extLst>
          </p:nvPr>
        </p:nvGraphicFramePr>
        <p:xfrm>
          <a:off x="6904038" y="4379913"/>
          <a:ext cx="346075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21" name="Equation" r:id="rId9" imgW="203040" imgH="291960" progId="Equation.DSMT4">
                  <p:embed/>
                </p:oleObj>
              </mc:Choice>
              <mc:Fallback>
                <p:oleObj name="Equation" r:id="rId9" imgW="203040" imgH="29196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904038" y="4379913"/>
                        <a:ext cx="346075" cy="496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552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016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Descriptions of rotation about a given origin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093559"/>
              </p:ext>
            </p:extLst>
          </p:nvPr>
        </p:nvGraphicFramePr>
        <p:xfrm>
          <a:off x="385763" y="644525"/>
          <a:ext cx="7980362" cy="553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42" name="数式" r:id="rId3" imgW="3200400" imgH="2286000" progId="Equation.3">
                  <p:embed/>
                </p:oleObj>
              </mc:Choice>
              <mc:Fallback>
                <p:oleObj name="数式" r:id="rId3" imgW="3200400" imgH="22860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644525"/>
                        <a:ext cx="7980362" cy="553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966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016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Descriptions of rotation about a given origin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590665"/>
              </p:ext>
            </p:extLst>
          </p:nvPr>
        </p:nvGraphicFramePr>
        <p:xfrm>
          <a:off x="381000" y="1143000"/>
          <a:ext cx="8488362" cy="430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66" name="数式" r:id="rId3" imgW="3403440" imgH="1777680" progId="Equation.3">
                  <p:embed/>
                </p:oleObj>
              </mc:Choice>
              <mc:Fallback>
                <p:oleObj name="数式" r:id="rId3" imgW="3403440" imgH="177768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143000"/>
                        <a:ext cx="8488362" cy="430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40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507101"/>
              </p:ext>
            </p:extLst>
          </p:nvPr>
        </p:nvGraphicFramePr>
        <p:xfrm>
          <a:off x="304800" y="152400"/>
          <a:ext cx="741045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90" name="数式" r:id="rId3" imgW="2971800" imgH="990360" progId="Equation.3">
                  <p:embed/>
                </p:oleObj>
              </mc:Choice>
              <mc:Fallback>
                <p:oleObj name="数式" r:id="rId3" imgW="2971800" imgH="99036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741045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816749"/>
              </p:ext>
            </p:extLst>
          </p:nvPr>
        </p:nvGraphicFramePr>
        <p:xfrm>
          <a:off x="685800" y="2813999"/>
          <a:ext cx="5699125" cy="350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91" name="数式" r:id="rId5" imgW="2286000" imgH="1447560" progId="Equation.3">
                  <p:embed/>
                </p:oleObj>
              </mc:Choice>
              <mc:Fallback>
                <p:oleObj name="数式" r:id="rId5" imgW="2286000" imgH="14475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13999"/>
                        <a:ext cx="5699125" cy="350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979189"/>
              </p:ext>
            </p:extLst>
          </p:nvPr>
        </p:nvGraphicFramePr>
        <p:xfrm>
          <a:off x="6096000" y="5105400"/>
          <a:ext cx="17399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92" name="数式" r:id="rId7" imgW="698400" imgH="507960" progId="Equation.3">
                  <p:embed/>
                </p:oleObj>
              </mc:Choice>
              <mc:Fallback>
                <p:oleObj name="数式" r:id="rId7" imgW="698400" imgH="50796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105400"/>
                        <a:ext cx="173990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2819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DA32AA"/>
                </a:solidFill>
                <a:latin typeface="+mj-lt"/>
                <a:sym typeface="Wingdings" panose="05000000000000000000" pitchFamily="2" charset="2"/>
              </a:rPr>
              <a:t></a:t>
            </a:r>
            <a:endParaRPr lang="en-US" sz="2400" dirty="0" smtClean="0">
              <a:solidFill>
                <a:srgbClr val="DA32A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108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 equations for a symmetric top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678897"/>
              </p:ext>
            </p:extLst>
          </p:nvPr>
        </p:nvGraphicFramePr>
        <p:xfrm>
          <a:off x="1036163" y="918865"/>
          <a:ext cx="5517037" cy="3321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14" name="Equation" r:id="rId3" imgW="3327120" imgH="2057400" progId="Equation.DSMT4">
                  <p:embed/>
                </p:oleObj>
              </mc:Choice>
              <mc:Fallback>
                <p:oleObj name="Equation" r:id="rId3" imgW="3327120" imgH="2057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163" y="918865"/>
                        <a:ext cx="5517037" cy="33218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329157"/>
              </p:ext>
            </p:extLst>
          </p:nvPr>
        </p:nvGraphicFramePr>
        <p:xfrm>
          <a:off x="1062087" y="4155546"/>
          <a:ext cx="4845050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15" name="数式" r:id="rId5" imgW="1942920" imgH="419040" progId="Equation.3">
                  <p:embed/>
                </p:oleObj>
              </mc:Choice>
              <mc:Fallback>
                <p:oleObj name="数式" r:id="rId5" imgW="1942920" imgH="41904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87" y="4155546"/>
                        <a:ext cx="4845050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10668"/>
              </p:ext>
            </p:extLst>
          </p:nvPr>
        </p:nvGraphicFramePr>
        <p:xfrm>
          <a:off x="1143000" y="5169959"/>
          <a:ext cx="6967537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16" name="数式" r:id="rId7" imgW="2793960" imgH="457200" progId="Equation.3">
                  <p:embed/>
                </p:oleObj>
              </mc:Choice>
              <mc:Fallback>
                <p:oleObj name="数式" r:id="rId7" imgW="2793960" imgH="45720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169959"/>
                        <a:ext cx="6967537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715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52400" y="5655705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59956"/>
            <a:ext cx="8386763" cy="577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80829"/>
              </p:ext>
            </p:extLst>
          </p:nvPr>
        </p:nvGraphicFramePr>
        <p:xfrm>
          <a:off x="304800" y="152400"/>
          <a:ext cx="741045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38" name="数式" r:id="rId4" imgW="2971800" imgH="990360" progId="Equation.3">
                  <p:embed/>
                </p:oleObj>
              </mc:Choice>
              <mc:Fallback>
                <p:oleObj name="数式" r:id="rId4" imgW="2971800" imgH="99036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741045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700451"/>
              </p:ext>
            </p:extLst>
          </p:nvPr>
        </p:nvGraphicFramePr>
        <p:xfrm>
          <a:off x="1219200" y="2504465"/>
          <a:ext cx="6705600" cy="4344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39" name="数式" r:id="rId6" imgW="2857320" imgH="1904760" progId="Equation.3">
                  <p:embed/>
                </p:oleObj>
              </mc:Choice>
              <mc:Fallback>
                <p:oleObj name="数式" r:id="rId6" imgW="2857320" imgH="19047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504465"/>
                        <a:ext cx="6705600" cy="43448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0089" y="247697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DA32AA"/>
                </a:solidFill>
                <a:latin typeface="+mj-lt"/>
                <a:sym typeface="Wingdings" panose="05000000000000000000" pitchFamily="2" charset="2"/>
              </a:rPr>
              <a:t></a:t>
            </a:r>
            <a:endParaRPr lang="en-US" sz="2400" dirty="0" smtClean="0">
              <a:solidFill>
                <a:srgbClr val="DA32A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599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80829"/>
              </p:ext>
            </p:extLst>
          </p:nvPr>
        </p:nvGraphicFramePr>
        <p:xfrm>
          <a:off x="304800" y="152400"/>
          <a:ext cx="741045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62" name="数式" r:id="rId3" imgW="2971800" imgH="990360" progId="Equation.3">
                  <p:embed/>
                </p:oleObj>
              </mc:Choice>
              <mc:Fallback>
                <p:oleObj name="数式" r:id="rId3" imgW="2971800" imgH="99036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741045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089450"/>
              </p:ext>
            </p:extLst>
          </p:nvPr>
        </p:nvGraphicFramePr>
        <p:xfrm>
          <a:off x="963613" y="2982912"/>
          <a:ext cx="6751637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63" name="Equation" r:id="rId5" imgW="4444920" imgH="1993680" progId="Equation.DSMT4">
                  <p:embed/>
                </p:oleObj>
              </mc:Choice>
              <mc:Fallback>
                <p:oleObj name="Equation" r:id="rId5" imgW="4444920" imgH="19936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2982912"/>
                        <a:ext cx="6751637" cy="294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9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016614"/>
              </p:ext>
            </p:extLst>
          </p:nvPr>
        </p:nvGraphicFramePr>
        <p:xfrm>
          <a:off x="425299" y="585787"/>
          <a:ext cx="6966101" cy="230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386" name="Equation" r:id="rId3" imgW="5397480" imgH="1841400" progId="Equation.DSMT4">
                  <p:embed/>
                </p:oleObj>
              </mc:Choice>
              <mc:Fallback>
                <p:oleObj name="Equation" r:id="rId3" imgW="5397480" imgH="18414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299" y="585787"/>
                        <a:ext cx="6966101" cy="230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450616"/>
              </p:ext>
            </p:extLst>
          </p:nvPr>
        </p:nvGraphicFramePr>
        <p:xfrm>
          <a:off x="452437" y="2963862"/>
          <a:ext cx="8462963" cy="336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387" name="数式" r:id="rId5" imgW="3606480" imgH="1473120" progId="Equation.3">
                  <p:embed/>
                </p:oleObj>
              </mc:Choice>
              <mc:Fallback>
                <p:oleObj name="数式" r:id="rId5" imgW="3606480" imgH="147312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" y="2963862"/>
                        <a:ext cx="8462963" cy="336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524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Euler equations for asymmetric top -- continued</a:t>
            </a:r>
          </a:p>
        </p:txBody>
      </p:sp>
    </p:spTree>
    <p:extLst>
      <p:ext uri="{BB962C8B-B14F-4D97-AF65-F5344CB8AC3E}">
        <p14:creationId xmlns:p14="http://schemas.microsoft.com/office/powerpoint/2010/main" val="354449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76200"/>
            <a:ext cx="6672263" cy="666085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70909"/>
            <a:ext cx="4648200" cy="58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83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Comparison of analysis in “inertial frame” versus “non-inertial frame”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38354"/>
              </p:ext>
            </p:extLst>
          </p:nvPr>
        </p:nvGraphicFramePr>
        <p:xfrm>
          <a:off x="1035050" y="1059597"/>
          <a:ext cx="7073181" cy="5296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78" name="Equation" r:id="rId3" imgW="4546440" imgH="3517560" progId="Equation.DSMT4">
                  <p:embed/>
                </p:oleObj>
              </mc:Choice>
              <mc:Fallback>
                <p:oleObj name="Equation" r:id="rId3" imgW="4546440" imgH="35175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1059597"/>
                        <a:ext cx="7073181" cy="52967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062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physics of rigid body motion;  body fixed frame vs inertial frame;   results from Chapter 2: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92" t="39535" r="24179" b="13907"/>
          <a:stretch/>
        </p:blipFill>
        <p:spPr bwMode="auto">
          <a:xfrm>
            <a:off x="1066800" y="1288197"/>
            <a:ext cx="6477000" cy="4934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299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3850" y="222557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Properties of the frame motion (rotation):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743200" y="1676400"/>
            <a:ext cx="0" cy="2895600"/>
          </a:xfrm>
          <a:prstGeom prst="straightConnector1">
            <a:avLst/>
          </a:prstGeom>
          <a:ln w="38100"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743200" y="4572000"/>
            <a:ext cx="3124200" cy="0"/>
          </a:xfrm>
          <a:prstGeom prst="straightConnector1">
            <a:avLst/>
          </a:prstGeom>
          <a:ln w="38100"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81200" y="1752600"/>
            <a:ext cx="762000" cy="2819400"/>
          </a:xfrm>
          <a:prstGeom prst="straightConnector1">
            <a:avLst/>
          </a:prstGeom>
          <a:ln w="38100"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743200" y="4210050"/>
            <a:ext cx="2971800" cy="381000"/>
          </a:xfrm>
          <a:prstGeom prst="straightConnector1">
            <a:avLst/>
          </a:prstGeom>
          <a:ln w="38100"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57400" y="1219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d</a:t>
            </a:r>
            <a:r>
              <a:rPr lang="en-US" sz="2400" i="1" dirty="0" err="1">
                <a:latin typeface="Symbol" pitchFamily="18" charset="2"/>
              </a:rPr>
              <a:t>Q</a:t>
            </a:r>
            <a:endParaRPr lang="en-US" sz="2400" i="1" dirty="0" smtClean="0">
              <a:latin typeface="Symbol" pitchFamily="18" charset="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38800" y="41103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d</a:t>
            </a:r>
            <a:r>
              <a:rPr lang="en-US" sz="2400" i="1" dirty="0" err="1">
                <a:latin typeface="Symbol" pitchFamily="18" charset="2"/>
              </a:rPr>
              <a:t>Q</a:t>
            </a:r>
            <a:endParaRPr lang="en-US" sz="2400" i="1" dirty="0" smtClean="0">
              <a:latin typeface="Symbol" pitchFamily="18" charset="2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615416"/>
              </p:ext>
            </p:extLst>
          </p:nvPr>
        </p:nvGraphicFramePr>
        <p:xfrm>
          <a:off x="6096000" y="4297362"/>
          <a:ext cx="3556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02" name="数式" r:id="rId3" imgW="164880" imgH="241200" progId="Equation.3">
                  <p:embed/>
                </p:oleObj>
              </mc:Choice>
              <mc:Fallback>
                <p:oleObj name="数式" r:id="rId3" imgW="164880" imgH="241200" progId="Equation.3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297362"/>
                        <a:ext cx="355600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945886"/>
              </p:ext>
            </p:extLst>
          </p:nvPr>
        </p:nvGraphicFramePr>
        <p:xfrm>
          <a:off x="2832100" y="1198563"/>
          <a:ext cx="32861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03" name="数式" r:id="rId5" imgW="152280" imgH="215640" progId="Equation.3">
                  <p:embed/>
                </p:oleObj>
              </mc:Choice>
              <mc:Fallback>
                <p:oleObj name="数式" r:id="rId5" imgW="152280" imgH="215640" progId="Equation.3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1198563"/>
                        <a:ext cx="328613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60019"/>
              </p:ext>
            </p:extLst>
          </p:nvPr>
        </p:nvGraphicFramePr>
        <p:xfrm>
          <a:off x="5176838" y="4144963"/>
          <a:ext cx="51911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04" name="数式" r:id="rId7" imgW="241200" imgH="241200" progId="Equation.3">
                  <p:embed/>
                </p:oleObj>
              </mc:Choice>
              <mc:Fallback>
                <p:oleObj name="数式" r:id="rId7" imgW="241200" imgH="241200" progId="Equation.3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6838" y="4144963"/>
                        <a:ext cx="519112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69673"/>
              </p:ext>
            </p:extLst>
          </p:nvPr>
        </p:nvGraphicFramePr>
        <p:xfrm>
          <a:off x="2101850" y="1905000"/>
          <a:ext cx="5207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05" name="数式" r:id="rId9" imgW="241200" imgH="215640" progId="Equation.3">
                  <p:embed/>
                </p:oleObj>
              </mc:Choice>
              <mc:Fallback>
                <p:oleObj name="数式" r:id="rId9" imgW="241200" imgH="215640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0" y="1905000"/>
                        <a:ext cx="5207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026359"/>
              </p:ext>
            </p:extLst>
          </p:nvPr>
        </p:nvGraphicFramePr>
        <p:xfrm>
          <a:off x="6934200" y="1905000"/>
          <a:ext cx="1939925" cy="370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06" name="数式" r:id="rId11" imgW="901440" imgH="1777680" progId="Equation.3">
                  <p:embed/>
                </p:oleObj>
              </mc:Choice>
              <mc:Fallback>
                <p:oleObj name="数式" r:id="rId11" imgW="901440" imgH="1777680" progId="Equation.3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905000"/>
                        <a:ext cx="1939925" cy="3709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799367"/>
              </p:ext>
            </p:extLst>
          </p:nvPr>
        </p:nvGraphicFramePr>
        <p:xfrm>
          <a:off x="701675" y="5105400"/>
          <a:ext cx="55467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07" name="数式" r:id="rId13" imgW="2577960" imgH="482400" progId="Equation.3">
                  <p:embed/>
                </p:oleObj>
              </mc:Choice>
              <mc:Fallback>
                <p:oleObj name="数式" r:id="rId13" imgW="2577960" imgH="4824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5105400"/>
                        <a:ext cx="55467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90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226726"/>
              </p:ext>
            </p:extLst>
          </p:nvPr>
        </p:nvGraphicFramePr>
        <p:xfrm>
          <a:off x="1447800" y="685800"/>
          <a:ext cx="4514850" cy="196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26" name="数式" r:id="rId3" imgW="2095200" imgH="939600" progId="Equation.3">
                  <p:embed/>
                </p:oleObj>
              </mc:Choice>
              <mc:Fallback>
                <p:oleObj name="数式" r:id="rId3" imgW="2095200" imgH="9396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685800"/>
                        <a:ext cx="4514850" cy="1960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32004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Effects on acceleration: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640322"/>
              </p:ext>
            </p:extLst>
          </p:nvPr>
        </p:nvGraphicFramePr>
        <p:xfrm>
          <a:off x="546100" y="3922712"/>
          <a:ext cx="8293100" cy="217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27" name="数式" r:id="rId5" imgW="3848040" imgH="1041120" progId="Equation.3">
                  <p:embed/>
                </p:oleObj>
              </mc:Choice>
              <mc:Fallback>
                <p:oleObj name="数式" r:id="rId5" imgW="3848040" imgH="104112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922712"/>
                        <a:ext cx="8293100" cy="217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003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5638800" y="914400"/>
            <a:ext cx="2133600" cy="1676400"/>
          </a:xfrm>
          <a:prstGeom prst="cloud">
            <a:avLst/>
          </a:prstGeom>
          <a:pattFill prst="smConfetti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48500" y="1104900"/>
            <a:ext cx="381000" cy="381000"/>
          </a:xfrm>
          <a:prstGeom prst="ellipse">
            <a:avLst/>
          </a:prstGeom>
          <a:pattFill prst="smConfetti">
            <a:fgClr>
              <a:srgbClr val="FF0000"/>
            </a:fgClr>
            <a:bgClr>
              <a:srgbClr val="FFFF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636897"/>
              </p:ext>
            </p:extLst>
          </p:nvPr>
        </p:nvGraphicFramePr>
        <p:xfrm>
          <a:off x="381000" y="685800"/>
          <a:ext cx="3933825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50" name="数式" r:id="rId3" imgW="1828800" imgH="685800" progId="Equation.3">
                  <p:embed/>
                </p:oleObj>
              </mc:Choice>
              <mc:Fallback>
                <p:oleObj name="数式" r:id="rId3" imgW="1828800" imgH="6858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85800"/>
                        <a:ext cx="3933825" cy="143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 flipV="1">
            <a:off x="5791200" y="381000"/>
            <a:ext cx="1905000" cy="24384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rved Right Arrow 8"/>
          <p:cNvSpPr/>
          <p:nvPr/>
        </p:nvSpPr>
        <p:spPr>
          <a:xfrm rot="20579033">
            <a:off x="5663305" y="605934"/>
            <a:ext cx="685800" cy="3198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934200" y="1295400"/>
            <a:ext cx="3048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86600" y="1371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228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w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363112"/>
              </p:ext>
            </p:extLst>
          </p:nvPr>
        </p:nvGraphicFramePr>
        <p:xfrm>
          <a:off x="857250" y="2438400"/>
          <a:ext cx="4781550" cy="381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51" name="数式" r:id="rId5" imgW="2222280" imgH="1828800" progId="Equation.3">
                  <p:embed/>
                </p:oleObj>
              </mc:Choice>
              <mc:Fallback>
                <p:oleObj name="数式" r:id="rId5" imgW="2222280" imgH="1828800" progId="Equation.3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2438400"/>
                        <a:ext cx="4781550" cy="381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2057400" y="1295400"/>
            <a:ext cx="3200400" cy="1347401"/>
            <a:chOff x="2057400" y="1295400"/>
            <a:chExt cx="3200400" cy="1347401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2057400" y="1295400"/>
              <a:ext cx="914400" cy="990600"/>
            </a:xfrm>
            <a:prstGeom prst="straightConnector1">
              <a:avLst/>
            </a:prstGeom>
            <a:ln w="57150">
              <a:solidFill>
                <a:srgbClr val="DA32A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590800" y="2181136"/>
              <a:ext cx="2667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DA32AA"/>
                  </a:solidFill>
                  <a:latin typeface="+mj-lt"/>
                </a:rPr>
                <a:t>=0 for rigid body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52425" y="2642801"/>
            <a:ext cx="704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DA32AA"/>
                </a:solidFill>
                <a:latin typeface="+mj-lt"/>
                <a:sym typeface="Wingdings" panose="05000000000000000000" pitchFamily="2" charset="2"/>
              </a:rPr>
              <a:t></a:t>
            </a:r>
            <a:endParaRPr lang="en-US" sz="2400" dirty="0" smtClean="0">
              <a:solidFill>
                <a:srgbClr val="DA32A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894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327580"/>
              </p:ext>
            </p:extLst>
          </p:nvPr>
        </p:nvGraphicFramePr>
        <p:xfrm>
          <a:off x="457200" y="419694"/>
          <a:ext cx="5361664" cy="1790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74" name="Equation" r:id="rId3" imgW="3657600" imgH="1257120" progId="Equation.DSMT4">
                  <p:embed/>
                </p:oleObj>
              </mc:Choice>
              <mc:Fallback>
                <p:oleObj name="Equation" r:id="rId3" imgW="3657600" imgH="125712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19694"/>
                        <a:ext cx="5361664" cy="17901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5671286"/>
              </p:ext>
            </p:extLst>
          </p:nvPr>
        </p:nvGraphicFramePr>
        <p:xfrm>
          <a:off x="457200" y="2360613"/>
          <a:ext cx="5683250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75" name="数式" r:id="rId5" imgW="2641320" imgH="583920" progId="Equation.3">
                  <p:embed/>
                </p:oleObj>
              </mc:Choice>
              <mc:Fallback>
                <p:oleObj name="数式" r:id="rId5" imgW="2641320" imgH="58392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60613"/>
                        <a:ext cx="5683250" cy="1220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023344"/>
              </p:ext>
            </p:extLst>
          </p:nvPr>
        </p:nvGraphicFramePr>
        <p:xfrm>
          <a:off x="685800" y="3581400"/>
          <a:ext cx="3987800" cy="278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76" name="数式" r:id="rId7" imgW="1854000" imgH="1333440" progId="Equation.3">
                  <p:embed/>
                </p:oleObj>
              </mc:Choice>
              <mc:Fallback>
                <p:oleObj name="数式" r:id="rId7" imgW="1854000" imgH="13334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81400"/>
                        <a:ext cx="3987800" cy="278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097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14866</TotalTime>
  <Words>429</Words>
  <Application>Microsoft Office PowerPoint</Application>
  <PresentationFormat>On-screen Show (4:3)</PresentationFormat>
  <Paragraphs>143</Paragraphs>
  <Slides>22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Symbol</vt:lpstr>
      <vt:lpstr>Wingdings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757</cp:revision>
  <cp:lastPrinted>2018-10-20T21:09:00Z</cp:lastPrinted>
  <dcterms:created xsi:type="dcterms:W3CDTF">2012-01-10T18:32:24Z</dcterms:created>
  <dcterms:modified xsi:type="dcterms:W3CDTF">2018-10-23T01:10:43Z</dcterms:modified>
</cp:coreProperties>
</file>