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6" r:id="rId2"/>
    <p:sldId id="451" r:id="rId3"/>
    <p:sldId id="354" r:id="rId4"/>
    <p:sldId id="414" r:id="rId5"/>
    <p:sldId id="415" r:id="rId6"/>
    <p:sldId id="449" r:id="rId7"/>
    <p:sldId id="416" r:id="rId8"/>
    <p:sldId id="417" r:id="rId9"/>
    <p:sldId id="430" r:id="rId10"/>
    <p:sldId id="419" r:id="rId11"/>
    <p:sldId id="42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50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>
        <p:scale>
          <a:sx n="63" d="100"/>
          <a:sy n="63" d="100"/>
        </p:scale>
        <p:origin x="1380" y="2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25.png"/><Relationship Id="rId10" Type="http://schemas.openxmlformats.org/officeDocument/2006/relationships/image" Target="../media/image20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wmf"/><Relationship Id="rId9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lmf.nist.gov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5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0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3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5.png"/><Relationship Id="rId4" Type="http://schemas.openxmlformats.org/officeDocument/2006/relationships/image" Target="../media/image5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5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4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838200"/>
            <a:ext cx="8229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PHY </a:t>
            </a:r>
            <a:r>
              <a:rPr lang="en-US" sz="3200" b="1" dirty="0"/>
              <a:t>7</a:t>
            </a:r>
            <a:r>
              <a:rPr lang="en-US" sz="3200" b="1" dirty="0" smtClean="0"/>
              <a:t>11 Classical Mechanics and Mathematical Methods</a:t>
            </a:r>
          </a:p>
          <a:p>
            <a:pPr algn="ctr"/>
            <a:r>
              <a:rPr lang="en-US" sz="3200" b="1" dirty="0" smtClean="0"/>
              <a:t>10-10:50 AM  MWF  Olin 103</a:t>
            </a:r>
            <a:endParaRPr lang="en-US" sz="3200" b="1" dirty="0"/>
          </a:p>
          <a:p>
            <a:pPr algn="ctr"/>
            <a:r>
              <a:rPr lang="en-US" sz="3200" b="1" dirty="0" smtClean="0"/>
              <a:t>Plan for Lecture 25: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>
              <a:spcBef>
                <a:spcPct val="50000"/>
              </a:spcBef>
            </a:pPr>
            <a:r>
              <a:rPr lang="en-US" sz="2400" b="1" dirty="0" smtClean="0">
                <a:solidFill>
                  <a:schemeClr val="folHlink"/>
                </a:solidFill>
              </a:rPr>
              <a:t>Motions of elastic membranes (Chap. 8)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11" name="数式" r:id="rId3" imgW="3162240" imgH="2145960" progId="Equation.3">
                  <p:embed/>
                </p:oleObj>
              </mc:Choice>
              <mc:Fallback>
                <p:oleObj name="数式" r:id="rId3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2" name="数式" r:id="rId3" imgW="3898800" imgH="1574640" progId="Equation.3">
                  <p:embed/>
                </p:oleObj>
              </mc:Choice>
              <mc:Fallback>
                <p:oleObj name="数式" r:id="rId3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596378"/>
              </p:ext>
            </p:extLst>
          </p:nvPr>
        </p:nvGraphicFramePr>
        <p:xfrm>
          <a:off x="1046162" y="3252787"/>
          <a:ext cx="4897438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3" name="数式" r:id="rId5" imgW="2489040" imgH="1523880" progId="Equation.3">
                  <p:embed/>
                </p:oleObj>
              </mc:Choice>
              <mc:Fallback>
                <p:oleObj name="数式" r:id="rId5" imgW="248904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2" y="3252787"/>
                        <a:ext cx="4897438" cy="299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2" name="数式" r:id="rId3" imgW="2908080" imgH="1371600" progId="Equation.3">
                  <p:embed/>
                </p:oleObj>
              </mc:Choice>
              <mc:Fallback>
                <p:oleObj name="数式" r:id="rId3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3" name="Equation" r:id="rId5" imgW="2222280" imgH="1028520" progId="Equation.DSMT4">
                  <p:embed/>
                </p:oleObj>
              </mc:Choice>
              <mc:Fallback>
                <p:oleObj name="Equation" r:id="rId5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6" name="数式" r:id="rId7" imgW="1257120" imgH="469800" progId="Equation.3">
                  <p:embed/>
                </p:oleObj>
              </mc:Choice>
              <mc:Fallback>
                <p:oleObj name="数式" r:id="rId7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7" name="数式" r:id="rId9" imgW="1346040" imgH="469800" progId="Equation.3">
                  <p:embed/>
                </p:oleObj>
              </mc:Choice>
              <mc:Fallback>
                <p:oleObj name="数式" r:id="rId9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8" name="数式" r:id="rId11" imgW="1434960" imgH="469800" progId="Equation.3">
                  <p:embed/>
                </p:oleObj>
              </mc:Choice>
              <mc:Fallback>
                <p:oleObj name="数式" r:id="rId11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9" name="数式" r:id="rId13" imgW="1346040" imgH="469800" progId="Equation.3">
                  <p:embed/>
                </p:oleObj>
              </mc:Choice>
              <mc:Fallback>
                <p:oleObj name="数式" r:id="rId13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5" name="Equation" r:id="rId3" imgW="6108480" imgH="749160" progId="Equation.DSMT4">
                  <p:embed/>
                </p:oleObj>
              </mc:Choice>
              <mc:Fallback>
                <p:oleObj name="Equation" r:id="rId3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6" name="数式" r:id="rId5" imgW="3085920" imgH="1549080" progId="Equation.3">
                  <p:embed/>
                </p:oleObj>
              </mc:Choice>
              <mc:Fallback>
                <p:oleObj name="数式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7" name="数式" r:id="rId8" imgW="1206360" imgH="469800" progId="Equation.3">
                  <p:embed/>
                </p:oleObj>
              </mc:Choice>
              <mc:Fallback>
                <p:oleObj name="数式" r:id="rId8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09" name="数式" r:id="rId3" imgW="2577960" imgH="431640" progId="Equation.3">
                  <p:embed/>
                </p:oleObj>
              </mc:Choice>
              <mc:Fallback>
                <p:oleObj name="数式" r:id="rId3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539975"/>
              </p:ext>
            </p:extLst>
          </p:nvPr>
        </p:nvGraphicFramePr>
        <p:xfrm>
          <a:off x="304800" y="2152650"/>
          <a:ext cx="4897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10" name="数式" r:id="rId5" imgW="2489040" imgH="393480" progId="Equation.3">
                  <p:embed/>
                </p:oleObj>
              </mc:Choice>
              <mc:Fallback>
                <p:oleObj name="数式" r:id="rId5" imgW="2489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52650"/>
                        <a:ext cx="4897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11" name="数式" r:id="rId7" imgW="1955520" imgH="1600200" progId="Equation.3">
                  <p:embed/>
                </p:oleObj>
              </mc:Choice>
              <mc:Fallback>
                <p:oleObj name="数式" r:id="rId7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3" name="Equation" r:id="rId3" imgW="5994360" imgH="2057400" progId="Equation.DSMT4">
                  <p:embed/>
                </p:oleObj>
              </mc:Choice>
              <mc:Fallback>
                <p:oleObj name="Equation" r:id="rId3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hlinkClick r:id="rId3"/>
              </a:rPr>
              <a:t>Some properties of Bessel functions</a:t>
            </a:r>
            <a:endParaRPr lang="en-US" sz="2400" dirty="0" smtClean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2" name="数式" r:id="rId4" imgW="2425680" imgH="914400" progId="Equation.3">
                  <p:embed/>
                </p:oleObj>
              </mc:Choice>
              <mc:Fallback>
                <p:oleObj name="数式" r:id="rId4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3" name="数式" r:id="rId6" imgW="3504960" imgH="1777680" progId="Equation.3">
                  <p:embed/>
                </p:oleObj>
              </mc:Choice>
              <mc:Fallback>
                <p:oleObj name="数式" r:id="rId6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3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43000"/>
            <a:ext cx="8591550" cy="4357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2590800"/>
            <a:ext cx="2514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6" name="数式" r:id="rId3" imgW="2882880" imgH="1143000" progId="Equation.3">
                  <p:embed/>
                </p:oleObj>
              </mc:Choice>
              <mc:Fallback>
                <p:oleObj name="数式" r:id="rId3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7" name="数式" r:id="rId5" imgW="3251160" imgH="1143000" progId="Equation.3">
                  <p:embed/>
                </p:oleObj>
              </mc:Choice>
              <mc:Fallback>
                <p:oleObj name="数式" r:id="rId5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5" name="数式" r:id="rId3" imgW="1815840" imgH="431640" progId="Equation.3">
                  <p:embed/>
                </p:oleObj>
              </mc:Choice>
              <mc:Fallback>
                <p:oleObj name="数式" r:id="rId3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6"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7" name="数式" r:id="rId9" imgW="2717640" imgH="393480" progId="Equation.3">
                  <p:embed/>
                </p:oleObj>
              </mc:Choice>
              <mc:Fallback>
                <p:oleObj name="数式" r:id="rId9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29" name="数式" r:id="rId3" imgW="1714320" imgH="660240" progId="Equation.3">
                  <p:embed/>
                </p:oleObj>
              </mc:Choice>
              <mc:Fallback>
                <p:oleObj name="数式" r:id="rId3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30" name="数式" r:id="rId7" imgW="1726920" imgH="660240" progId="Equation.3">
                  <p:embed/>
                </p:oleObj>
              </mc:Choice>
              <mc:Fallback>
                <p:oleObj name="数式" r:id="rId7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31" name="数式" r:id="rId9" imgW="2705040" imgH="393480" progId="Equation.3">
                  <p:embed/>
                </p:oleObj>
              </mc:Choice>
              <mc:Fallback>
                <p:oleObj name="数式" r:id="rId9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03" name="数式" r:id="rId3" imgW="1955520" imgH="1600200" progId="Equation.3">
                  <p:embed/>
                </p:oleObj>
              </mc:Choice>
              <mc:Fallback>
                <p:oleObj name="数式" r:id="rId3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7" name="数式" r:id="rId3" imgW="4000320" imgH="1384200" progId="Equation.3">
                  <p:embed/>
                </p:oleObj>
              </mc:Choice>
              <mc:Fallback>
                <p:oleObj name="数式" r:id="rId3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1" name="Equation" r:id="rId3" imgW="5549760" imgH="1358640" progId="Equation.DSMT4">
                  <p:embed/>
                </p:oleObj>
              </mc:Choice>
              <mc:Fallback>
                <p:oleObj name="Equation" r:id="rId3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00" name="Equation" r:id="rId3" imgW="5283000" imgH="1942920" progId="Equation.DSMT4">
                  <p:embed/>
                </p:oleObj>
              </mc:Choice>
              <mc:Fallback>
                <p:oleObj name="Equation" r:id="rId3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01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26" name="Equation" r:id="rId3" imgW="4889160" imgH="1358640" progId="Equation.DSMT4">
                  <p:embed/>
                </p:oleObj>
              </mc:Choice>
              <mc:Fallback>
                <p:oleObj name="Equation" r:id="rId3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27" name="Equation" r:id="rId5" imgW="2298600" imgH="622080" progId="Equation.DSMT4">
                  <p:embed/>
                </p:oleObj>
              </mc:Choice>
              <mc:Fallback>
                <p:oleObj name="Equation" r:id="rId5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Analysis for </a:t>
            </a:r>
            <a:r>
              <a:rPr lang="en-US" sz="2400" i="1" dirty="0" smtClean="0">
                <a:latin typeface="+mj-lt"/>
              </a:rPr>
              <a:t>m=0 </a:t>
            </a:r>
            <a:r>
              <a:rPr lang="en-US" sz="2400" dirty="0" smtClean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0" y="25908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9" y="381000"/>
            <a:ext cx="8508791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22" name="Equation" r:id="rId4" imgW="5689440" imgH="698400" progId="Equation.DSMT4">
                  <p:embed/>
                </p:oleObj>
              </mc:Choice>
              <mc:Fallback>
                <p:oleObj name="Equation" r:id="rId4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9" name="数式" r:id="rId3" imgW="2387520" imgH="1091880" progId="Equation.3">
                  <p:embed/>
                </p:oleObj>
              </mc:Choice>
              <mc:Fallback>
                <p:oleObj name="数式" r:id="rId3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Review of wave equation in one-dimension – here </a:t>
            </a:r>
            <a:r>
              <a:rPr lang="en-US" sz="2400" i="1" dirty="0" smtClean="0">
                <a:latin typeface="Symbol" pitchFamily="18" charset="2"/>
              </a:rPr>
              <a:t>m</a:t>
            </a:r>
            <a:r>
              <a:rPr lang="en-US" sz="2400" i="1" dirty="0" smtClean="0">
                <a:latin typeface="+mj-lt"/>
              </a:rPr>
              <a:t>(</a:t>
            </a:r>
            <a:r>
              <a:rPr lang="en-US" sz="2400" i="1" dirty="0" err="1" smtClean="0">
                <a:latin typeface="+mj-lt"/>
              </a:rPr>
              <a:t>x,t</a:t>
            </a:r>
            <a:r>
              <a:rPr lang="en-US" sz="2400" i="1" dirty="0" smtClean="0">
                <a:latin typeface="+mj-lt"/>
              </a:rPr>
              <a:t>) </a:t>
            </a:r>
            <a:r>
              <a:rPr lang="en-US" sz="2400" dirty="0" smtClean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3" name="数式" r:id="rId3" imgW="3606480" imgH="3403440" progId="Equation.3">
                  <p:embed/>
                </p:oleObj>
              </mc:Choice>
              <mc:Fallback>
                <p:oleObj name="数式" r:id="rId3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4" name="Equation" r:id="rId4" imgW="4152600" imgH="571320" progId="Equation.DSMT4">
                  <p:embed/>
                </p:oleObj>
              </mc:Choice>
              <mc:Fallback>
                <p:oleObj name="Equation" r:id="rId4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5" name="Equation" r:id="rId6" imgW="3746160" imgH="342720" progId="Equation.DSMT4">
                  <p:embed/>
                </p:oleObj>
              </mc:Choice>
              <mc:Fallback>
                <p:oleObj name="Equation" r:id="rId6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61" name="数式" r:id="rId3" imgW="1523880" imgH="634680" progId="Equation.3">
                  <p:embed/>
                </p:oleObj>
              </mc:Choice>
              <mc:Fallback>
                <p:oleObj name="数式" r:id="rId3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62" name="数式" r:id="rId5" imgW="2971800" imgH="660240" progId="Equation.3">
                  <p:embed/>
                </p:oleObj>
              </mc:Choice>
              <mc:Fallback>
                <p:oleObj name="数式" r:id="rId5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63" name="数式" r:id="rId7" imgW="1434960" imgH="838080" progId="Equation.3">
                  <p:embed/>
                </p:oleObj>
              </mc:Choice>
              <mc:Fallback>
                <p:oleObj name="数式" r:id="rId7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Wave motion on a two-dimensional surface – elastic membrane (transverse wave; linear regime).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4359275"/>
            <a:ext cx="1371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u(</a:t>
            </a:r>
            <a:r>
              <a:rPr lang="en-US" sz="2400" i="1" dirty="0" err="1" smtClean="0">
                <a:latin typeface="+mj-lt"/>
              </a:rPr>
              <a:t>x,y,t</a:t>
            </a:r>
            <a:r>
              <a:rPr lang="en-US" sz="2400" i="1" dirty="0" smtClean="0">
                <a:latin typeface="+mj-lt"/>
              </a:rPr>
              <a:t>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91292"/>
              </p:ext>
            </p:extLst>
          </p:nvPr>
        </p:nvGraphicFramePr>
        <p:xfrm>
          <a:off x="474044" y="966787"/>
          <a:ext cx="4897438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4" name="Equation" r:id="rId4" imgW="2489040" imgH="1523880" progId="Equation.DSMT4">
                  <p:embed/>
                </p:oleObj>
              </mc:Choice>
              <mc:Fallback>
                <p:oleObj name="Equation" r:id="rId4" imgW="2489040" imgH="1523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44" y="966787"/>
                        <a:ext cx="4897438" cy="299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17352</TotalTime>
  <Words>474</Words>
  <Application>Microsoft Office PowerPoint</Application>
  <PresentationFormat>On-screen Show (4:3)</PresentationFormat>
  <Paragraphs>135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Symbol</vt:lpstr>
      <vt:lpstr>Wingdings</vt:lpstr>
      <vt:lpstr>Office Theme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775</cp:revision>
  <cp:lastPrinted>2018-10-28T22:01:04Z</cp:lastPrinted>
  <dcterms:created xsi:type="dcterms:W3CDTF">2012-01-10T18:32:24Z</dcterms:created>
  <dcterms:modified xsi:type="dcterms:W3CDTF">2018-10-28T22:04:03Z</dcterms:modified>
</cp:coreProperties>
</file>