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96" r:id="rId3"/>
    <p:sldId id="354" r:id="rId4"/>
    <p:sldId id="394" r:id="rId5"/>
    <p:sldId id="395" r:id="rId6"/>
    <p:sldId id="372" r:id="rId7"/>
    <p:sldId id="373" r:id="rId8"/>
    <p:sldId id="374" r:id="rId9"/>
    <p:sldId id="375" r:id="rId10"/>
    <p:sldId id="376" r:id="rId11"/>
    <p:sldId id="377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78" r:id="rId20"/>
    <p:sldId id="386" r:id="rId21"/>
    <p:sldId id="387" r:id="rId22"/>
    <p:sldId id="388" r:id="rId23"/>
    <p:sldId id="389" r:id="rId24"/>
    <p:sldId id="390" r:id="rId25"/>
    <p:sldId id="391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54" d="100"/>
          <a:sy n="54" d="100"/>
        </p:scale>
        <p:origin x="1640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jpeg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6.jpeg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jpeg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hyperlink" Target="http://en.wikipedia.org/wiki/Lift_(force)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0"/>
            <a:ext cx="822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16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/>
            <a:endParaRPr lang="en-US" sz="3200" b="1" dirty="0" smtClean="0">
              <a:solidFill>
                <a:schemeClr val="folHlink"/>
              </a:solidFill>
            </a:endParaRPr>
          </a:p>
          <a:p>
            <a:pPr marL="457200" lvl="2"/>
            <a:r>
              <a:rPr lang="en-US" sz="3200" b="1" dirty="0" smtClean="0">
                <a:solidFill>
                  <a:schemeClr val="folHlink"/>
                </a:solidFill>
              </a:rPr>
              <a:t>Chap. 8 in F &amp; W:  Summary of two-dimensional membrane analysis</a:t>
            </a:r>
          </a:p>
          <a:p>
            <a:pPr marL="457200" lvl="2"/>
            <a:endParaRPr lang="en-US" sz="1600" b="1" dirty="0">
              <a:solidFill>
                <a:schemeClr val="folHlink"/>
              </a:solidFill>
            </a:endParaRPr>
          </a:p>
          <a:p>
            <a:pPr marL="457200" lvl="2"/>
            <a:r>
              <a:rPr lang="en-US" sz="3200" b="1" dirty="0">
                <a:solidFill>
                  <a:schemeClr val="folHlink"/>
                </a:solidFill>
              </a:rPr>
              <a:t>Chap. 9 in F &amp; </a:t>
            </a:r>
            <a:r>
              <a:rPr lang="en-US" sz="3200" b="1" dirty="0" smtClean="0">
                <a:solidFill>
                  <a:schemeClr val="folHlink"/>
                </a:solidFill>
              </a:rPr>
              <a:t>W: </a:t>
            </a:r>
            <a:r>
              <a:rPr lang="en-US" sz="3200" b="1" dirty="0">
                <a:solidFill>
                  <a:schemeClr val="folHlink"/>
                </a:solidFill>
              </a:rPr>
              <a:t>Introduction </a:t>
            </a:r>
            <a:r>
              <a:rPr lang="en-US" sz="3200" b="1" dirty="0" smtClean="0">
                <a:solidFill>
                  <a:schemeClr val="folHlink"/>
                </a:solidFill>
              </a:rPr>
              <a:t>to hydrodynamics 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Motivation for topic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Newton’s laws for fluids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Conservation relations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6498"/>
              </p:ext>
            </p:extLst>
          </p:nvPr>
        </p:nvGraphicFramePr>
        <p:xfrm>
          <a:off x="762001" y="381000"/>
          <a:ext cx="6172199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607" name="数式" r:id="rId3" imgW="2374560" imgH="1726920" progId="Equation.3">
                  <p:embed/>
                </p:oleObj>
              </mc:Choice>
              <mc:Fallback>
                <p:oleObj name="数式" r:id="rId3" imgW="237456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381000"/>
                        <a:ext cx="6172199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45925"/>
              </p:ext>
            </p:extLst>
          </p:nvPr>
        </p:nvGraphicFramePr>
        <p:xfrm>
          <a:off x="609600" y="4572000"/>
          <a:ext cx="6907212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608" name="数式" r:id="rId5" imgW="2806560" imgH="660240" progId="Equation.3">
                  <p:embed/>
                </p:oleObj>
              </mc:Choice>
              <mc:Fallback>
                <p:oleObj name="数式" r:id="rId5" imgW="280656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6907212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5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17875"/>
              </p:ext>
            </p:extLst>
          </p:nvPr>
        </p:nvGraphicFramePr>
        <p:xfrm>
          <a:off x="728663" y="1127125"/>
          <a:ext cx="70929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6" name="数式" r:id="rId3" imgW="2882880" imgH="1320480" progId="Equation.3">
                  <p:embed/>
                </p:oleObj>
              </mc:Choice>
              <mc:Fallback>
                <p:oleObj name="数式" r:id="rId3" imgW="288288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127125"/>
                        <a:ext cx="70929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9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41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26115"/>
              </p:ext>
            </p:extLst>
          </p:nvPr>
        </p:nvGraphicFramePr>
        <p:xfrm>
          <a:off x="990600" y="1607502"/>
          <a:ext cx="5897563" cy="251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42" name="Equation" r:id="rId5" imgW="4254480" imgH="1726920" progId="Equation.DSMT4">
                  <p:embed/>
                </p:oleObj>
              </mc:Choice>
              <mc:Fallback>
                <p:oleObj name="Equation" r:id="rId5" imgW="4254480" imgH="1726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7502"/>
                        <a:ext cx="5897563" cy="2513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43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16451"/>
              </p:ext>
            </p:extLst>
          </p:nvPr>
        </p:nvGraphicFramePr>
        <p:xfrm>
          <a:off x="914400" y="1146175"/>
          <a:ext cx="716280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25" name="数式" r:id="rId3" imgW="3085920" imgH="1803240" progId="Equation.3">
                  <p:embed/>
                </p:oleObj>
              </mc:Choice>
              <mc:Fallback>
                <p:oleObj name="数式" r:id="rId3" imgW="3085920" imgH="1803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6175"/>
                        <a:ext cx="7162800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751592"/>
              </p:ext>
            </p:extLst>
          </p:nvPr>
        </p:nvGraphicFramePr>
        <p:xfrm>
          <a:off x="381000" y="990600"/>
          <a:ext cx="5156201" cy="303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714" name="数式" r:id="rId3" imgW="2095200" imgH="1282680" progId="Equation.3">
                  <p:embed/>
                </p:oleObj>
              </mc:Choice>
              <mc:Fallback>
                <p:oleObj name="数式" r:id="rId3" imgW="2095200" imgH="1282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5156201" cy="3032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0581" name="Picture 5" descr="E:\Media\Image_Library\chapter14\14P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18" y="3505199"/>
            <a:ext cx="3585882" cy="289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483698" y="4693920"/>
            <a:ext cx="533400" cy="537865"/>
            <a:chOff x="2667000" y="4724400"/>
            <a:chExt cx="533400" cy="537865"/>
          </a:xfrm>
        </p:grpSpPr>
        <p:sp>
          <p:nvSpPr>
            <p:cNvPr id="7" name="Oval 6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01000" y="5562600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146628"/>
              </p:ext>
            </p:extLst>
          </p:nvPr>
        </p:nvGraphicFramePr>
        <p:xfrm>
          <a:off x="267298" y="396240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715" name="数式" r:id="rId6" imgW="1930320" imgH="1143000" progId="Equation.3">
                  <p:embed/>
                </p:oleObj>
              </mc:Choice>
              <mc:Fallback>
                <p:oleObj name="数式" r:id="rId6" imgW="1930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298" y="396240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5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4098" y="990600"/>
            <a:ext cx="4050702" cy="2890221"/>
            <a:chOff x="-76200" y="990600"/>
            <a:chExt cx="4050702" cy="2890221"/>
          </a:xfrm>
        </p:grpSpPr>
        <p:pic>
          <p:nvPicPr>
            <p:cNvPr id="280581" name="Picture 5" descr="E:\Media\Image_Library\chapter14\14P5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" y="990600"/>
              <a:ext cx="3585882" cy="2890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-76200" y="2179321"/>
              <a:ext cx="533400" cy="537865"/>
              <a:chOff x="2667000" y="4724400"/>
              <a:chExt cx="533400" cy="53786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41102" y="3048001"/>
              <a:ext cx="533400" cy="537865"/>
              <a:chOff x="2667000" y="4724400"/>
              <a:chExt cx="533400" cy="537865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2</a:t>
                </a:r>
              </a:p>
            </p:txBody>
          </p:sp>
        </p:grp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72746"/>
              </p:ext>
            </p:extLst>
          </p:nvPr>
        </p:nvGraphicFramePr>
        <p:xfrm>
          <a:off x="4191000" y="98679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28" name="数式" r:id="rId4" imgW="1930320" imgH="1143000" progId="Equation.3">
                  <p:embed/>
                </p:oleObj>
              </mc:Choice>
              <mc:Fallback>
                <p:oleObj name="数式" r:id="rId4" imgW="193032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8679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76736"/>
              </p:ext>
            </p:extLst>
          </p:nvPr>
        </p:nvGraphicFramePr>
        <p:xfrm>
          <a:off x="2050769" y="4572000"/>
          <a:ext cx="16875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29" name="数式" r:id="rId6" imgW="685800" imgH="253800" progId="Equation.3">
                  <p:embed/>
                </p:oleObj>
              </mc:Choice>
              <mc:Fallback>
                <p:oleObj name="数式" r:id="rId6" imgW="68580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769" y="4572000"/>
                        <a:ext cx="168751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4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88919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54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011382"/>
              </p:ext>
            </p:extLst>
          </p:nvPr>
        </p:nvGraphicFramePr>
        <p:xfrm>
          <a:off x="1098550" y="3371850"/>
          <a:ext cx="5092700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55" name="数式" r:id="rId6" imgW="2070000" imgH="1320480" progId="Equation.3">
                  <p:embed/>
                </p:oleObj>
              </mc:Choice>
              <mc:Fallback>
                <p:oleObj name="数式" r:id="rId6" imgW="2070000" imgH="1320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71850"/>
                        <a:ext cx="5092700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6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98718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70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665682"/>
              </p:ext>
            </p:extLst>
          </p:nvPr>
        </p:nvGraphicFramePr>
        <p:xfrm>
          <a:off x="1660525" y="3460750"/>
          <a:ext cx="39687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71" name="数式" r:id="rId6" imgW="1612800" imgH="1244520" progId="Equation.3">
                  <p:embed/>
                </p:oleObj>
              </mc:Choice>
              <mc:Fallback>
                <p:oleObj name="数式" r:id="rId6" imgW="161280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460750"/>
                        <a:ext cx="3968750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6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284674" name="Picture 2" descr="http://upload.wikimedia.org/wikipedia/commons/thumb/b/b3/Streamlines_around_a_NACA_0012.svg/302px-Streamlines_around_a_NACA_001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1844506"/>
            <a:ext cx="43148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970" y="15397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–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Approximate explanation of airplane lift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921603"/>
            <a:ext cx="6922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Cross section view of airplane wing</a:t>
            </a:r>
          </a:p>
          <a:p>
            <a:r>
              <a:rPr lang="en-US" sz="2400" dirty="0">
                <a:latin typeface="+mj-lt"/>
              </a:rPr>
              <a:t>    </a:t>
            </a:r>
            <a:r>
              <a:rPr lang="en-US" sz="2400" dirty="0">
                <a:latin typeface="+mj-lt"/>
                <a:hlinkClick r:id="rId4"/>
              </a:rPr>
              <a:t>http://en.wikipedia.org/wiki/Lift_%28force%29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38400" y="2057400"/>
            <a:ext cx="533400" cy="537865"/>
            <a:chOff x="2667000" y="4724400"/>
            <a:chExt cx="533400" cy="537865"/>
          </a:xfrm>
        </p:grpSpPr>
        <p:sp>
          <p:nvSpPr>
            <p:cNvPr id="9" name="Oval 8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90800" y="3729335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905862"/>
              </p:ext>
            </p:extLst>
          </p:nvPr>
        </p:nvGraphicFramePr>
        <p:xfrm>
          <a:off x="901700" y="4036367"/>
          <a:ext cx="5118100" cy="245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36" name="Equation" r:id="rId5" imgW="2895480" imgH="1447560" progId="Equation.DSMT4">
                  <p:embed/>
                </p:oleObj>
              </mc:Choice>
              <mc:Fallback>
                <p:oleObj name="Equation" r:id="rId5" imgW="2895480" imgH="1447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036367"/>
                        <a:ext cx="5118100" cy="24598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7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Continuity equation connecting fluid density and velocity: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899923"/>
              </p:ext>
            </p:extLst>
          </p:nvPr>
        </p:nvGraphicFramePr>
        <p:xfrm>
          <a:off x="685801" y="1066800"/>
          <a:ext cx="6934200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7" name="Equation" r:id="rId3" imgW="3035160" imgH="1854000" progId="Equation.DSMT4">
                  <p:embed/>
                </p:oleObj>
              </mc:Choice>
              <mc:Fallback>
                <p:oleObj name="Equation" r:id="rId3" imgW="3035160" imgH="18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6934200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591550" cy="43576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" y="2590800"/>
            <a:ext cx="2514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3810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+mj-lt"/>
              </a:rPr>
              <a:t>Today!</a:t>
            </a:r>
            <a:endParaRPr lang="en-US" sz="3200" b="1" i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8813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01632"/>
              </p:ext>
            </p:extLst>
          </p:nvPr>
        </p:nvGraphicFramePr>
        <p:xfrm>
          <a:off x="346075" y="933450"/>
          <a:ext cx="74263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49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4263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8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9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flow around a long cylinder (oriented in the 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dirty="0" smtClean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4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6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7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0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1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87508"/>
              </p:ext>
            </p:extLst>
          </p:nvPr>
        </p:nvGraphicFramePr>
        <p:xfrm>
          <a:off x="974725" y="381000"/>
          <a:ext cx="44291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6" name="数式" r:id="rId3" imgW="1854000" imgH="1447560" progId="Equation.3">
                  <p:embed/>
                </p:oleObj>
              </mc:Choice>
              <mc:Fallback>
                <p:oleObj name="数式" r:id="rId3" imgW="1854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81000"/>
                        <a:ext cx="4429125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7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6096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 be continued …</a:t>
            </a:r>
          </a:p>
        </p:txBody>
      </p:sp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52400" y="2971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03" y="314696"/>
            <a:ext cx="8400707" cy="60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201751"/>
              </p:ext>
            </p:extLst>
          </p:nvPr>
        </p:nvGraphicFramePr>
        <p:xfrm>
          <a:off x="762000" y="685800"/>
          <a:ext cx="4897438" cy="299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81" name="数式" r:id="rId3" imgW="2489040" imgH="1523880" progId="Equation.3">
                  <p:embed/>
                </p:oleObj>
              </mc:Choice>
              <mc:Fallback>
                <p:oleObj name="数式" r:id="rId3" imgW="248904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4897438" cy="299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228600"/>
            <a:ext cx="6248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786268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square boundary:</a:t>
            </a:r>
          </a:p>
        </p:txBody>
      </p:sp>
      <p:sp>
        <p:nvSpPr>
          <p:cNvPr id="8" name="Rectangle 7"/>
          <p:cNvSpPr/>
          <p:nvPr/>
        </p:nvSpPr>
        <p:spPr>
          <a:xfrm>
            <a:off x="1638300" y="4311215"/>
            <a:ext cx="2133600" cy="1828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5100" y="617587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5380" y="50069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a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923323"/>
              </p:ext>
            </p:extLst>
          </p:nvPr>
        </p:nvGraphicFramePr>
        <p:xfrm>
          <a:off x="4572000" y="3711756"/>
          <a:ext cx="5213401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82" name="Equation" r:id="rId5" imgW="4927320" imgH="2349360" progId="Equation.DSMT4">
                  <p:embed/>
                </p:oleObj>
              </mc:Choice>
              <mc:Fallback>
                <p:oleObj name="Equation" r:id="rId5" imgW="492732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11756"/>
                        <a:ext cx="5213401" cy="248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97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98" y="1676400"/>
            <a:ext cx="3810000" cy="4124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600200"/>
            <a:ext cx="3810000" cy="41243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698580"/>
              </p:ext>
            </p:extLst>
          </p:nvPr>
        </p:nvGraphicFramePr>
        <p:xfrm>
          <a:off x="1866900" y="817563"/>
          <a:ext cx="311626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83" name="Equation" r:id="rId5" imgW="2946240" imgH="952200" progId="Equation.DSMT4">
                  <p:embed/>
                </p:oleObj>
              </mc:Choice>
              <mc:Fallback>
                <p:oleObj name="Equation" r:id="rId5" imgW="2946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817563"/>
                        <a:ext cx="3116263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944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Hydrodynamic analysis</a:t>
            </a:r>
          </a:p>
          <a:p>
            <a:r>
              <a:rPr lang="en-US" sz="2400" dirty="0" smtClean="0">
                <a:latin typeface="+mj-lt"/>
              </a:rPr>
              <a:t>Motivation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Natural progression from strings, membranes, fluids; description of 1, 2, and 3 dimensional continua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Interesting and technologically important phenomena associated with fluids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Newton’s laws for fluids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Continuity equation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Stress tensor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Energy relations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Bernoulli’s theorem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Various examples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Sound waves</a:t>
            </a:r>
          </a:p>
        </p:txBody>
      </p:sp>
    </p:spTree>
    <p:extLst>
      <p:ext uri="{BB962C8B-B14F-4D97-AF65-F5344CB8AC3E}">
        <p14:creationId xmlns:p14="http://schemas.microsoft.com/office/powerpoint/2010/main" val="42699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smtClean="0">
                <a:latin typeface="+mj-lt"/>
              </a:rPr>
              <a:t>Use Euler </a:t>
            </a:r>
            <a:r>
              <a:rPr lang="en-US" sz="2400" dirty="0" smtClean="0">
                <a:latin typeface="+mj-lt"/>
              </a:rPr>
              <a:t>formulation; following “particles” of fluid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49767"/>
              </p:ext>
            </p:extLst>
          </p:nvPr>
        </p:nvGraphicFramePr>
        <p:xfrm>
          <a:off x="1941513" y="3152775"/>
          <a:ext cx="3741737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48" name="数式" r:id="rId3" imgW="1269720" imgH="1091880" progId="Equation.3">
                  <p:embed/>
                </p:oleObj>
              </mc:Choice>
              <mc:Fallback>
                <p:oleObj name="数式" r:id="rId3" imgW="126972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513" y="3152775"/>
                        <a:ext cx="3741737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36094"/>
              </p:ext>
            </p:extLst>
          </p:nvPr>
        </p:nvGraphicFramePr>
        <p:xfrm>
          <a:off x="1981200" y="1371600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49" name="数式" r:id="rId5" imgW="2120760" imgH="660240" progId="Equation.3">
                  <p:embed/>
                </p:oleObj>
              </mc:Choice>
              <mc:Fallback>
                <p:oleObj name="数式" r:id="rId5" imgW="21207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276600" y="457200"/>
            <a:ext cx="1524000" cy="12192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0" y="94107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4953000" y="914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6540" y="12700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290935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</a:t>
            </a:r>
            <a:r>
              <a:rPr lang="en-US" sz="2400" i="1" dirty="0" err="1" smtClean="0">
                <a:latin typeface="+mj-lt"/>
              </a:rPr>
              <a:t>x+dx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025811"/>
              </p:ext>
            </p:extLst>
          </p:nvPr>
        </p:nvGraphicFramePr>
        <p:xfrm>
          <a:off x="685800" y="2239696"/>
          <a:ext cx="7620000" cy="2941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83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9696"/>
                        <a:ext cx="7620000" cy="2941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3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13021"/>
              </p:ext>
            </p:extLst>
          </p:nvPr>
        </p:nvGraphicFramePr>
        <p:xfrm>
          <a:off x="298450" y="860425"/>
          <a:ext cx="4687888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11" name="数式" r:id="rId3" imgW="1904760" imgH="1054080" progId="Equation.3">
                  <p:embed/>
                </p:oleObj>
              </mc:Choice>
              <mc:Fallback>
                <p:oleObj name="数式" r:id="rId3" imgW="1904760" imgH="1054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860425"/>
                        <a:ext cx="4687888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17774</TotalTime>
  <Words>486</Words>
  <Application>Microsoft Office PowerPoint</Application>
  <PresentationFormat>On-screen Show (4:3)</PresentationFormat>
  <Paragraphs>152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839</cp:revision>
  <cp:lastPrinted>2018-10-31T00:20:11Z</cp:lastPrinted>
  <dcterms:created xsi:type="dcterms:W3CDTF">2012-01-10T18:32:24Z</dcterms:created>
  <dcterms:modified xsi:type="dcterms:W3CDTF">2018-10-31T00:21:14Z</dcterms:modified>
</cp:coreProperties>
</file>