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96" r:id="rId3"/>
    <p:sldId id="354" r:id="rId4"/>
    <p:sldId id="394" r:id="rId5"/>
    <p:sldId id="395" r:id="rId6"/>
    <p:sldId id="372" r:id="rId7"/>
    <p:sldId id="373" r:id="rId8"/>
    <p:sldId id="374" r:id="rId9"/>
    <p:sldId id="375" r:id="rId10"/>
    <p:sldId id="376" r:id="rId11"/>
    <p:sldId id="377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78" r:id="rId20"/>
    <p:sldId id="386" r:id="rId21"/>
    <p:sldId id="387" r:id="rId22"/>
    <p:sldId id="388" r:id="rId23"/>
    <p:sldId id="389" r:id="rId24"/>
    <p:sldId id="390" r:id="rId25"/>
    <p:sldId id="391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>
        <p:scale>
          <a:sx n="54" d="100"/>
          <a:sy n="54" d="100"/>
        </p:scale>
        <p:origin x="1640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1.jpeg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6.jpeg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6.jpeg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4" Type="http://schemas.openxmlformats.org/officeDocument/2006/relationships/hyperlink" Target="http://en.wikipedia.org/wiki/Lift_(force)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0"/>
            <a:ext cx="8229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</a:t>
            </a:r>
            <a:r>
              <a:rPr lang="en-US" sz="3200" b="1" dirty="0" smtClean="0"/>
              <a:t>AM  MWF  Olin </a:t>
            </a:r>
            <a:r>
              <a:rPr lang="en-US" sz="3200" b="1" dirty="0" smtClean="0"/>
              <a:t>103</a:t>
            </a:r>
            <a:endParaRPr lang="en-US" sz="3200" b="1" dirty="0" smtClean="0"/>
          </a:p>
          <a:p>
            <a:pPr algn="ctr"/>
            <a:endParaRPr lang="en-US" sz="16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26: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/>
            <a:endParaRPr lang="en-US" sz="3200" b="1" dirty="0" smtClean="0">
              <a:solidFill>
                <a:schemeClr val="folHlink"/>
              </a:solidFill>
            </a:endParaRPr>
          </a:p>
          <a:p>
            <a:pPr marL="457200" lvl="2"/>
            <a:r>
              <a:rPr lang="en-US" sz="3200" b="1" dirty="0" smtClean="0">
                <a:solidFill>
                  <a:schemeClr val="folHlink"/>
                </a:solidFill>
              </a:rPr>
              <a:t>Chap. 8 in F &amp; W:  Summary of two-dimensional membrane analysis</a:t>
            </a:r>
          </a:p>
          <a:p>
            <a:pPr marL="457200" lvl="2"/>
            <a:endParaRPr lang="en-US" sz="1600" b="1" dirty="0">
              <a:solidFill>
                <a:schemeClr val="folHlink"/>
              </a:solidFill>
            </a:endParaRPr>
          </a:p>
          <a:p>
            <a:pPr marL="457200" lvl="2"/>
            <a:r>
              <a:rPr lang="en-US" sz="3200" b="1" dirty="0">
                <a:solidFill>
                  <a:schemeClr val="folHlink"/>
                </a:solidFill>
              </a:rPr>
              <a:t>Chap. 9 in F &amp; </a:t>
            </a:r>
            <a:r>
              <a:rPr lang="en-US" sz="3200" b="1" dirty="0" smtClean="0">
                <a:solidFill>
                  <a:schemeClr val="folHlink"/>
                </a:solidFill>
              </a:rPr>
              <a:t>W: </a:t>
            </a:r>
            <a:r>
              <a:rPr lang="en-US" sz="3200" b="1" dirty="0">
                <a:solidFill>
                  <a:schemeClr val="folHlink"/>
                </a:solidFill>
              </a:rPr>
              <a:t>Introduction </a:t>
            </a:r>
            <a:r>
              <a:rPr lang="en-US" sz="3200" b="1" dirty="0" smtClean="0">
                <a:solidFill>
                  <a:schemeClr val="folHlink"/>
                </a:solidFill>
              </a:rPr>
              <a:t>to hydrodynamics </a:t>
            </a:r>
          </a:p>
          <a:p>
            <a:pPr marL="1428750" lvl="3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Motivation for topic</a:t>
            </a:r>
          </a:p>
          <a:p>
            <a:pPr marL="1428750" lvl="3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Newton’s laws for fluids</a:t>
            </a:r>
          </a:p>
          <a:p>
            <a:pPr marL="1428750" lvl="3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Conservation relations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6498"/>
              </p:ext>
            </p:extLst>
          </p:nvPr>
        </p:nvGraphicFramePr>
        <p:xfrm>
          <a:off x="762001" y="381000"/>
          <a:ext cx="6172199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607" name="数式" r:id="rId3" imgW="2374560" imgH="1726920" progId="Equation.3">
                  <p:embed/>
                </p:oleObj>
              </mc:Choice>
              <mc:Fallback>
                <p:oleObj name="数式" r:id="rId3" imgW="2374560" imgH="1726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381000"/>
                        <a:ext cx="6172199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145925"/>
              </p:ext>
            </p:extLst>
          </p:nvPr>
        </p:nvGraphicFramePr>
        <p:xfrm>
          <a:off x="609600" y="4572000"/>
          <a:ext cx="6907212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608" name="数式" r:id="rId5" imgW="2806560" imgH="660240" progId="Equation.3">
                  <p:embed/>
                </p:oleObj>
              </mc:Choice>
              <mc:Fallback>
                <p:oleObj name="数式" r:id="rId5" imgW="280656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0"/>
                        <a:ext cx="6907212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65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517875"/>
              </p:ext>
            </p:extLst>
          </p:nvPr>
        </p:nvGraphicFramePr>
        <p:xfrm>
          <a:off x="728663" y="1127125"/>
          <a:ext cx="70929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6" name="数式" r:id="rId3" imgW="2882880" imgH="1320480" progId="Equation.3">
                  <p:embed/>
                </p:oleObj>
              </mc:Choice>
              <mc:Fallback>
                <p:oleObj name="数式" r:id="rId3" imgW="2882880" imgH="13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1127125"/>
                        <a:ext cx="70929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 -- continued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98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977515"/>
              </p:ext>
            </p:extLst>
          </p:nvPr>
        </p:nvGraphicFramePr>
        <p:xfrm>
          <a:off x="914400" y="4114800"/>
          <a:ext cx="48133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41" name="数式" r:id="rId3" imgW="1955520" imgH="914400" progId="Equation.3">
                  <p:embed/>
                </p:oleObj>
              </mc:Choice>
              <mc:Fallback>
                <p:oleObj name="数式" r:id="rId3" imgW="195552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8133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326115"/>
              </p:ext>
            </p:extLst>
          </p:nvPr>
        </p:nvGraphicFramePr>
        <p:xfrm>
          <a:off x="990600" y="1607502"/>
          <a:ext cx="5897563" cy="2513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42" name="Equation" r:id="rId5" imgW="4254480" imgH="1726920" progId="Equation.DSMT4">
                  <p:embed/>
                </p:oleObj>
              </mc:Choice>
              <mc:Fallback>
                <p:oleObj name="Equation" r:id="rId5" imgW="4254480" imgH="1726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7502"/>
                        <a:ext cx="5897563" cy="2513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43490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43" name="数式" r:id="rId7" imgW="2361960" imgH="419040" progId="Equation.3">
                  <p:embed/>
                </p:oleObj>
              </mc:Choice>
              <mc:Fallback>
                <p:oleObj name="数式" r:id="rId7" imgW="23619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61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Bernoulli’s integral of Euler’s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16451"/>
              </p:ext>
            </p:extLst>
          </p:nvPr>
        </p:nvGraphicFramePr>
        <p:xfrm>
          <a:off x="914400" y="1146175"/>
          <a:ext cx="7162800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25" name="数式" r:id="rId3" imgW="3085920" imgH="1803240" progId="Equation.3">
                  <p:embed/>
                </p:oleObj>
              </mc:Choice>
              <mc:Fallback>
                <p:oleObj name="数式" r:id="rId3" imgW="3085920" imgH="1803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6175"/>
                        <a:ext cx="7162800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1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751592"/>
              </p:ext>
            </p:extLst>
          </p:nvPr>
        </p:nvGraphicFramePr>
        <p:xfrm>
          <a:off x="381000" y="990600"/>
          <a:ext cx="5156201" cy="3032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14" name="数式" r:id="rId3" imgW="2095200" imgH="1282680" progId="Equation.3">
                  <p:embed/>
                </p:oleObj>
              </mc:Choice>
              <mc:Fallback>
                <p:oleObj name="数式" r:id="rId3" imgW="2095200" imgH="1282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5156201" cy="30321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0581" name="Picture 5" descr="E:\Media\Image_Library\chapter14\14P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518" y="3505199"/>
            <a:ext cx="3585882" cy="289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483698" y="4693920"/>
            <a:ext cx="533400" cy="537865"/>
            <a:chOff x="2667000" y="4724400"/>
            <a:chExt cx="533400" cy="537865"/>
          </a:xfrm>
        </p:grpSpPr>
        <p:sp>
          <p:nvSpPr>
            <p:cNvPr id="7" name="Oval 6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001000" y="5562600"/>
            <a:ext cx="533400" cy="537865"/>
            <a:chOff x="2667000" y="4724400"/>
            <a:chExt cx="533400" cy="537865"/>
          </a:xfrm>
        </p:grpSpPr>
        <p:sp>
          <p:nvSpPr>
            <p:cNvPr id="12" name="Oval 11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146628"/>
              </p:ext>
            </p:extLst>
          </p:nvPr>
        </p:nvGraphicFramePr>
        <p:xfrm>
          <a:off x="267298" y="3962400"/>
          <a:ext cx="47498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15" name="数式" r:id="rId6" imgW="1930320" imgH="1143000" progId="Equation.3">
                  <p:embed/>
                </p:oleObj>
              </mc:Choice>
              <mc:Fallback>
                <p:oleObj name="数式" r:id="rId6" imgW="193032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98" y="3962400"/>
                        <a:ext cx="4749800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5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4098" y="990600"/>
            <a:ext cx="4050702" cy="2890221"/>
            <a:chOff x="-76200" y="990600"/>
            <a:chExt cx="4050702" cy="2890221"/>
          </a:xfrm>
        </p:grpSpPr>
        <p:pic>
          <p:nvPicPr>
            <p:cNvPr id="280581" name="Picture 5" descr="E:\Media\Image_Library\chapter14\14P5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" y="990600"/>
              <a:ext cx="3585882" cy="2890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-76200" y="2179321"/>
              <a:ext cx="533400" cy="537865"/>
              <a:chOff x="2667000" y="4724400"/>
              <a:chExt cx="533400" cy="537865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667000" y="4724400"/>
                <a:ext cx="533400" cy="5334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743200" y="48006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41102" y="3048001"/>
              <a:ext cx="533400" cy="537865"/>
              <a:chOff x="2667000" y="4724400"/>
              <a:chExt cx="533400" cy="537865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2667000" y="4724400"/>
                <a:ext cx="533400" cy="5334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743200" y="48006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2</a:t>
                </a:r>
              </a:p>
            </p:txBody>
          </p:sp>
        </p:grp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72746"/>
              </p:ext>
            </p:extLst>
          </p:nvPr>
        </p:nvGraphicFramePr>
        <p:xfrm>
          <a:off x="4191000" y="986790"/>
          <a:ext cx="47498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28" name="数式" r:id="rId4" imgW="1930320" imgH="1143000" progId="Equation.3">
                  <p:embed/>
                </p:oleObj>
              </mc:Choice>
              <mc:Fallback>
                <p:oleObj name="数式" r:id="rId4" imgW="193032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986790"/>
                        <a:ext cx="4749800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776736"/>
              </p:ext>
            </p:extLst>
          </p:nvPr>
        </p:nvGraphicFramePr>
        <p:xfrm>
          <a:off x="2050769" y="4572000"/>
          <a:ext cx="16875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29" name="数式" r:id="rId6" imgW="685800" imgH="253800" progId="Equation.3">
                  <p:embed/>
                </p:oleObj>
              </mc:Choice>
              <mc:Fallback>
                <p:oleObj name="数式" r:id="rId6" imgW="68580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0769" y="4572000"/>
                        <a:ext cx="1687513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4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970" y="15397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988919"/>
              </p:ext>
            </p:extLst>
          </p:nvPr>
        </p:nvGraphicFramePr>
        <p:xfrm>
          <a:off x="749300" y="685800"/>
          <a:ext cx="3594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54" name="数式" r:id="rId3" imgW="1460160" imgH="419040" progId="Equation.3">
                  <p:embed/>
                </p:oleObj>
              </mc:Choice>
              <mc:Fallback>
                <p:oleObj name="数式" r:id="rId3" imgW="14601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685800"/>
                        <a:ext cx="3594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2628" name="Picture 4" descr="E:\Media\Image_Library\chapter14\14P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4482353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181600" y="2268071"/>
            <a:ext cx="533400" cy="537865"/>
            <a:chOff x="2667000" y="4724400"/>
            <a:chExt cx="533400" cy="537865"/>
          </a:xfrm>
        </p:grpSpPr>
        <p:sp>
          <p:nvSpPr>
            <p:cNvPr id="10" name="Oval 9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38400" y="2644606"/>
            <a:ext cx="533400" cy="537865"/>
            <a:chOff x="2667000" y="4724400"/>
            <a:chExt cx="533400" cy="537865"/>
          </a:xfrm>
        </p:grpSpPr>
        <p:sp>
          <p:nvSpPr>
            <p:cNvPr id="14" name="Oval 13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011382"/>
              </p:ext>
            </p:extLst>
          </p:nvPr>
        </p:nvGraphicFramePr>
        <p:xfrm>
          <a:off x="1098550" y="3371850"/>
          <a:ext cx="5092700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55" name="数式" r:id="rId6" imgW="2070000" imgH="1320480" progId="Equation.3">
                  <p:embed/>
                </p:oleObj>
              </mc:Choice>
              <mc:Fallback>
                <p:oleObj name="数式" r:id="rId6" imgW="2070000" imgH="1320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371850"/>
                        <a:ext cx="5092700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6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970" y="15397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098718"/>
              </p:ext>
            </p:extLst>
          </p:nvPr>
        </p:nvGraphicFramePr>
        <p:xfrm>
          <a:off x="749300" y="685800"/>
          <a:ext cx="3594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70" name="数式" r:id="rId3" imgW="1460160" imgH="419040" progId="Equation.3">
                  <p:embed/>
                </p:oleObj>
              </mc:Choice>
              <mc:Fallback>
                <p:oleObj name="数式" r:id="rId3" imgW="1460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685800"/>
                        <a:ext cx="3594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2628" name="Picture 4" descr="E:\Media\Image_Library\chapter14\14P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4482353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181600" y="2268071"/>
            <a:ext cx="533400" cy="537865"/>
            <a:chOff x="2667000" y="4724400"/>
            <a:chExt cx="533400" cy="537865"/>
          </a:xfrm>
        </p:grpSpPr>
        <p:sp>
          <p:nvSpPr>
            <p:cNvPr id="10" name="Oval 9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38400" y="2644606"/>
            <a:ext cx="533400" cy="537865"/>
            <a:chOff x="2667000" y="4724400"/>
            <a:chExt cx="533400" cy="537865"/>
          </a:xfrm>
        </p:grpSpPr>
        <p:sp>
          <p:nvSpPr>
            <p:cNvPr id="14" name="Oval 13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665682"/>
              </p:ext>
            </p:extLst>
          </p:nvPr>
        </p:nvGraphicFramePr>
        <p:xfrm>
          <a:off x="1660525" y="3460750"/>
          <a:ext cx="396875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71" name="数式" r:id="rId6" imgW="1612800" imgH="1244520" progId="Equation.3">
                  <p:embed/>
                </p:oleObj>
              </mc:Choice>
              <mc:Fallback>
                <p:oleObj name="数式" r:id="rId6" imgW="161280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460750"/>
                        <a:ext cx="3968750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6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284674" name="Picture 2" descr="http://upload.wikimedia.org/wikipedia/commons/thumb/b/b3/Streamlines_around_a_NACA_0012.svg/302px-Streamlines_around_a_NACA_001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" y="1844506"/>
            <a:ext cx="431482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970" y="153977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–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Approximate explanation of airplane lift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921603"/>
            <a:ext cx="692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Cross section view of airplane wing</a:t>
            </a:r>
          </a:p>
          <a:p>
            <a:r>
              <a:rPr lang="en-US" sz="2400" dirty="0">
                <a:latin typeface="+mj-lt"/>
              </a:rPr>
              <a:t>    </a:t>
            </a:r>
            <a:r>
              <a:rPr lang="en-US" sz="2400" dirty="0">
                <a:latin typeface="+mj-lt"/>
                <a:hlinkClick r:id="rId4"/>
              </a:rPr>
              <a:t>http://en.wikipedia.org/wiki/Lift_%28force%29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38400" y="2057400"/>
            <a:ext cx="533400" cy="537865"/>
            <a:chOff x="2667000" y="4724400"/>
            <a:chExt cx="533400" cy="537865"/>
          </a:xfrm>
        </p:grpSpPr>
        <p:sp>
          <p:nvSpPr>
            <p:cNvPr id="9" name="Oval 8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90800" y="3729335"/>
            <a:ext cx="533400" cy="537865"/>
            <a:chOff x="2667000" y="4724400"/>
            <a:chExt cx="533400" cy="537865"/>
          </a:xfrm>
        </p:grpSpPr>
        <p:sp>
          <p:nvSpPr>
            <p:cNvPr id="12" name="Oval 11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905862"/>
              </p:ext>
            </p:extLst>
          </p:nvPr>
        </p:nvGraphicFramePr>
        <p:xfrm>
          <a:off x="901700" y="4036367"/>
          <a:ext cx="5118100" cy="2459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36" name="Equation" r:id="rId5" imgW="2895480" imgH="1447560" progId="Equation.DSMT4">
                  <p:embed/>
                </p:oleObj>
              </mc:Choice>
              <mc:Fallback>
                <p:oleObj name="Equation" r:id="rId5" imgW="2895480" imgH="1447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4036367"/>
                        <a:ext cx="5118100" cy="24598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77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Continuity equation connecting fluid density and velocity: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899923"/>
              </p:ext>
            </p:extLst>
          </p:nvPr>
        </p:nvGraphicFramePr>
        <p:xfrm>
          <a:off x="685801" y="1066800"/>
          <a:ext cx="6934200" cy="438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7" name="Equation" r:id="rId3" imgW="3035160" imgH="1854000" progId="Equation.DSMT4">
                  <p:embed/>
                </p:oleObj>
              </mc:Choice>
              <mc:Fallback>
                <p:oleObj name="Equation" r:id="rId3" imgW="3035160" imgH="18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1066800"/>
                        <a:ext cx="6934200" cy="438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0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591550" cy="43576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2590800"/>
            <a:ext cx="2514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3810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+mj-lt"/>
              </a:rPr>
              <a:t>Today!</a:t>
            </a:r>
            <a:endParaRPr lang="en-US" sz="3200" b="1" i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8813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on the velocity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801632"/>
              </p:ext>
            </p:extLst>
          </p:nvPr>
        </p:nvGraphicFramePr>
        <p:xfrm>
          <a:off x="346075" y="933450"/>
          <a:ext cx="7426325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49" name="数式" r:id="rId3" imgW="3187440" imgH="1930320" progId="Equation.3">
                  <p:embed/>
                </p:oleObj>
              </mc:Choice>
              <mc:Fallback>
                <p:oleObj name="数式" r:id="rId3" imgW="31874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33450"/>
                        <a:ext cx="7426325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23900" y="1057870"/>
            <a:ext cx="7581900" cy="2031385"/>
            <a:chOff x="723900" y="2510135"/>
            <a:chExt cx="7581900" cy="2031385"/>
          </a:xfrm>
        </p:grpSpPr>
        <p:sp>
          <p:nvSpPr>
            <p:cNvPr id="5" name="Cube 4"/>
            <p:cNvSpPr/>
            <p:nvPr/>
          </p:nvSpPr>
          <p:spPr>
            <a:xfrm>
              <a:off x="1066800" y="2667000"/>
              <a:ext cx="6781800" cy="1371600"/>
            </a:xfrm>
            <a:prstGeom prst="cube">
              <a:avLst/>
            </a:prstGeom>
            <a:solidFill>
              <a:schemeClr val="bg1">
                <a:lumMod val="65000"/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371600" y="33528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371600" y="35052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371600" y="36576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71600" y="38100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71600" y="32004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47505" y="407985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3900" y="3352800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" y="251013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b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uniform flow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10911"/>
              </p:ext>
            </p:extLst>
          </p:nvPr>
        </p:nvGraphicFramePr>
        <p:xfrm>
          <a:off x="1371600" y="3103110"/>
          <a:ext cx="332422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8" name="数式" r:id="rId3" imgW="1384200" imgH="685800" progId="Equation.3">
                  <p:embed/>
                </p:oleObj>
              </mc:Choice>
              <mc:Fallback>
                <p:oleObj name="数式" r:id="rId3" imgW="1384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03110"/>
                        <a:ext cx="3324225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413989"/>
              </p:ext>
            </p:extLst>
          </p:nvPr>
        </p:nvGraphicFramePr>
        <p:xfrm>
          <a:off x="1752600" y="4814888"/>
          <a:ext cx="2713038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9" name="数式" r:id="rId5" imgW="1130040" imgH="672840" progId="Equation.3">
                  <p:embed/>
                </p:oleObj>
              </mc:Choice>
              <mc:Fallback>
                <p:oleObj name="数式" r:id="rId5" imgW="11300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14888"/>
                        <a:ext cx="2713038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5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34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flow around a long cylinder (oriented in the  </a:t>
            </a:r>
            <a:r>
              <a:rPr lang="en-US" sz="2400" b="1" i="1" dirty="0" smtClean="0">
                <a:latin typeface="+mj-lt"/>
              </a:rPr>
              <a:t>Y</a:t>
            </a:r>
            <a:r>
              <a:rPr lang="en-US" sz="2400" dirty="0" smtClean="0">
                <a:latin typeface="+mj-lt"/>
              </a:rPr>
              <a:t>   direction)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521767"/>
            <a:ext cx="1066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214735"/>
            <a:ext cx="1066800" cy="1223665"/>
            <a:chOff x="914400" y="1290935"/>
            <a:chExt cx="1066800" cy="1223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9000" y="1443335"/>
            <a:ext cx="1066800" cy="1223665"/>
            <a:chOff x="914400" y="1290935"/>
            <a:chExt cx="1066800" cy="12236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08137"/>
              </p:ext>
            </p:extLst>
          </p:nvPr>
        </p:nvGraphicFramePr>
        <p:xfrm>
          <a:off x="2209800" y="3330575"/>
          <a:ext cx="1646238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94" name="数式" r:id="rId3" imgW="685800" imgH="685800" progId="Equation.3">
                  <p:embed/>
                </p:oleObj>
              </mc:Choice>
              <mc:Fallback>
                <p:oleObj name="数式" r:id="rId3" imgW="685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30575"/>
                        <a:ext cx="1646238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2895600" y="914400"/>
            <a:ext cx="0" cy="117886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83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990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895600" y="21209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3400" y="175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43400" y="1905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34" name="Straight Arrow Connector 33"/>
          <p:cNvCxnSpPr>
            <a:endCxn id="6" idx="7"/>
          </p:cNvCxnSpPr>
          <p:nvPr/>
        </p:nvCxnSpPr>
        <p:spPr>
          <a:xfrm flipV="1">
            <a:off x="2895600" y="1689155"/>
            <a:ext cx="377171" cy="4317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004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r=a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242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7261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207955"/>
              </p:ext>
            </p:extLst>
          </p:nvPr>
        </p:nvGraphicFramePr>
        <p:xfrm>
          <a:off x="304800" y="152400"/>
          <a:ext cx="84661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66" name="数式" r:id="rId3" imgW="3543120" imgH="901440" progId="Equation.3">
                  <p:embed/>
                </p:oleObj>
              </mc:Choice>
              <mc:Fallback>
                <p:oleObj name="数式" r:id="rId3" imgW="35431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46613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578795"/>
              </p:ext>
            </p:extLst>
          </p:nvPr>
        </p:nvGraphicFramePr>
        <p:xfrm>
          <a:off x="1588" y="2327275"/>
          <a:ext cx="9072562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67" name="数式" r:id="rId5" imgW="3797280" imgH="1752480" progId="Equation.3">
                  <p:embed/>
                </p:oleObj>
              </mc:Choice>
              <mc:Fallback>
                <p:oleObj name="数式" r:id="rId5" imgW="379728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2327275"/>
                        <a:ext cx="9072562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7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832723"/>
              </p:ext>
            </p:extLst>
          </p:nvPr>
        </p:nvGraphicFramePr>
        <p:xfrm>
          <a:off x="533400" y="76200"/>
          <a:ext cx="6858000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90" name="数式" r:id="rId3" imgW="2869920" imgH="1015920" progId="Equation.3">
                  <p:embed/>
                </p:oleObj>
              </mc:Choice>
              <mc:Fallback>
                <p:oleObj name="数式" r:id="rId3" imgW="28699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"/>
                        <a:ext cx="6858000" cy="240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54155"/>
              </p:ext>
            </p:extLst>
          </p:nvPr>
        </p:nvGraphicFramePr>
        <p:xfrm>
          <a:off x="609600" y="2500313"/>
          <a:ext cx="5946775" cy="369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91" name="数式" r:id="rId5" imgW="2489040" imgH="1562040" progId="Equation.3">
                  <p:embed/>
                </p:oleObj>
              </mc:Choice>
              <mc:Fallback>
                <p:oleObj name="数式" r:id="rId5" imgW="2489040" imgH="1562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00313"/>
                        <a:ext cx="5946775" cy="369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0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587508"/>
              </p:ext>
            </p:extLst>
          </p:nvPr>
        </p:nvGraphicFramePr>
        <p:xfrm>
          <a:off x="974725" y="381000"/>
          <a:ext cx="44291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16" name="数式" r:id="rId3" imgW="1854000" imgH="1447560" progId="Equation.3">
                  <p:embed/>
                </p:oleObj>
              </mc:Choice>
              <mc:Fallback>
                <p:oleObj name="数式" r:id="rId3" imgW="1854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381000"/>
                        <a:ext cx="4429125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07760"/>
              </p:ext>
            </p:extLst>
          </p:nvPr>
        </p:nvGraphicFramePr>
        <p:xfrm>
          <a:off x="537210" y="4343400"/>
          <a:ext cx="814959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17" name="Equation" r:id="rId5" imgW="6019560" imgH="1307880" progId="Equation.DSMT4">
                  <p:embed/>
                </p:oleObj>
              </mc:Choice>
              <mc:Fallback>
                <p:oleObj name="Equation" r:id="rId5" imgW="601956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" y="4343400"/>
                        <a:ext cx="814959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60960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 be continued …</a:t>
            </a:r>
          </a:p>
        </p:txBody>
      </p:sp>
    </p:spTree>
    <p:extLst>
      <p:ext uri="{BB962C8B-B14F-4D97-AF65-F5344CB8AC3E}">
        <p14:creationId xmlns:p14="http://schemas.microsoft.com/office/powerpoint/2010/main" val="7729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52400" y="2971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303" y="314696"/>
            <a:ext cx="8400707" cy="605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201751"/>
              </p:ext>
            </p:extLst>
          </p:nvPr>
        </p:nvGraphicFramePr>
        <p:xfrm>
          <a:off x="762000" y="685800"/>
          <a:ext cx="4897438" cy="299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81" name="数式" r:id="rId3" imgW="2489040" imgH="1523880" progId="Equation.3">
                  <p:embed/>
                </p:oleObj>
              </mc:Choice>
              <mc:Fallback>
                <p:oleObj name="数式" r:id="rId3" imgW="248904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4897438" cy="299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228600"/>
            <a:ext cx="6248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3786268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square boundary:</a:t>
            </a:r>
          </a:p>
        </p:txBody>
      </p:sp>
      <p:sp>
        <p:nvSpPr>
          <p:cNvPr id="8" name="Rectangle 7"/>
          <p:cNvSpPr/>
          <p:nvPr/>
        </p:nvSpPr>
        <p:spPr>
          <a:xfrm>
            <a:off x="1638300" y="4311215"/>
            <a:ext cx="2133600" cy="1828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05100" y="617587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35380" y="500697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a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923323"/>
              </p:ext>
            </p:extLst>
          </p:nvPr>
        </p:nvGraphicFramePr>
        <p:xfrm>
          <a:off x="4572000" y="3711756"/>
          <a:ext cx="5213401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82" name="Equation" r:id="rId5" imgW="4927320" imgH="2349360" progId="Equation.DSMT4">
                  <p:embed/>
                </p:oleObj>
              </mc:Choice>
              <mc:Fallback>
                <p:oleObj name="Equation" r:id="rId5" imgW="492732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711756"/>
                        <a:ext cx="5213401" cy="248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97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98" y="1676400"/>
            <a:ext cx="3810000" cy="4124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600200"/>
            <a:ext cx="3810000" cy="412432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698580"/>
              </p:ext>
            </p:extLst>
          </p:nvPr>
        </p:nvGraphicFramePr>
        <p:xfrm>
          <a:off x="1866900" y="817563"/>
          <a:ext cx="3116263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3" name="Equation" r:id="rId5" imgW="2946240" imgH="952200" progId="Equation.DSMT4">
                  <p:embed/>
                </p:oleObj>
              </mc:Choice>
              <mc:Fallback>
                <p:oleObj name="Equation" r:id="rId5" imgW="29462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817563"/>
                        <a:ext cx="3116263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944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Hydrodynamic analysis</a:t>
            </a:r>
          </a:p>
          <a:p>
            <a:r>
              <a:rPr lang="en-US" sz="2400" dirty="0" smtClean="0">
                <a:latin typeface="+mj-lt"/>
              </a:rPr>
              <a:t>Motivation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Natural progression from strings, membranes, fluids; description of 1, 2, and 3 dimensional continua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Interesting and technologically important phenomena associated with fluids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Plan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Newton’s laws for fluids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Continuity equation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Stress tensor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Energy relations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Bernoulli’s theorem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Various examples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Sound waves</a:t>
            </a:r>
          </a:p>
        </p:txBody>
      </p:sp>
    </p:spTree>
    <p:extLst>
      <p:ext uri="{BB962C8B-B14F-4D97-AF65-F5344CB8AC3E}">
        <p14:creationId xmlns:p14="http://schemas.microsoft.com/office/powerpoint/2010/main" val="42699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smtClean="0">
                <a:latin typeface="+mj-lt"/>
              </a:rPr>
              <a:t>Use Euler </a:t>
            </a:r>
            <a:r>
              <a:rPr lang="en-US" sz="2400" dirty="0" smtClean="0">
                <a:latin typeface="+mj-lt"/>
              </a:rPr>
              <a:t>formulation; following “particles” of fluid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49767"/>
              </p:ext>
            </p:extLst>
          </p:nvPr>
        </p:nvGraphicFramePr>
        <p:xfrm>
          <a:off x="1941513" y="3152775"/>
          <a:ext cx="3741737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48" name="数式" r:id="rId3" imgW="1269720" imgH="1091880" progId="Equation.3">
                  <p:embed/>
                </p:oleObj>
              </mc:Choice>
              <mc:Fallback>
                <p:oleObj name="数式" r:id="rId3" imgW="1269720" imgH="1091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1513" y="3152775"/>
                        <a:ext cx="3741737" cy="309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136094"/>
              </p:ext>
            </p:extLst>
          </p:nvPr>
        </p:nvGraphicFramePr>
        <p:xfrm>
          <a:off x="1981200" y="1371600"/>
          <a:ext cx="5867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49" name="数式" r:id="rId5" imgW="2120760" imgH="660240" progId="Equation.3">
                  <p:embed/>
                </p:oleObj>
              </mc:Choice>
              <mc:Fallback>
                <p:oleObj name="数式" r:id="rId5" imgW="21207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5867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4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3276600" y="457200"/>
            <a:ext cx="1524000" cy="1219200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86000" y="94107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4953000" y="914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56540" y="127001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p(x)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1290935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p(</a:t>
            </a:r>
            <a:r>
              <a:rPr lang="en-US" sz="2400" i="1" dirty="0" err="1" smtClean="0">
                <a:latin typeface="+mj-lt"/>
              </a:rPr>
              <a:t>x+dx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025811"/>
              </p:ext>
            </p:extLst>
          </p:nvPr>
        </p:nvGraphicFramePr>
        <p:xfrm>
          <a:off x="685800" y="2239696"/>
          <a:ext cx="7620000" cy="2941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83" name="数式" r:id="rId3" imgW="2793960" imgH="1091880" progId="Equation.3">
                  <p:embed/>
                </p:oleObj>
              </mc:Choice>
              <mc:Fallback>
                <p:oleObj name="数式" r:id="rId3" imgW="279396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39696"/>
                        <a:ext cx="7620000" cy="2941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3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413021"/>
              </p:ext>
            </p:extLst>
          </p:nvPr>
        </p:nvGraphicFramePr>
        <p:xfrm>
          <a:off x="298450" y="860425"/>
          <a:ext cx="4687888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11" name="数式" r:id="rId3" imgW="1904760" imgH="1054080" progId="Equation.3">
                  <p:embed/>
                </p:oleObj>
              </mc:Choice>
              <mc:Fallback>
                <p:oleObj name="数式" r:id="rId3" imgW="1904760" imgH="1054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860425"/>
                        <a:ext cx="4687888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 -- continued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66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17774</TotalTime>
  <Words>486</Words>
  <Application>Microsoft Office PowerPoint</Application>
  <PresentationFormat>On-screen Show (4:3)</PresentationFormat>
  <Paragraphs>152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839</cp:revision>
  <cp:lastPrinted>2018-10-31T00:20:11Z</cp:lastPrinted>
  <dcterms:created xsi:type="dcterms:W3CDTF">2012-01-10T18:32:24Z</dcterms:created>
  <dcterms:modified xsi:type="dcterms:W3CDTF">2018-10-31T00:21:14Z</dcterms:modified>
</cp:coreProperties>
</file>