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96" r:id="rId2"/>
    <p:sldId id="354" r:id="rId3"/>
    <p:sldId id="395" r:id="rId4"/>
    <p:sldId id="396" r:id="rId5"/>
    <p:sldId id="386" r:id="rId6"/>
    <p:sldId id="387" r:id="rId7"/>
    <p:sldId id="388" r:id="rId8"/>
    <p:sldId id="389" r:id="rId9"/>
    <p:sldId id="390" r:id="rId10"/>
    <p:sldId id="391" r:id="rId11"/>
    <p:sldId id="394" r:id="rId12"/>
    <p:sldId id="398" r:id="rId13"/>
    <p:sldId id="399" r:id="rId14"/>
    <p:sldId id="400" r:id="rId15"/>
    <p:sldId id="401" r:id="rId16"/>
    <p:sldId id="402" r:id="rId17"/>
    <p:sldId id="403" r:id="rId18"/>
    <p:sldId id="404" r:id="rId19"/>
    <p:sldId id="405" r:id="rId20"/>
    <p:sldId id="406" r:id="rId21"/>
    <p:sldId id="407" r:id="rId22"/>
    <p:sldId id="408" r:id="rId23"/>
    <p:sldId id="409" r:id="rId24"/>
    <p:sldId id="410" r:id="rId25"/>
    <p:sldId id="411" r:id="rId26"/>
    <p:sldId id="412" r:id="rId27"/>
    <p:sldId id="413" r:id="rId2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74" d="100"/>
          <a:sy n="74" d="100"/>
        </p:scale>
        <p:origin x="106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0.wmf"/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609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6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6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8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1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3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5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7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4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2400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</a:t>
            </a:r>
            <a:r>
              <a:rPr lang="en-US" sz="3200" b="1" dirty="0" smtClean="0"/>
              <a:t>AM  MWF  Olin </a:t>
            </a:r>
            <a:r>
              <a:rPr lang="en-US" sz="3200" b="1" dirty="0" smtClean="0"/>
              <a:t>103</a:t>
            </a:r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28: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Introduction to hydrodynamics </a:t>
            </a: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(Chap. 9 in F &amp; W)</a:t>
            </a:r>
          </a:p>
          <a:p>
            <a:pPr marL="1428750" lvl="3" indent="-514350">
              <a:spcBef>
                <a:spcPct val="50000"/>
              </a:spcBef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Incompressible fluids</a:t>
            </a:r>
          </a:p>
          <a:p>
            <a:pPr marL="1428750" lvl="3" indent="-514350">
              <a:spcBef>
                <a:spcPct val="50000"/>
              </a:spcBef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Isentropic fluids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664322"/>
              </p:ext>
            </p:extLst>
          </p:nvPr>
        </p:nvGraphicFramePr>
        <p:xfrm>
          <a:off x="1447800" y="500247"/>
          <a:ext cx="4840288" cy="3596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914" name="Equation" r:id="rId3" imgW="2895480" imgH="2171520" progId="Equation.DSMT4">
                  <p:embed/>
                </p:oleObj>
              </mc:Choice>
              <mc:Fallback>
                <p:oleObj name="Equation" r:id="rId3" imgW="2895480" imgH="2171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00247"/>
                        <a:ext cx="4840288" cy="35960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4007760"/>
              </p:ext>
            </p:extLst>
          </p:nvPr>
        </p:nvGraphicFramePr>
        <p:xfrm>
          <a:off x="537210" y="4343400"/>
          <a:ext cx="814959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915" name="Equation" r:id="rId5" imgW="6019560" imgH="1307880" progId="Equation.DSMT4">
                  <p:embed/>
                </p:oleObj>
              </mc:Choice>
              <mc:Fallback>
                <p:oleObj name="Equation" r:id="rId5" imgW="6019560" imgH="1307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10" y="4343400"/>
                        <a:ext cx="814959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292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1326030"/>
              </p:ext>
            </p:extLst>
          </p:nvPr>
        </p:nvGraphicFramePr>
        <p:xfrm>
          <a:off x="457200" y="826742"/>
          <a:ext cx="8148638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94" name="Equation" r:id="rId3" imgW="6019560" imgH="977760" progId="Equation.DSMT4">
                  <p:embed/>
                </p:oleObj>
              </mc:Choice>
              <mc:Fallback>
                <p:oleObj name="Equation" r:id="rId3" imgW="6019560" imgH="977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826742"/>
                        <a:ext cx="8148638" cy="131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2286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Spherical system continued: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228347"/>
              </p:ext>
            </p:extLst>
          </p:nvPr>
        </p:nvGraphicFramePr>
        <p:xfrm>
          <a:off x="659606" y="2116561"/>
          <a:ext cx="7824788" cy="413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895" name="Equation" r:id="rId5" imgW="5778360" imgH="3085920" progId="Equation.DSMT4">
                  <p:embed/>
                </p:oleObj>
              </mc:Choice>
              <mc:Fallback>
                <p:oleObj name="Equation" r:id="rId5" imgW="5778360" imgH="3085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606" y="2116561"/>
                        <a:ext cx="7824788" cy="413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676900" y="541020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(Continue analysis for homework)</a:t>
            </a:r>
          </a:p>
        </p:txBody>
      </p:sp>
    </p:spTree>
    <p:extLst>
      <p:ext uri="{BB962C8B-B14F-4D97-AF65-F5344CB8AC3E}">
        <p14:creationId xmlns:p14="http://schemas.microsoft.com/office/powerpoint/2010/main" val="253263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524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Euler’s equation for fluids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977515"/>
              </p:ext>
            </p:extLst>
          </p:nvPr>
        </p:nvGraphicFramePr>
        <p:xfrm>
          <a:off x="914400" y="4114800"/>
          <a:ext cx="4813300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010" name="数式" r:id="rId3" imgW="1955520" imgH="914400" progId="Equation.3">
                  <p:embed/>
                </p:oleObj>
              </mc:Choice>
              <mc:Fallback>
                <p:oleObj name="数式" r:id="rId3" imgW="195552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14800"/>
                        <a:ext cx="4813300" cy="216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929119"/>
              </p:ext>
            </p:extLst>
          </p:nvPr>
        </p:nvGraphicFramePr>
        <p:xfrm>
          <a:off x="990600" y="1447800"/>
          <a:ext cx="6705600" cy="270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011" name="数式" r:id="rId5" imgW="2806560" imgH="1143000" progId="Equation.3">
                  <p:embed/>
                </p:oleObj>
              </mc:Choice>
              <mc:Fallback>
                <p:oleObj name="数式" r:id="rId5" imgW="280656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447800"/>
                        <a:ext cx="6705600" cy="270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843490"/>
              </p:ext>
            </p:extLst>
          </p:nvPr>
        </p:nvGraphicFramePr>
        <p:xfrm>
          <a:off x="762000" y="591205"/>
          <a:ext cx="5813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012" name="数式" r:id="rId7" imgW="2361960" imgH="419040" progId="Equation.3">
                  <p:embed/>
                </p:oleObj>
              </mc:Choice>
              <mc:Fallback>
                <p:oleObj name="数式" r:id="rId7" imgW="23619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91205"/>
                        <a:ext cx="58134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610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Bernoulli’s integral of Euler’s equation for constant </a:t>
            </a:r>
            <a:r>
              <a:rPr lang="en-US" sz="2400" dirty="0" smtClean="0">
                <a:latin typeface="Symbol" pitchFamily="18" charset="2"/>
              </a:rPr>
              <a:t>r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740353"/>
              </p:ext>
            </p:extLst>
          </p:nvPr>
        </p:nvGraphicFramePr>
        <p:xfrm>
          <a:off x="303213" y="1143000"/>
          <a:ext cx="7421562" cy="426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6" name="数式" r:id="rId3" imgW="3174840" imgH="1803240" progId="Equation.3">
                  <p:embed/>
                </p:oleObj>
              </mc:Choice>
              <mc:Fallback>
                <p:oleObj name="数式" r:id="rId3" imgW="3174840" imgH="1803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3" y="1143000"/>
                        <a:ext cx="7421562" cy="426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800600" y="5179367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incompressible fluid</a:t>
            </a:r>
          </a:p>
        </p:txBody>
      </p:sp>
    </p:spTree>
    <p:extLst>
      <p:ext uri="{BB962C8B-B14F-4D97-AF65-F5344CB8AC3E}">
        <p14:creationId xmlns:p14="http://schemas.microsoft.com/office/powerpoint/2010/main" val="251410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524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Euler’s equation for fluids -- isentropic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018108"/>
              </p:ext>
            </p:extLst>
          </p:nvPr>
        </p:nvGraphicFramePr>
        <p:xfrm>
          <a:off x="990600" y="1447800"/>
          <a:ext cx="6705600" cy="270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58" name="数式" r:id="rId3" imgW="2806560" imgH="1143000" progId="Equation.3">
                  <p:embed/>
                </p:oleObj>
              </mc:Choice>
              <mc:Fallback>
                <p:oleObj name="数式" r:id="rId3" imgW="280656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447800"/>
                        <a:ext cx="6705600" cy="270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085592"/>
              </p:ext>
            </p:extLst>
          </p:nvPr>
        </p:nvGraphicFramePr>
        <p:xfrm>
          <a:off x="762000" y="591205"/>
          <a:ext cx="5813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59" name="数式" r:id="rId5" imgW="2361960" imgH="419040" progId="Equation.3">
                  <p:embed/>
                </p:oleObj>
              </mc:Choice>
              <mc:Fallback>
                <p:oleObj name="数式" r:id="rId5" imgW="23619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91205"/>
                        <a:ext cx="58134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5536639"/>
              </p:ext>
            </p:extLst>
          </p:nvPr>
        </p:nvGraphicFramePr>
        <p:xfrm>
          <a:off x="641350" y="4267200"/>
          <a:ext cx="7131050" cy="210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60" name="数式" r:id="rId7" imgW="2984400" imgH="888840" progId="Equation.3">
                  <p:embed/>
                </p:oleObj>
              </mc:Choice>
              <mc:Fallback>
                <p:oleObj name="数式" r:id="rId7" imgW="298440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50" y="4267200"/>
                        <a:ext cx="7131050" cy="210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665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813870"/>
              </p:ext>
            </p:extLst>
          </p:nvPr>
        </p:nvGraphicFramePr>
        <p:xfrm>
          <a:off x="442119" y="461665"/>
          <a:ext cx="6720682" cy="34515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60" name="Equation" r:id="rId3" imgW="4101840" imgH="2197080" progId="Equation.DSMT4">
                  <p:embed/>
                </p:oleObj>
              </mc:Choice>
              <mc:Fallback>
                <p:oleObj name="Equation" r:id="rId3" imgW="4101840" imgH="2197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19" y="461665"/>
                        <a:ext cx="6720682" cy="34515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Euler’s equation for fluids – isentropic (continued)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594631"/>
              </p:ext>
            </p:extLst>
          </p:nvPr>
        </p:nvGraphicFramePr>
        <p:xfrm>
          <a:off x="390525" y="3810000"/>
          <a:ext cx="7143750" cy="276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61" name="数式" r:id="rId5" imgW="2895480" imgH="1168200" progId="Equation.3">
                  <p:embed/>
                </p:oleObj>
              </mc:Choice>
              <mc:Fallback>
                <p:oleObj name="数式" r:id="rId5" imgW="2895480" imgH="116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" y="3810000"/>
                        <a:ext cx="7143750" cy="2763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116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Euler’s equation for fluids – isentropic (continued)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433802"/>
              </p:ext>
            </p:extLst>
          </p:nvPr>
        </p:nvGraphicFramePr>
        <p:xfrm>
          <a:off x="836613" y="554038"/>
          <a:ext cx="5902325" cy="348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058" name="数式" r:id="rId3" imgW="2527200" imgH="1473120" progId="Equation.3">
                  <p:embed/>
                </p:oleObj>
              </mc:Choice>
              <mc:Fallback>
                <p:oleObj name="数式" r:id="rId3" imgW="2527200" imgH="1473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554038"/>
                        <a:ext cx="5902325" cy="348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256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2318636"/>
              </p:ext>
            </p:extLst>
          </p:nvPr>
        </p:nvGraphicFramePr>
        <p:xfrm>
          <a:off x="1258888" y="3962400"/>
          <a:ext cx="5751512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130" name="数式" r:id="rId3" imgW="2336760" imgH="939600" progId="Equation.3">
                  <p:embed/>
                </p:oleObj>
              </mc:Choice>
              <mc:Fallback>
                <p:oleObj name="数式" r:id="rId3" imgW="233676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962400"/>
                        <a:ext cx="5751512" cy="222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679641"/>
              </p:ext>
            </p:extLst>
          </p:nvPr>
        </p:nvGraphicFramePr>
        <p:xfrm>
          <a:off x="685800" y="609600"/>
          <a:ext cx="5813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131" name="数式" r:id="rId5" imgW="2361960" imgH="419040" progId="Equation.3">
                  <p:embed/>
                </p:oleObj>
              </mc:Choice>
              <mc:Fallback>
                <p:oleObj name="数式" r:id="rId5" imgW="23619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09600"/>
                        <a:ext cx="58134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of Euler’s equation for fluids – isentropic (continued)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749518"/>
              </p:ext>
            </p:extLst>
          </p:nvPr>
        </p:nvGraphicFramePr>
        <p:xfrm>
          <a:off x="792163" y="1820863"/>
          <a:ext cx="7829550" cy="168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132" name="数式" r:id="rId7" imgW="3352680" imgH="711000" progId="Equation.3">
                  <p:embed/>
                </p:oleObj>
              </mc:Choice>
              <mc:Fallback>
                <p:oleObj name="数式" r:id="rId7" imgW="33526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1820863"/>
                        <a:ext cx="7829550" cy="168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921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Summary of Bernoulli’s results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770496"/>
              </p:ext>
            </p:extLst>
          </p:nvPr>
        </p:nvGraphicFramePr>
        <p:xfrm>
          <a:off x="1293813" y="4227513"/>
          <a:ext cx="453390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130" name="数式" r:id="rId3" imgW="1841400" imgH="457200" progId="Equation.3">
                  <p:embed/>
                </p:oleObj>
              </mc:Choice>
              <mc:Fallback>
                <p:oleObj name="数式" r:id="rId3" imgW="1841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813" y="4227513"/>
                        <a:ext cx="4533900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8200" y="3500735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isentropic fluid with internal energy density </a:t>
            </a:r>
            <a:r>
              <a:rPr lang="en-US" sz="2400" dirty="0" smtClean="0">
                <a:latin typeface="Symbol" pitchFamily="18" charset="2"/>
              </a:rPr>
              <a:t>e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6436365"/>
              </p:ext>
            </p:extLst>
          </p:nvPr>
        </p:nvGraphicFramePr>
        <p:xfrm>
          <a:off x="1295400" y="1905000"/>
          <a:ext cx="3798888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131" name="数式" r:id="rId5" imgW="1625400" imgH="457200" progId="Equation.3">
                  <p:embed/>
                </p:oleObj>
              </mc:Choice>
              <mc:Fallback>
                <p:oleObj name="数式" r:id="rId5" imgW="1625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905000"/>
                        <a:ext cx="3798888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38200" y="12954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incompressible fluid</a:t>
            </a:r>
          </a:p>
        </p:txBody>
      </p:sp>
    </p:spTree>
    <p:extLst>
      <p:ext uri="{BB962C8B-B14F-4D97-AF65-F5344CB8AC3E}">
        <p14:creationId xmlns:p14="http://schemas.microsoft.com/office/powerpoint/2010/main" val="345238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175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Application of fluid equations to the case of air in equilibrium plus small perturbation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062666"/>
              </p:ext>
            </p:extLst>
          </p:nvPr>
        </p:nvGraphicFramePr>
        <p:xfrm>
          <a:off x="838200" y="1371600"/>
          <a:ext cx="6030913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156" name="数式" r:id="rId3" imgW="2450880" imgH="1054080" progId="Equation.3">
                  <p:embed/>
                </p:oleObj>
              </mc:Choice>
              <mc:Fallback>
                <p:oleObj name="数式" r:id="rId3" imgW="2450880" imgH="1054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371600"/>
                        <a:ext cx="6030913" cy="249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968885"/>
              </p:ext>
            </p:extLst>
          </p:nvPr>
        </p:nvGraphicFramePr>
        <p:xfrm>
          <a:off x="1104900" y="3759200"/>
          <a:ext cx="2825750" cy="270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157" name="Equation" r:id="rId5" imgW="1117440" imgH="1143000" progId="Equation.DSMT4">
                  <p:embed/>
                </p:oleObj>
              </mc:Choice>
              <mc:Fallback>
                <p:oleObj name="Equation" r:id="rId5" imgW="1117440" imgH="1143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3759200"/>
                        <a:ext cx="2825750" cy="270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019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8281" y="2854624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481" y="376237"/>
            <a:ext cx="8648519" cy="564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044517"/>
              </p:ext>
            </p:extLst>
          </p:nvPr>
        </p:nvGraphicFramePr>
        <p:xfrm>
          <a:off x="152400" y="304800"/>
          <a:ext cx="8875713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78" name="数式" r:id="rId3" imgW="3606480" imgH="1054080" progId="Equation.3">
                  <p:embed/>
                </p:oleObj>
              </mc:Choice>
              <mc:Fallback>
                <p:oleObj name="数式" r:id="rId3" imgW="3606480" imgH="1054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"/>
                        <a:ext cx="8875713" cy="249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918644"/>
              </p:ext>
            </p:extLst>
          </p:nvPr>
        </p:nvGraphicFramePr>
        <p:xfrm>
          <a:off x="533400" y="3217863"/>
          <a:ext cx="6311900" cy="318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79" name="数式" r:id="rId5" imgW="2565360" imgH="1346040" progId="Equation.3">
                  <p:embed/>
                </p:oleObj>
              </mc:Choice>
              <mc:Fallback>
                <p:oleObj name="数式" r:id="rId5" imgW="256536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17863"/>
                        <a:ext cx="6311900" cy="318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310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62400" y="5181600"/>
            <a:ext cx="2819400" cy="990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5694131"/>
              </p:ext>
            </p:extLst>
          </p:nvPr>
        </p:nvGraphicFramePr>
        <p:xfrm>
          <a:off x="228600" y="228600"/>
          <a:ext cx="8723312" cy="251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202" name="数式" r:id="rId3" imgW="3886200" imgH="1168200" progId="Equation.3">
                  <p:embed/>
                </p:oleObj>
              </mc:Choice>
              <mc:Fallback>
                <p:oleObj name="数式" r:id="rId3" imgW="3886200" imgH="116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8723312" cy="2519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20867"/>
              </p:ext>
            </p:extLst>
          </p:nvPr>
        </p:nvGraphicFramePr>
        <p:xfrm>
          <a:off x="619125" y="2822575"/>
          <a:ext cx="7686675" cy="327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203" name="数式" r:id="rId5" imgW="3124080" imgH="1384200" progId="Equation.3">
                  <p:embed/>
                </p:oleObj>
              </mc:Choice>
              <mc:Fallback>
                <p:oleObj name="数式" r:id="rId5" imgW="3124080" imgH="13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" y="2822575"/>
                        <a:ext cx="7686675" cy="327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139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296114"/>
              </p:ext>
            </p:extLst>
          </p:nvPr>
        </p:nvGraphicFramePr>
        <p:xfrm>
          <a:off x="228600" y="152400"/>
          <a:ext cx="349885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250" name="数式" r:id="rId3" imgW="1422360" imgH="1320480" progId="Equation.3">
                  <p:embed/>
                </p:oleObj>
              </mc:Choice>
              <mc:Fallback>
                <p:oleObj name="数式" r:id="rId3" imgW="142236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349885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500923"/>
              </p:ext>
            </p:extLst>
          </p:nvPr>
        </p:nvGraphicFramePr>
        <p:xfrm>
          <a:off x="426492" y="3429000"/>
          <a:ext cx="8360033" cy="288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251" name="Equation" r:id="rId5" imgW="5371920" imgH="1930320" progId="Equation.DSMT4">
                  <p:embed/>
                </p:oleObj>
              </mc:Choice>
              <mc:Fallback>
                <p:oleObj name="Equation" r:id="rId5" imgW="5371920" imgH="1930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492" y="3429000"/>
                        <a:ext cx="8360033" cy="288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410535"/>
              </p:ext>
            </p:extLst>
          </p:nvPr>
        </p:nvGraphicFramePr>
        <p:xfrm>
          <a:off x="4554538" y="528638"/>
          <a:ext cx="3686175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252" name="数式" r:id="rId7" imgW="1498320" imgH="1066680" progId="Equation.3">
                  <p:embed/>
                </p:oleObj>
              </mc:Choice>
              <mc:Fallback>
                <p:oleObj name="数式" r:id="rId7" imgW="149832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4538" y="528638"/>
                        <a:ext cx="3686175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114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of wave velocity in an ideal gas: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215751"/>
              </p:ext>
            </p:extLst>
          </p:nvPr>
        </p:nvGraphicFramePr>
        <p:xfrm>
          <a:off x="1316038" y="1066800"/>
          <a:ext cx="1779587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0" name="数式" r:id="rId3" imgW="723600" imgH="469800" progId="Equation.3">
                  <p:embed/>
                </p:oleObj>
              </mc:Choice>
              <mc:Fallback>
                <p:oleObj name="数式" r:id="rId3" imgW="7236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038" y="1066800"/>
                        <a:ext cx="1779587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415002"/>
              </p:ext>
            </p:extLst>
          </p:nvPr>
        </p:nvGraphicFramePr>
        <p:xfrm>
          <a:off x="449263" y="2571750"/>
          <a:ext cx="5588000" cy="375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1" name="数式" r:id="rId5" imgW="2273040" imgH="1587240" progId="Equation.3">
                  <p:embed/>
                </p:oleObj>
              </mc:Choice>
              <mc:Fallback>
                <p:oleObj name="数式" r:id="rId5" imgW="2273040" imgH="1587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2571750"/>
                        <a:ext cx="5588000" cy="375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533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321745"/>
              </p:ext>
            </p:extLst>
          </p:nvPr>
        </p:nvGraphicFramePr>
        <p:xfrm>
          <a:off x="762000" y="381000"/>
          <a:ext cx="6307138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74" name="数式" r:id="rId3" imgW="2565360" imgH="660240" progId="Equation.3">
                  <p:embed/>
                </p:oleObj>
              </mc:Choice>
              <mc:Fallback>
                <p:oleObj name="数式" r:id="rId3" imgW="25653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81000"/>
                        <a:ext cx="6307138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468498"/>
              </p:ext>
            </p:extLst>
          </p:nvPr>
        </p:nvGraphicFramePr>
        <p:xfrm>
          <a:off x="762000" y="1930400"/>
          <a:ext cx="6705600" cy="454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75" name="数式" r:id="rId5" imgW="2971800" imgH="2095200" progId="Equation.3">
                  <p:embed/>
                </p:oleObj>
              </mc:Choice>
              <mc:Fallback>
                <p:oleObj name="数式" r:id="rId5" imgW="2971800" imgH="209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30400"/>
                        <a:ext cx="6705600" cy="454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98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612970"/>
              </p:ext>
            </p:extLst>
          </p:nvPr>
        </p:nvGraphicFramePr>
        <p:xfrm>
          <a:off x="673100" y="381000"/>
          <a:ext cx="7462838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98" name="数式" r:id="rId3" imgW="3035160" imgH="660240" progId="Equation.3">
                  <p:embed/>
                </p:oleObj>
              </mc:Choice>
              <mc:Fallback>
                <p:oleObj name="数式" r:id="rId3" imgW="303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381000"/>
                        <a:ext cx="7462838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463591"/>
              </p:ext>
            </p:extLst>
          </p:nvPr>
        </p:nvGraphicFramePr>
        <p:xfrm>
          <a:off x="152400" y="2174875"/>
          <a:ext cx="8712200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99" name="数式" r:id="rId5" imgW="3543120" imgH="1625400" progId="Equation.3">
                  <p:embed/>
                </p:oleObj>
              </mc:Choice>
              <mc:Fallback>
                <p:oleObj name="数式" r:id="rId5" imgW="3543120" imgH="162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174875"/>
                        <a:ext cx="8712200" cy="384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982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335577"/>
              </p:ext>
            </p:extLst>
          </p:nvPr>
        </p:nvGraphicFramePr>
        <p:xfrm>
          <a:off x="434975" y="155575"/>
          <a:ext cx="6102350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22" name="Equation" r:id="rId3" imgW="2666880" imgH="1447560" progId="Equation.DSMT4">
                  <p:embed/>
                </p:oleObj>
              </mc:Choice>
              <mc:Fallback>
                <p:oleObj name="Equation" r:id="rId3" imgW="2666880" imgH="1447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975" y="155575"/>
                        <a:ext cx="6102350" cy="342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265430"/>
              </p:ext>
            </p:extLst>
          </p:nvPr>
        </p:nvGraphicFramePr>
        <p:xfrm>
          <a:off x="490537" y="3565525"/>
          <a:ext cx="6748463" cy="279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23" name="数式" r:id="rId5" imgW="2743200" imgH="1180800" progId="Equation.3">
                  <p:embed/>
                </p:oleObj>
              </mc:Choice>
              <mc:Fallback>
                <p:oleObj name="数式" r:id="rId5" imgW="2743200" imgH="118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7" y="3565525"/>
                        <a:ext cx="6748463" cy="279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578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04570"/>
              </p:ext>
            </p:extLst>
          </p:nvPr>
        </p:nvGraphicFramePr>
        <p:xfrm>
          <a:off x="511174" y="882650"/>
          <a:ext cx="7870826" cy="414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22" name="数式" r:id="rId3" imgW="3200400" imgH="1752480" progId="Equation.3">
                  <p:embed/>
                </p:oleObj>
              </mc:Choice>
              <mc:Fallback>
                <p:oleObj name="数式" r:id="rId3" imgW="3200400" imgH="1752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4" y="882650"/>
                        <a:ext cx="7870826" cy="414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754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810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Newton’s equations for fluids</a:t>
            </a:r>
          </a:p>
          <a:p>
            <a:pPr lvl="1"/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Use 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Euler</a:t>
            </a:r>
            <a:r>
              <a:rPr lang="en-US" sz="2400" dirty="0" smtClean="0">
                <a:latin typeface="+mj-lt"/>
              </a:rPr>
              <a:t> formulation; properties described in terms of </a:t>
            </a:r>
          </a:p>
          <a:p>
            <a:pPr lvl="1"/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                               stationary spatial grid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907768"/>
              </p:ext>
            </p:extLst>
          </p:nvPr>
        </p:nvGraphicFramePr>
        <p:xfrm>
          <a:off x="1981200" y="1591027"/>
          <a:ext cx="58674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14" name="数式" r:id="rId3" imgW="2120760" imgH="660240" progId="Equation.3">
                  <p:embed/>
                </p:oleObj>
              </mc:Choice>
              <mc:Fallback>
                <p:oleObj name="数式" r:id="rId3" imgW="21207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591027"/>
                        <a:ext cx="58674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252153" y="3352800"/>
            <a:ext cx="3733800" cy="2895600"/>
          </a:xfrm>
          <a:prstGeom prst="rect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776153" y="4343400"/>
            <a:ext cx="685800" cy="457200"/>
            <a:chOff x="6934200" y="4876800"/>
            <a:chExt cx="685800" cy="457200"/>
          </a:xfrm>
        </p:grpSpPr>
        <p:sp>
          <p:nvSpPr>
            <p:cNvPr id="9" name="Oval 8"/>
            <p:cNvSpPr/>
            <p:nvPr/>
          </p:nvSpPr>
          <p:spPr>
            <a:xfrm>
              <a:off x="6934200" y="4876800"/>
              <a:ext cx="457200" cy="457200"/>
            </a:xfrm>
            <a:prstGeom prst="ellipse">
              <a:avLst/>
            </a:prstGeom>
            <a:solidFill>
              <a:srgbClr val="FFFF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10400" y="4876800"/>
              <a:ext cx="6096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t</a:t>
              </a:r>
              <a:endParaRPr lang="en-US" sz="2400" dirty="0" smtClean="0">
                <a:latin typeface="+mj-lt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402378" y="3758738"/>
            <a:ext cx="685800" cy="457200"/>
            <a:chOff x="6934200" y="4876800"/>
            <a:chExt cx="685800" cy="457200"/>
          </a:xfrm>
        </p:grpSpPr>
        <p:sp>
          <p:nvSpPr>
            <p:cNvPr id="13" name="Oval 12"/>
            <p:cNvSpPr/>
            <p:nvPr/>
          </p:nvSpPr>
          <p:spPr>
            <a:xfrm>
              <a:off x="6934200" y="4876800"/>
              <a:ext cx="457200" cy="457200"/>
            </a:xfrm>
            <a:prstGeom prst="ellipse">
              <a:avLst/>
            </a:prstGeom>
            <a:solidFill>
              <a:srgbClr val="FFFF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10400" y="4876800"/>
              <a:ext cx="6096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t’</a:t>
              </a:r>
            </a:p>
          </p:txBody>
        </p:sp>
      </p:grp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313279"/>
              </p:ext>
            </p:extLst>
          </p:nvPr>
        </p:nvGraphicFramePr>
        <p:xfrm>
          <a:off x="4338638" y="3921125"/>
          <a:ext cx="4424362" cy="175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15" name="数式" r:id="rId5" imgW="1549080" imgH="634680" progId="Equation.3">
                  <p:embed/>
                </p:oleObj>
              </mc:Choice>
              <mc:Fallback>
                <p:oleObj name="数式" r:id="rId5" imgW="154908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8638" y="3921125"/>
                        <a:ext cx="4424362" cy="175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94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09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Euler analysis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6215694"/>
              </p:ext>
            </p:extLst>
          </p:nvPr>
        </p:nvGraphicFramePr>
        <p:xfrm>
          <a:off x="152624" y="1374168"/>
          <a:ext cx="8838751" cy="4109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29" name="Equation" r:id="rId3" imgW="4863960" imgH="2260440" progId="Equation.DSMT4">
                  <p:embed/>
                </p:oleObj>
              </mc:Choice>
              <mc:Fallback>
                <p:oleObj name="Equation" r:id="rId3" imgW="4863960" imgH="226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624" y="1374168"/>
                        <a:ext cx="8838751" cy="4109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6310795"/>
              </p:ext>
            </p:extLst>
          </p:nvPr>
        </p:nvGraphicFramePr>
        <p:xfrm>
          <a:off x="2628331" y="5350476"/>
          <a:ext cx="4184525" cy="872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30" name="Equation" r:id="rId5" imgW="2984400" imgH="622080" progId="Equation.DSMT4">
                  <p:embed/>
                </p:oleObj>
              </mc:Choice>
              <mc:Fallback>
                <p:oleObj name="Equation" r:id="rId5" imgW="298440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28331" y="5350476"/>
                        <a:ext cx="4184525" cy="8725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03027" y="5555902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188578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details on the velocity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741579"/>
              </p:ext>
            </p:extLst>
          </p:nvPr>
        </p:nvGraphicFramePr>
        <p:xfrm>
          <a:off x="346075" y="933450"/>
          <a:ext cx="7731125" cy="456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48" name="数式" r:id="rId3" imgW="3187440" imgH="1930320" progId="Equation.3">
                  <p:embed/>
                </p:oleObj>
              </mc:Choice>
              <mc:Fallback>
                <p:oleObj name="数式" r:id="rId3" imgW="3187440" imgH="1930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933450"/>
                        <a:ext cx="7731125" cy="456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42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723900" y="1057870"/>
            <a:ext cx="7581900" cy="2031385"/>
            <a:chOff x="723900" y="2510135"/>
            <a:chExt cx="7581900" cy="2031385"/>
          </a:xfrm>
        </p:grpSpPr>
        <p:sp>
          <p:nvSpPr>
            <p:cNvPr id="5" name="Cube 4"/>
            <p:cNvSpPr/>
            <p:nvPr/>
          </p:nvSpPr>
          <p:spPr>
            <a:xfrm>
              <a:off x="1066800" y="2667000"/>
              <a:ext cx="6781800" cy="1371600"/>
            </a:xfrm>
            <a:prstGeom prst="cube">
              <a:avLst/>
            </a:prstGeom>
            <a:solidFill>
              <a:schemeClr val="bg1">
                <a:lumMod val="65000"/>
                <a:alpha val="3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1371600" y="33528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371600" y="35052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371600" y="36576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371600" y="38100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371600" y="32004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247505" y="4079855"/>
              <a:ext cx="1562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z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3900" y="3352800"/>
              <a:ext cx="1562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a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0100" y="2510135"/>
              <a:ext cx="1562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b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334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– uniform flow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610911"/>
              </p:ext>
            </p:extLst>
          </p:nvPr>
        </p:nvGraphicFramePr>
        <p:xfrm>
          <a:off x="1371600" y="3103110"/>
          <a:ext cx="3324225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4" name="数式" r:id="rId3" imgW="1384200" imgH="685800" progId="Equation.3">
                  <p:embed/>
                </p:oleObj>
              </mc:Choice>
              <mc:Fallback>
                <p:oleObj name="数式" r:id="rId3" imgW="13842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103110"/>
                        <a:ext cx="3324225" cy="162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413989"/>
              </p:ext>
            </p:extLst>
          </p:nvPr>
        </p:nvGraphicFramePr>
        <p:xfrm>
          <a:off x="1752600" y="4814888"/>
          <a:ext cx="2713038" cy="159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5" name="数式" r:id="rId5" imgW="1130040" imgH="672840" progId="Equation.3">
                  <p:embed/>
                </p:oleObj>
              </mc:Choice>
              <mc:Fallback>
                <p:oleObj name="数式" r:id="rId5" imgW="113004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814888"/>
                        <a:ext cx="2713038" cy="159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054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83403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– flow around a long cylinder (oriented in the  </a:t>
            </a:r>
            <a:r>
              <a:rPr lang="en-US" sz="2400" b="1" i="1" dirty="0" smtClean="0">
                <a:latin typeface="+mj-lt"/>
              </a:rPr>
              <a:t>Y</a:t>
            </a:r>
            <a:r>
              <a:rPr lang="en-US" sz="2400" dirty="0" smtClean="0">
                <a:latin typeface="+mj-lt"/>
              </a:rPr>
              <a:t>   direction)</a:t>
            </a:r>
          </a:p>
        </p:txBody>
      </p:sp>
      <p:sp>
        <p:nvSpPr>
          <p:cNvPr id="6" name="Oval 5"/>
          <p:cNvSpPr/>
          <p:nvPr/>
        </p:nvSpPr>
        <p:spPr>
          <a:xfrm>
            <a:off x="2362200" y="1521767"/>
            <a:ext cx="10668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914400" y="1214735"/>
            <a:ext cx="1066800" cy="1223665"/>
            <a:chOff x="914400" y="1290935"/>
            <a:chExt cx="1066800" cy="1223665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914400" y="19050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914400" y="20574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914400" y="22098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914400" y="23622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914400" y="25146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914400" y="14478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  <a:r>
                <a:rPr lang="en-US" sz="2400" i="1" dirty="0" smtClean="0">
                  <a:latin typeface="+mj-lt"/>
                </a:rPr>
                <a:t> </a:t>
              </a:r>
              <a:r>
                <a:rPr lang="en-US" sz="2400" b="1" i="1" dirty="0" smtClean="0">
                  <a:latin typeface="+mj-lt"/>
                </a:rPr>
                <a:t>Z</a:t>
              </a:r>
              <a:endParaRPr lang="en-US" sz="2400" i="1" dirty="0" smtClean="0"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95400" y="12909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^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239000" y="1443335"/>
            <a:ext cx="1066800" cy="1223665"/>
            <a:chOff x="914400" y="1290935"/>
            <a:chExt cx="1066800" cy="1223665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914400" y="19050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914400" y="20574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914400" y="22098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914400" y="23622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914400" y="25146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914400" y="14478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</a:t>
              </a:r>
              <a:r>
                <a:rPr lang="en-US" sz="2400" i="1" baseline="-25000" dirty="0" smtClean="0">
                  <a:latin typeface="+mj-lt"/>
                </a:rPr>
                <a:t>0</a:t>
              </a:r>
              <a:r>
                <a:rPr lang="en-US" sz="2400" i="1" dirty="0" smtClean="0">
                  <a:latin typeface="+mj-lt"/>
                </a:rPr>
                <a:t> </a:t>
              </a:r>
              <a:r>
                <a:rPr lang="en-US" sz="2400" b="1" i="1" dirty="0" smtClean="0">
                  <a:latin typeface="+mj-lt"/>
                </a:rPr>
                <a:t>Z</a:t>
              </a:r>
              <a:endParaRPr lang="en-US" sz="2400" i="1" dirty="0" smtClean="0">
                <a:latin typeface="+mj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295400" y="12909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^</a:t>
              </a:r>
            </a:p>
          </p:txBody>
        </p:sp>
      </p:grp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8908137"/>
              </p:ext>
            </p:extLst>
          </p:nvPr>
        </p:nvGraphicFramePr>
        <p:xfrm>
          <a:off x="2209800" y="3330575"/>
          <a:ext cx="1646238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92" name="数式" r:id="rId3" imgW="685800" imgH="685800" progId="Equation.3">
                  <p:embed/>
                </p:oleObj>
              </mc:Choice>
              <mc:Fallback>
                <p:oleObj name="数式" r:id="rId3" imgW="6858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330575"/>
                        <a:ext cx="1646238" cy="162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flipV="1">
            <a:off x="2895600" y="914400"/>
            <a:ext cx="0" cy="117886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971800" y="838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^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71800" y="9906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X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895600" y="21209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343400" y="1752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^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343400" y="1905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Z</a:t>
            </a:r>
            <a:endParaRPr lang="en-US" sz="2400" b="1" dirty="0" smtClean="0">
              <a:latin typeface="+mj-lt"/>
            </a:endParaRPr>
          </a:p>
        </p:txBody>
      </p:sp>
      <p:cxnSp>
        <p:nvCxnSpPr>
          <p:cNvPr id="34" name="Straight Arrow Connector 33"/>
          <p:cNvCxnSpPr>
            <a:endCxn id="6" idx="7"/>
          </p:cNvCxnSpPr>
          <p:nvPr/>
        </p:nvCxnSpPr>
        <p:spPr>
          <a:xfrm flipV="1">
            <a:off x="2895600" y="1689155"/>
            <a:ext cx="377171" cy="43174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200400" y="1371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r=a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124200" y="1676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272619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207955"/>
              </p:ext>
            </p:extLst>
          </p:nvPr>
        </p:nvGraphicFramePr>
        <p:xfrm>
          <a:off x="304800" y="152400"/>
          <a:ext cx="8466138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862" name="数式" r:id="rId3" imgW="3543120" imgH="901440" progId="Equation.3">
                  <p:embed/>
                </p:oleObj>
              </mc:Choice>
              <mc:Fallback>
                <p:oleObj name="数式" r:id="rId3" imgW="3543120" imgH="901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8466138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578795"/>
              </p:ext>
            </p:extLst>
          </p:nvPr>
        </p:nvGraphicFramePr>
        <p:xfrm>
          <a:off x="1588" y="2327275"/>
          <a:ext cx="9072562" cy="414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863" name="数式" r:id="rId5" imgW="3797280" imgH="1752480" progId="Equation.3">
                  <p:embed/>
                </p:oleObj>
              </mc:Choice>
              <mc:Fallback>
                <p:oleObj name="数式" r:id="rId5" imgW="3797280" imgH="1752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2327275"/>
                        <a:ext cx="9072562" cy="414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073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9832723"/>
              </p:ext>
            </p:extLst>
          </p:nvPr>
        </p:nvGraphicFramePr>
        <p:xfrm>
          <a:off x="533400" y="76200"/>
          <a:ext cx="6858000" cy="240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86" name="数式" r:id="rId3" imgW="2869920" imgH="1015920" progId="Equation.3">
                  <p:embed/>
                </p:oleObj>
              </mc:Choice>
              <mc:Fallback>
                <p:oleObj name="数式" r:id="rId3" imgW="286992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76200"/>
                        <a:ext cx="6858000" cy="240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454155"/>
              </p:ext>
            </p:extLst>
          </p:nvPr>
        </p:nvGraphicFramePr>
        <p:xfrm>
          <a:off x="609600" y="2500313"/>
          <a:ext cx="5946775" cy="369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87" name="数式" r:id="rId5" imgW="2489040" imgH="1562040" progId="Equation.3">
                  <p:embed/>
                </p:oleObj>
              </mc:Choice>
              <mc:Fallback>
                <p:oleObj name="数式" r:id="rId5" imgW="2489040" imgH="1562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500313"/>
                        <a:ext cx="5946775" cy="3697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404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17521</TotalTime>
  <Words>450</Words>
  <Application>Microsoft Office PowerPoint</Application>
  <PresentationFormat>On-screen Show (4:3)</PresentationFormat>
  <Paragraphs>128</Paragraphs>
  <Slides>27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Symbol</vt:lpstr>
      <vt:lpstr>Office Theme</vt:lpstr>
      <vt:lpstr>数式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841</cp:revision>
  <cp:lastPrinted>2018-11-02T01:13:48Z</cp:lastPrinted>
  <dcterms:created xsi:type="dcterms:W3CDTF">2012-01-10T18:32:24Z</dcterms:created>
  <dcterms:modified xsi:type="dcterms:W3CDTF">2018-11-02T01:14:42Z</dcterms:modified>
</cp:coreProperties>
</file>