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429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-6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0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81951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30: </a:t>
            </a:r>
            <a:r>
              <a:rPr lang="en-US" sz="3200" b="1" dirty="0" smtClean="0"/>
              <a:t>Chap. 9 of F&amp;W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Wave </a:t>
            </a:r>
            <a:r>
              <a:rPr lang="en-US" sz="3200" b="1" dirty="0">
                <a:solidFill>
                  <a:schemeClr val="folHlink"/>
                </a:solidFill>
              </a:rPr>
              <a:t>equation for </a:t>
            </a:r>
            <a:r>
              <a:rPr lang="en-US" sz="3200" b="1" dirty="0" smtClean="0">
                <a:solidFill>
                  <a:schemeClr val="folHlink"/>
                </a:solidFill>
              </a:rPr>
              <a:t>sound in the linear approximation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Sound scattering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Non-linear effects in sound waves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732754"/>
              </p:ext>
            </p:extLst>
          </p:nvPr>
        </p:nvGraphicFramePr>
        <p:xfrm>
          <a:off x="703262" y="228600"/>
          <a:ext cx="7373938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2" name="数式" r:id="rId3" imgW="2997000" imgH="1498320" progId="Equation.3">
                  <p:embed/>
                </p:oleObj>
              </mc:Choice>
              <mc:Fallback>
                <p:oleObj name="数式" r:id="rId3" imgW="299700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228600"/>
                        <a:ext cx="7373938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09861"/>
              </p:ext>
            </p:extLst>
          </p:nvPr>
        </p:nvGraphicFramePr>
        <p:xfrm>
          <a:off x="685800" y="3916362"/>
          <a:ext cx="8153400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3" name="Equation" r:id="rId5" imgW="5333760" imgH="1536480" progId="Equation.DSMT4">
                  <p:embed/>
                </p:oleObj>
              </mc:Choice>
              <mc:Fallback>
                <p:oleObj name="Equation" r:id="rId5" imgW="533376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16362"/>
                        <a:ext cx="8153400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Right Arrow 6"/>
          <p:cNvSpPr/>
          <p:nvPr/>
        </p:nvSpPr>
        <p:spPr>
          <a:xfrm>
            <a:off x="76200" y="685800"/>
            <a:ext cx="609600" cy="2514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04545"/>
              </p:ext>
            </p:extLst>
          </p:nvPr>
        </p:nvGraphicFramePr>
        <p:xfrm>
          <a:off x="1446213" y="609600"/>
          <a:ext cx="3811587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6" name="数式" r:id="rId3" imgW="1549080" imgH="863280" progId="Equation.3">
                  <p:embed/>
                </p:oleObj>
              </mc:Choice>
              <mc:Fallback>
                <p:oleObj name="数式" r:id="rId3" imgW="15490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609600"/>
                        <a:ext cx="3811587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06443"/>
              </p:ext>
            </p:extLst>
          </p:nvPr>
        </p:nvGraphicFramePr>
        <p:xfrm>
          <a:off x="1295400" y="2895600"/>
          <a:ext cx="7159626" cy="293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7" name="Equation" r:id="rId5" imgW="3962160" imgH="1688760" progId="Equation.DSMT4">
                  <p:embed/>
                </p:oleObj>
              </mc:Choice>
              <mc:Fallback>
                <p:oleObj name="Equation" r:id="rId5" imgW="39621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7159626" cy="2938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Right Arrow 6"/>
          <p:cNvSpPr/>
          <p:nvPr/>
        </p:nvSpPr>
        <p:spPr>
          <a:xfrm>
            <a:off x="76200" y="1143000"/>
            <a:ext cx="1143000" cy="3200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52400" y="2057400"/>
            <a:ext cx="1143000" cy="3200400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343025"/>
              </p:ext>
            </p:extLst>
          </p:nvPr>
        </p:nvGraphicFramePr>
        <p:xfrm>
          <a:off x="381000" y="277812"/>
          <a:ext cx="7942263" cy="589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1" name="数式" r:id="rId3" imgW="3340080" imgH="2489040" progId="Equation.3">
                  <p:embed/>
                </p:oleObj>
              </mc:Choice>
              <mc:Fallback>
                <p:oleObj name="数式" r:id="rId3" imgW="334008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7812"/>
                        <a:ext cx="7942263" cy="589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866519"/>
              </p:ext>
            </p:extLst>
          </p:nvPr>
        </p:nvGraphicFramePr>
        <p:xfrm>
          <a:off x="228600" y="685800"/>
          <a:ext cx="8726488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5" name="数式" r:id="rId3" imgW="3670200" imgH="2158920" progId="Equation.3">
                  <p:embed/>
                </p:oleObj>
              </mc:Choice>
              <mc:Fallback>
                <p:oleObj name="数式" r:id="rId3" imgW="367020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8726488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6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4583"/>
              </p:ext>
            </p:extLst>
          </p:nvPr>
        </p:nvGraphicFramePr>
        <p:xfrm>
          <a:off x="609600" y="228600"/>
          <a:ext cx="40767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8" name="数式" r:id="rId3" imgW="1714320" imgH="1054080" progId="Equation.3">
                  <p:embed/>
                </p:oleObj>
              </mc:Choice>
              <mc:Fallback>
                <p:oleObj name="数式" r:id="rId3" imgW="1714320" imgH="1054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40767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713892"/>
              </p:ext>
            </p:extLst>
          </p:nvPr>
        </p:nvGraphicFramePr>
        <p:xfrm>
          <a:off x="228600" y="3294063"/>
          <a:ext cx="8726488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9" name="数式" r:id="rId5" imgW="3670200" imgH="1091880" progId="Equation.3">
                  <p:embed/>
                </p:oleObj>
              </mc:Choice>
              <mc:Fallback>
                <p:oleObj name="数式" r:id="rId5" imgW="36702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94063"/>
                        <a:ext cx="8726488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86243"/>
              </p:ext>
            </p:extLst>
          </p:nvPr>
        </p:nvGraphicFramePr>
        <p:xfrm>
          <a:off x="762000" y="1066800"/>
          <a:ext cx="76708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2" name="数式" r:id="rId3" imgW="3225600" imgH="1307880" progId="Equation.3">
                  <p:embed/>
                </p:oleObj>
              </mc:Choice>
              <mc:Fallback>
                <p:oleObj name="数式" r:id="rId3" imgW="32256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7670800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Traveling wave solution: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309366"/>
              </p:ext>
            </p:extLst>
          </p:nvPr>
        </p:nvGraphicFramePr>
        <p:xfrm>
          <a:off x="838200" y="4419600"/>
          <a:ext cx="5586413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3" name="数式" r:id="rId5" imgW="2349360" imgH="787320" progId="Equation.3">
                  <p:embed/>
                </p:oleObj>
              </mc:Choice>
              <mc:Fallback>
                <p:oleObj name="数式" r:id="rId5" imgW="2349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19600"/>
                        <a:ext cx="5586413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3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671342"/>
              </p:ext>
            </p:extLst>
          </p:nvPr>
        </p:nvGraphicFramePr>
        <p:xfrm>
          <a:off x="570706" y="810913"/>
          <a:ext cx="800258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5" name="数式" r:id="rId3" imgW="3365280" imgH="634680" progId="Equation.3">
                  <p:embed/>
                </p:oleObj>
              </mc:Choice>
              <mc:Fallback>
                <p:oleObj name="数式" r:id="rId3" imgW="3365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" y="810913"/>
                        <a:ext cx="8002588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Traveling wave solution  --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11448"/>
              </p:ext>
            </p:extLst>
          </p:nvPr>
        </p:nvGraphicFramePr>
        <p:xfrm>
          <a:off x="570706" y="2421851"/>
          <a:ext cx="5586413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6" name="数式" r:id="rId5" imgW="2349360" imgH="787320" progId="Equation.3">
                  <p:embed/>
                </p:oleObj>
              </mc:Choice>
              <mc:Fallback>
                <p:oleObj name="数式" r:id="rId5" imgW="23493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" y="2421851"/>
                        <a:ext cx="5586413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44630"/>
              </p:ext>
            </p:extLst>
          </p:nvPr>
        </p:nvGraphicFramePr>
        <p:xfrm>
          <a:off x="543236" y="4127500"/>
          <a:ext cx="5613884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27" name="Equation" r:id="rId7" imgW="2514600" imgH="927000" progId="Equation.DSMT4">
                  <p:embed/>
                </p:oleObj>
              </mc:Choice>
              <mc:Fallback>
                <p:oleObj name="Equation" r:id="rId7" imgW="2514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36" y="4127500"/>
                        <a:ext cx="5613884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2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634098"/>
              </p:ext>
            </p:extLst>
          </p:nvPr>
        </p:nvGraphicFramePr>
        <p:xfrm>
          <a:off x="381000" y="1133049"/>
          <a:ext cx="8686800" cy="1982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40" name="Equation" r:id="rId3" imgW="5816520" imgH="1333440" progId="Equation.DSMT4">
                  <p:embed/>
                </p:oleObj>
              </mc:Choice>
              <mc:Fallback>
                <p:oleObj name="Equation" r:id="rId3" imgW="58165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33049"/>
                        <a:ext cx="8686800" cy="1982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67346"/>
              </p:ext>
            </p:extLst>
          </p:nvPr>
        </p:nvGraphicFramePr>
        <p:xfrm>
          <a:off x="519112" y="3144166"/>
          <a:ext cx="6516688" cy="3336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41" name="Equation" r:id="rId5" imgW="3682800" imgH="1892160" progId="Equation.DSMT4">
                  <p:embed/>
                </p:oleObj>
              </mc:Choice>
              <mc:Fallback>
                <p:oleObj name="Equation" r:id="rId5" imgW="3682800" imgH="1892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3144166"/>
                        <a:ext cx="6516688" cy="3336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Traveling wave solution  -- full non-linear case:</a:t>
            </a:r>
          </a:p>
        </p:txBody>
      </p:sp>
      <p:sp>
        <p:nvSpPr>
          <p:cNvPr id="8" name="Right Brace 7"/>
          <p:cNvSpPr/>
          <p:nvPr/>
        </p:nvSpPr>
        <p:spPr>
          <a:xfrm rot="5400000">
            <a:off x="8048932" y="1190932"/>
            <a:ext cx="381000" cy="104713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77200" y="192310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2575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59364"/>
              </p:ext>
            </p:extLst>
          </p:nvPr>
        </p:nvGraphicFramePr>
        <p:xfrm>
          <a:off x="928255" y="1038225"/>
          <a:ext cx="66294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5" name="Equation" r:id="rId3" imgW="4686120" imgH="3390840" progId="Equation.DSMT4">
                  <p:embed/>
                </p:oleObj>
              </mc:Choice>
              <mc:Fallback>
                <p:oleObj name="Equation" r:id="rId3" imgW="4686120" imgH="3390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255" y="1038225"/>
                        <a:ext cx="6629400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Visualization continued:</a:t>
            </a:r>
          </a:p>
        </p:txBody>
      </p:sp>
    </p:spTree>
    <p:extLst>
      <p:ext uri="{BB962C8B-B14F-4D97-AF65-F5344CB8AC3E}">
        <p14:creationId xmlns:p14="http://schemas.microsoft.com/office/powerpoint/2010/main" val="478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9269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722092"/>
              </p:ext>
            </p:extLst>
          </p:nvPr>
        </p:nvGraphicFramePr>
        <p:xfrm>
          <a:off x="457200" y="669421"/>
          <a:ext cx="7354888" cy="134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97" name="Equation" r:id="rId4" imgW="5194080" imgH="952200" progId="Equation.DSMT4">
                  <p:embed/>
                </p:oleObj>
              </mc:Choice>
              <mc:Fallback>
                <p:oleObj name="Equation" r:id="rId4" imgW="51940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69421"/>
                        <a:ext cx="7354888" cy="1342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72312"/>
              </p:ext>
            </p:extLst>
          </p:nvPr>
        </p:nvGraphicFramePr>
        <p:xfrm>
          <a:off x="450574" y="2116992"/>
          <a:ext cx="8001001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98" name="Equation" r:id="rId6" imgW="5981400" imgH="1028520" progId="Equation.DSMT4">
                  <p:embed/>
                </p:oleObj>
              </mc:Choice>
              <mc:Fallback>
                <p:oleObj name="Equation" r:id="rId6" imgW="598140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574" y="2116992"/>
                        <a:ext cx="8001001" cy="137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465022"/>
              </p:ext>
            </p:extLst>
          </p:nvPr>
        </p:nvGraphicFramePr>
        <p:xfrm>
          <a:off x="450574" y="3492996"/>
          <a:ext cx="8229600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99" name="Equation" r:id="rId8" imgW="5816520" imgH="1981080" progId="Equation.DSMT4">
                  <p:embed/>
                </p:oleObj>
              </mc:Choice>
              <mc:Fallback>
                <p:oleObj name="Equation" r:id="rId8" imgW="5816520" imgH="198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74" y="3492996"/>
                        <a:ext cx="8229600" cy="279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99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99" y="381000"/>
            <a:ext cx="8691563" cy="56720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200" y="3733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3604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11858"/>
          <a:stretch/>
        </p:blipFill>
        <p:spPr bwMode="auto">
          <a:xfrm>
            <a:off x="1981200" y="80665"/>
            <a:ext cx="555956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wave:</a:t>
            </a:r>
          </a:p>
        </p:txBody>
      </p:sp>
      <p:pic>
        <p:nvPicPr>
          <p:cNvPr id="3604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r="4116"/>
          <a:stretch/>
        </p:blipFill>
        <p:spPr bwMode="auto">
          <a:xfrm>
            <a:off x="2133600" y="2971800"/>
            <a:ext cx="660807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3483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Non-linear wave:</a:t>
            </a:r>
          </a:p>
        </p:txBody>
      </p:sp>
    </p:spTree>
    <p:extLst>
      <p:ext uri="{BB962C8B-B14F-4D97-AF65-F5344CB8AC3E}">
        <p14:creationId xmlns:p14="http://schemas.microsoft.com/office/powerpoint/2010/main" val="38484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29167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Linear wave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39" y="310258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Non-linear wave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8" y="3712822"/>
            <a:ext cx="9144000" cy="24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Plots of </a:t>
            </a:r>
            <a:r>
              <a:rPr lang="en-US" sz="2400" dirty="0" err="1" smtClean="0">
                <a:latin typeface="Symbol" pitchFamily="18" charset="2"/>
              </a:rPr>
              <a:t>dr</a:t>
            </a:r>
            <a:endParaRPr lang="en-US" sz="2400" dirty="0" smtClean="0">
              <a:latin typeface="Symbol" pitchFamily="18" charset="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9" r="4116"/>
          <a:stretch/>
        </p:blipFill>
        <p:spPr bwMode="auto">
          <a:xfrm>
            <a:off x="533400" y="1219200"/>
            <a:ext cx="826009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448300" y="535632"/>
            <a:ext cx="38100" cy="4493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8800" y="457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 becomes unphysical</a:t>
            </a:r>
          </a:p>
        </p:txBody>
      </p:sp>
    </p:spTree>
    <p:extLst>
      <p:ext uri="{BB962C8B-B14F-4D97-AF65-F5344CB8AC3E}">
        <p14:creationId xmlns:p14="http://schemas.microsoft.com/office/powerpoint/2010/main" val="20395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 -- continued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1219200"/>
            <a:ext cx="0" cy="426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0" y="1219200"/>
            <a:ext cx="5334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3352800"/>
            <a:ext cx="6096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3048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 rot="10800000">
            <a:off x="3810001" y="1600200"/>
            <a:ext cx="553998" cy="16488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Shock front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1371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After shock</a:t>
            </a:r>
          </a:p>
          <a:p>
            <a:r>
              <a:rPr lang="en-US" sz="2400" i="1" dirty="0" smtClean="0">
                <a:latin typeface="+mj-lt"/>
              </a:rPr>
              <a:t>t</a:t>
            </a:r>
            <a:r>
              <a:rPr lang="en-US" sz="2400" i="1" baseline="-25000" dirty="0" smtClean="0">
                <a:latin typeface="+mj-lt"/>
              </a:rPr>
              <a:t>2</a:t>
            </a:r>
          </a:p>
          <a:p>
            <a:r>
              <a:rPr lang="en-US" sz="2400" i="1" dirty="0" smtClean="0">
                <a:latin typeface="Symbol" pitchFamily="18" charset="2"/>
              </a:rPr>
              <a:t>dr</a:t>
            </a:r>
            <a:r>
              <a:rPr lang="en-US" sz="2400" i="1" baseline="-25000" dirty="0" smtClean="0">
                <a:latin typeface="Symbol" pitchFamily="18" charset="2"/>
              </a:rPr>
              <a:t>2</a:t>
            </a:r>
            <a:r>
              <a:rPr lang="en-US" sz="2400" i="1" dirty="0" smtClean="0">
                <a:latin typeface="Symbol" pitchFamily="18" charset="2"/>
              </a:rPr>
              <a:t>, d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</a:t>
            </a:r>
            <a:r>
              <a:rPr lang="en-US" sz="2400" i="1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2</a:t>
            </a:r>
            <a:endParaRPr lang="en-US" sz="2400" i="1" dirty="0">
              <a:latin typeface="Symbol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14478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Before shock</a:t>
            </a:r>
          </a:p>
          <a:p>
            <a:r>
              <a:rPr lang="en-US" sz="2400" i="1" dirty="0" smtClean="0">
                <a:latin typeface="+mj-lt"/>
              </a:rPr>
              <a:t>t</a:t>
            </a:r>
            <a:r>
              <a:rPr lang="en-US" sz="2400" i="1" baseline="-25000" dirty="0" smtClean="0">
                <a:latin typeface="+mj-lt"/>
              </a:rPr>
              <a:t>1</a:t>
            </a:r>
          </a:p>
          <a:p>
            <a:r>
              <a:rPr lang="en-US" sz="2400" i="1" dirty="0" smtClean="0">
                <a:latin typeface="Symbol" pitchFamily="18" charset="2"/>
              </a:rPr>
              <a:t>dr</a:t>
            </a:r>
            <a:r>
              <a:rPr lang="en-US" sz="2400" i="1" baseline="-25000" dirty="0" smtClean="0">
                <a:latin typeface="Symbol" pitchFamily="18" charset="2"/>
              </a:rPr>
              <a:t>1</a:t>
            </a:r>
            <a:r>
              <a:rPr lang="en-US" sz="2400" i="1" dirty="0" smtClean="0">
                <a:latin typeface="Symbol" pitchFamily="18" charset="2"/>
              </a:rPr>
              <a:t>, d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1</a:t>
            </a:r>
            <a:r>
              <a:rPr lang="en-US" sz="2400" i="1" dirty="0"/>
              <a:t>, </a:t>
            </a:r>
            <a:r>
              <a:rPr lang="en-US" sz="2400" i="1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1</a:t>
            </a:r>
            <a:endParaRPr lang="en-US" sz="2400" i="1" dirty="0">
              <a:latin typeface="Symbol" pitchFamily="18" charset="2"/>
            </a:endParaRPr>
          </a:p>
          <a:p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343400" y="37338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33900" y="3810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9670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55750"/>
            <a:ext cx="2895600" cy="20645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 smtClean="0">
                <a:latin typeface="+mj-lt"/>
              </a:rPr>
              <a:t>While analysis in the shock region is complicated, we can use conservation laws to analyze regions 1 and 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17733"/>
              </p:ext>
            </p:extLst>
          </p:nvPr>
        </p:nvGraphicFramePr>
        <p:xfrm>
          <a:off x="723900" y="1555750"/>
          <a:ext cx="80121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02" name="Equation" r:id="rId4" imgW="6324480" imgH="3568680" progId="Equation.DSMT4">
                  <p:embed/>
                </p:oleObj>
              </mc:Choice>
              <mc:Fallback>
                <p:oleObj name="Equation" r:id="rId4" imgW="6324480" imgH="3568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555750"/>
                        <a:ext cx="8012113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63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 smtClean="0">
                <a:latin typeface="+mj-lt"/>
              </a:rPr>
              <a:t>For adiabatic ideal gas, also considering energy and momentum conservation: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1339"/>
              </p:ext>
            </p:extLst>
          </p:nvPr>
        </p:nvGraphicFramePr>
        <p:xfrm>
          <a:off x="1371600" y="1520369"/>
          <a:ext cx="3327400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4" name="数式" r:id="rId3" imgW="1523880" imgH="1015920" progId="Equation.3">
                  <p:embed/>
                </p:oleObj>
              </mc:Choice>
              <mc:Fallback>
                <p:oleObj name="数式" r:id="rId3" imgW="152388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0369"/>
                        <a:ext cx="3327400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660025"/>
              </p:ext>
            </p:extLst>
          </p:nvPr>
        </p:nvGraphicFramePr>
        <p:xfrm>
          <a:off x="1143000" y="3276600"/>
          <a:ext cx="6669088" cy="336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5" name="Equation" r:id="rId5" imgW="6451560" imgH="3111480" progId="Equation.DSMT4">
                  <p:embed/>
                </p:oleObj>
              </mc:Choice>
              <mc:Fallback>
                <p:oleObj name="Equation" r:id="rId5" imgW="6451560" imgH="3111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669088" cy="3364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1217353"/>
            <a:ext cx="3313113" cy="23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shock wave – continued</a:t>
            </a:r>
          </a:p>
          <a:p>
            <a:pPr lvl="1"/>
            <a:r>
              <a:rPr lang="en-US" sz="2400" dirty="0" smtClean="0">
                <a:latin typeface="+mj-lt"/>
              </a:rPr>
              <a:t>For adiabatic ideal gas, entropy considerations::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027993"/>
              </p:ext>
            </p:extLst>
          </p:nvPr>
        </p:nvGraphicFramePr>
        <p:xfrm>
          <a:off x="585788" y="1295400"/>
          <a:ext cx="8331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0" name="Equation" r:id="rId4" imgW="6502320" imgH="3759120" progId="Equation.DSMT4">
                  <p:embed/>
                </p:oleObj>
              </mc:Choice>
              <mc:Fallback>
                <p:oleObj name="Equation" r:id="rId4" imgW="6502320" imgH="3759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295400"/>
                        <a:ext cx="83312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6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253166"/>
              </p:ext>
            </p:extLst>
          </p:nvPr>
        </p:nvGraphicFramePr>
        <p:xfrm>
          <a:off x="2503488" y="838200"/>
          <a:ext cx="3910012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6" name="数式" r:id="rId3" imgW="1231560" imgH="419040" progId="Equation.3">
                  <p:embed/>
                </p:oleObj>
              </mc:Choice>
              <mc:Fallback>
                <p:oleObj name="数式" r:id="rId3" imgW="1231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838200"/>
                        <a:ext cx="3910012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Solutions to wave equation: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57921"/>
              </p:ext>
            </p:extLst>
          </p:nvPr>
        </p:nvGraphicFramePr>
        <p:xfrm>
          <a:off x="522287" y="2478087"/>
          <a:ext cx="78597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77" name="数式" r:id="rId5" imgW="2476440" imgH="685800" progId="Equation.3">
                  <p:embed/>
                </p:oleObj>
              </mc:Choice>
              <mc:Fallback>
                <p:oleObj name="数式" r:id="rId5" imgW="2476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" y="2478087"/>
                        <a:ext cx="7859713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47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"/>
            <a:ext cx="7315200" cy="572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463" y="589468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Figure from Fetter and </a:t>
            </a:r>
            <a:r>
              <a:rPr lang="en-US" sz="2400" dirty="0" err="1" smtClean="0">
                <a:latin typeface="+mj-lt"/>
              </a:rPr>
              <a:t>Walecka</a:t>
            </a:r>
            <a:r>
              <a:rPr lang="en-US" sz="2400" dirty="0" smtClean="0">
                <a:latin typeface="+mj-lt"/>
              </a:rPr>
              <a:t> pg. 337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8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of sound waves –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for example, from a rigid cylinder</a:t>
            </a:r>
          </a:p>
        </p:txBody>
      </p:sp>
    </p:spTree>
    <p:extLst>
      <p:ext uri="{BB962C8B-B14F-4D97-AF65-F5344CB8AC3E}">
        <p14:creationId xmlns:p14="http://schemas.microsoft.com/office/powerpoint/2010/main" val="37817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of sound waves –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for example, from a rigid cylinder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95985"/>
              </p:ext>
            </p:extLst>
          </p:nvPr>
        </p:nvGraphicFramePr>
        <p:xfrm>
          <a:off x="1143000" y="1219200"/>
          <a:ext cx="712273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11" name="Equation" r:id="rId3" imgW="5143320" imgH="647640" progId="Equation.DSMT4">
                  <p:embed/>
                </p:oleObj>
              </mc:Choice>
              <mc:Fallback>
                <p:oleObj name="Equation" r:id="rId3" imgW="51433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219200"/>
                        <a:ext cx="712273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469510"/>
              </p:ext>
            </p:extLst>
          </p:nvPr>
        </p:nvGraphicFramePr>
        <p:xfrm>
          <a:off x="1075871" y="2292305"/>
          <a:ext cx="6992257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312" name="Equation" r:id="rId5" imgW="5371920" imgH="2400120" progId="Equation.DSMT4">
                  <p:embed/>
                </p:oleObj>
              </mc:Choice>
              <mc:Fallback>
                <p:oleObj name="Equation" r:id="rId5" imgW="5371920" imgH="240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871" y="2292305"/>
                        <a:ext cx="6992257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6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3962400" cy="310078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288482"/>
              </p:ext>
            </p:extLst>
          </p:nvPr>
        </p:nvGraphicFramePr>
        <p:xfrm>
          <a:off x="3657600" y="685800"/>
          <a:ext cx="52578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45" name="Equation" r:id="rId4" imgW="3797280" imgH="622080" progId="Equation.DSMT4">
                  <p:embed/>
                </p:oleObj>
              </mc:Choice>
              <mc:Fallback>
                <p:oleObj name="Equation" r:id="rId4" imgW="37972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685800"/>
                        <a:ext cx="5257800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0830"/>
              </p:ext>
            </p:extLst>
          </p:nvPr>
        </p:nvGraphicFramePr>
        <p:xfrm>
          <a:off x="477838" y="3298825"/>
          <a:ext cx="7720012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46" name="Equation" r:id="rId6" imgW="5574960" imgH="2323800" progId="Equation.DSMT4">
                  <p:embed/>
                </p:oleObj>
              </mc:Choice>
              <mc:Fallback>
                <p:oleObj name="Equation" r:id="rId6" imgW="557496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7838" y="3298825"/>
                        <a:ext cx="7720012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022415"/>
              </p:ext>
            </p:extLst>
          </p:nvPr>
        </p:nvGraphicFramePr>
        <p:xfrm>
          <a:off x="4197350" y="1981200"/>
          <a:ext cx="470058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47" name="Equation" r:id="rId8" imgW="4178160" imgH="723600" progId="Equation.DSMT4">
                  <p:embed/>
                </p:oleObj>
              </mc:Choice>
              <mc:Fallback>
                <p:oleObj name="Equation" r:id="rId8" imgW="41781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7350" y="1981200"/>
                        <a:ext cx="4700588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8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3962400" cy="310078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58906"/>
              </p:ext>
            </p:extLst>
          </p:nvPr>
        </p:nvGraphicFramePr>
        <p:xfrm>
          <a:off x="4038600" y="609600"/>
          <a:ext cx="48006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90" name="Equation" r:id="rId4" imgW="3466800" imgH="647640" progId="Equation.DSMT4">
                  <p:embed/>
                </p:oleObj>
              </mc:Choice>
              <mc:Fallback>
                <p:oleObj name="Equation" r:id="rId4" imgW="34668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609600"/>
                        <a:ext cx="4800600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3989"/>
              </p:ext>
            </p:extLst>
          </p:nvPr>
        </p:nvGraphicFramePr>
        <p:xfrm>
          <a:off x="4419600" y="1752600"/>
          <a:ext cx="350915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91" name="Equation" r:id="rId6" imgW="2501640" imgH="977760" progId="Equation.DSMT4">
                  <p:embed/>
                </p:oleObj>
              </mc:Choice>
              <mc:Fallback>
                <p:oleObj name="Equation" r:id="rId6" imgW="250164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9600" y="1752600"/>
                        <a:ext cx="350915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664620"/>
              </p:ext>
            </p:extLst>
          </p:nvPr>
        </p:nvGraphicFramePr>
        <p:xfrm>
          <a:off x="530225" y="3429000"/>
          <a:ext cx="7192963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92" name="Equation" r:id="rId8" imgW="5194080" imgH="1409400" progId="Equation.DSMT4">
                  <p:embed/>
                </p:oleObj>
              </mc:Choice>
              <mc:Fallback>
                <p:oleObj name="Equation" r:id="rId8" imgW="519408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225" y="3429000"/>
                        <a:ext cx="7192963" cy="195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3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35688"/>
            <a:ext cx="38100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65924"/>
              </p:ext>
            </p:extLst>
          </p:nvPr>
        </p:nvGraphicFramePr>
        <p:xfrm>
          <a:off x="5334000" y="533400"/>
          <a:ext cx="1742661" cy="853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99" name="Equation" r:id="rId4" imgW="1244520" imgH="609480" progId="Equation.DSMT4">
                  <p:embed/>
                </p:oleObj>
              </mc:Choice>
              <mc:Fallback>
                <p:oleObj name="Equation" r:id="rId4" imgW="1244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533400"/>
                        <a:ext cx="1742661" cy="853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52400"/>
            <a:ext cx="3962400" cy="3100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1162" y="3213865"/>
            <a:ext cx="419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</a:t>
            </a:r>
            <a:r>
              <a:rPr lang="en-US" sz="2400" i="1" dirty="0" err="1" smtClean="0">
                <a:latin typeface="+mj-lt"/>
              </a:rPr>
              <a:t>ka</a:t>
            </a:r>
            <a:r>
              <a:rPr lang="en-US" sz="2400" i="1" dirty="0" smtClean="0">
                <a:latin typeface="+mj-lt"/>
              </a:rPr>
              <a:t> &lt;&lt; 1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729889"/>
              </p:ext>
            </p:extLst>
          </p:nvPr>
        </p:nvGraphicFramePr>
        <p:xfrm>
          <a:off x="4197349" y="3795033"/>
          <a:ext cx="46958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00" name="Equation" r:id="rId7" imgW="3352680" imgH="609480" progId="Equation.DSMT4">
                  <p:embed/>
                </p:oleObj>
              </mc:Choice>
              <mc:Fallback>
                <p:oleObj name="Equation" r:id="rId7" imgW="33526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7349" y="3795033"/>
                        <a:ext cx="4695825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245402"/>
              </p:ext>
            </p:extLst>
          </p:nvPr>
        </p:nvGraphicFramePr>
        <p:xfrm>
          <a:off x="4267200" y="1925298"/>
          <a:ext cx="45561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01" name="Equation" r:id="rId9" imgW="3288960" imgH="685800" progId="Equation.DSMT4">
                  <p:embed/>
                </p:oleObj>
              </mc:Choice>
              <mc:Fallback>
                <p:oleObj name="Equation" r:id="rId9" imgW="32889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7200" y="1925298"/>
                        <a:ext cx="4556125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03736" y="4897858"/>
            <a:ext cx="438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See Appendix E of F &amp; W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58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of nonlinearities in fluid equations 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-- one dimensional case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84230"/>
              </p:ext>
            </p:extLst>
          </p:nvPr>
        </p:nvGraphicFramePr>
        <p:xfrm>
          <a:off x="914400" y="907197"/>
          <a:ext cx="60309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8" name="数式" r:id="rId3" imgW="2451100" imgH="1054100" progId="Equation.3">
                  <p:embed/>
                </p:oleObj>
              </mc:Choice>
              <mc:Fallback>
                <p:oleObj name="数式" r:id="rId3" imgW="24511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07197"/>
                        <a:ext cx="6030913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37390"/>
              </p:ext>
            </p:extLst>
          </p:nvPr>
        </p:nvGraphicFramePr>
        <p:xfrm>
          <a:off x="914400" y="3399572"/>
          <a:ext cx="7696200" cy="312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9" name="Equation" r:id="rId5" imgW="4533840" imgH="1917360" progId="Equation.DSMT4">
                  <p:embed/>
                </p:oleObj>
              </mc:Choice>
              <mc:Fallback>
                <p:oleObj name="Equation" r:id="rId5" imgW="453384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99572"/>
                        <a:ext cx="7696200" cy="3126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7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18749</TotalTime>
  <Words>464</Words>
  <Application>Microsoft Office PowerPoint</Application>
  <PresentationFormat>On-screen Show (4:3)</PresentationFormat>
  <Paragraphs>128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892</cp:revision>
  <cp:lastPrinted>2017-11-14T14:26:14Z</cp:lastPrinted>
  <dcterms:created xsi:type="dcterms:W3CDTF">2012-01-10T18:32:24Z</dcterms:created>
  <dcterms:modified xsi:type="dcterms:W3CDTF">2018-11-08T16:33:16Z</dcterms:modified>
</cp:coreProperties>
</file>