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54" r:id="rId3"/>
    <p:sldId id="382" r:id="rId4"/>
    <p:sldId id="365" r:id="rId5"/>
    <p:sldId id="366" r:id="rId6"/>
    <p:sldId id="360" r:id="rId7"/>
    <p:sldId id="377" r:id="rId8"/>
    <p:sldId id="378" r:id="rId9"/>
    <p:sldId id="379" r:id="rId10"/>
    <p:sldId id="380" r:id="rId11"/>
    <p:sldId id="381" r:id="rId12"/>
    <p:sldId id="376" r:id="rId13"/>
    <p:sldId id="361" r:id="rId14"/>
    <p:sldId id="362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4" r:id="rId23"/>
    <p:sldId id="375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16E6F6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4" d="100"/>
          <a:sy n="74" d="100"/>
        </p:scale>
        <p:origin x="106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78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22.png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6.png"/><Relationship Id="rId4" Type="http://schemas.openxmlformats.org/officeDocument/2006/relationships/image" Target="../media/image34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609600"/>
            <a:ext cx="8229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Chapter 10 in F &amp; W:    Surface waves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Water waves in a channel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Wave-like solutions; wave speed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524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414444"/>
              </p:ext>
            </p:extLst>
          </p:nvPr>
        </p:nvGraphicFramePr>
        <p:xfrm>
          <a:off x="1295400" y="614065"/>
          <a:ext cx="34480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89" name="Equation" r:id="rId3" imgW="2234880" imgH="698400" progId="Equation.DSMT4">
                  <p:embed/>
                </p:oleObj>
              </mc:Choice>
              <mc:Fallback>
                <p:oleObj name="Equation" r:id="rId3" imgW="2234880" imgH="698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614065"/>
                        <a:ext cx="344805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538454"/>
              </p:ext>
            </p:extLst>
          </p:nvPr>
        </p:nvGraphicFramePr>
        <p:xfrm>
          <a:off x="90808" y="1828800"/>
          <a:ext cx="9305284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90" name="Equation" r:id="rId5" imgW="6159240" imgH="1866600" progId="Equation.DSMT4">
                  <p:embed/>
                </p:oleObj>
              </mc:Choice>
              <mc:Fallback>
                <p:oleObj name="Equation" r:id="rId5" imgW="6159240" imgH="1866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808" y="1828800"/>
                        <a:ext cx="9305284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2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0" y="1524000"/>
            <a:ext cx="8191500" cy="3810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708254"/>
              </p:ext>
            </p:extLst>
          </p:nvPr>
        </p:nvGraphicFramePr>
        <p:xfrm>
          <a:off x="6650038" y="2489200"/>
          <a:ext cx="1317625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70" name="Equation" r:id="rId4" imgW="749160" imgH="444240" progId="Equation.DSMT4">
                  <p:embed/>
                </p:oleObj>
              </mc:Choice>
              <mc:Fallback>
                <p:oleObj name="Equation" r:id="rId4" imgW="7491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50038" y="2489200"/>
                        <a:ext cx="1317625" cy="782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own Arrow 6"/>
          <p:cNvSpPr/>
          <p:nvPr/>
        </p:nvSpPr>
        <p:spPr>
          <a:xfrm rot="1630145">
            <a:off x="7239552" y="3096588"/>
            <a:ext cx="381000" cy="7620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003861"/>
              </p:ext>
            </p:extLst>
          </p:nvPr>
        </p:nvGraphicFramePr>
        <p:xfrm>
          <a:off x="3824288" y="2468563"/>
          <a:ext cx="1497012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71" name="Equation" r:id="rId6" imgW="850680" imgH="444240" progId="Equation.DSMT4">
                  <p:embed/>
                </p:oleObj>
              </mc:Choice>
              <mc:Fallback>
                <p:oleObj name="Equation" r:id="rId6" imgW="8506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24288" y="2468563"/>
                        <a:ext cx="1497012" cy="781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own Arrow 8"/>
          <p:cNvSpPr/>
          <p:nvPr/>
        </p:nvSpPr>
        <p:spPr>
          <a:xfrm rot="1630145">
            <a:off x="3533774" y="3355327"/>
            <a:ext cx="381000" cy="488154"/>
          </a:xfrm>
          <a:prstGeom prst="downArrow">
            <a:avLst/>
          </a:prstGeom>
          <a:solidFill>
            <a:srgbClr val="00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009682"/>
              </p:ext>
            </p:extLst>
          </p:nvPr>
        </p:nvGraphicFramePr>
        <p:xfrm>
          <a:off x="1147763" y="263651"/>
          <a:ext cx="3424237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72" name="Equation" r:id="rId8" imgW="3009600" imgH="749160" progId="Equation.DSMT4">
                  <p:embed/>
                </p:oleObj>
              </mc:Choice>
              <mc:Fallback>
                <p:oleObj name="Equation" r:id="rId8" imgW="3009600" imgH="749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47763" y="263651"/>
                        <a:ext cx="3424237" cy="852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720344"/>
              </p:ext>
            </p:extLst>
          </p:nvPr>
        </p:nvGraphicFramePr>
        <p:xfrm>
          <a:off x="228600" y="1600200"/>
          <a:ext cx="750887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073" name="Equation" r:id="rId10" imgW="660240" imgH="266400" progId="Equation.DSMT4">
                  <p:embed/>
                </p:oleObj>
              </mc:Choice>
              <mc:Fallback>
                <p:oleObj name="Equation" r:id="rId10" imgW="6602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28600" y="1600200"/>
                        <a:ext cx="750887" cy="303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405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91003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Special case, where </a:t>
            </a:r>
            <a:r>
              <a:rPr lang="en-US" sz="2400" i="1" dirty="0" smtClean="0">
                <a:latin typeface="+mj-lt"/>
              </a:rPr>
              <a:t>b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i="1" dirty="0" smtClean="0">
                <a:latin typeface="+mj-lt"/>
              </a:rPr>
              <a:t>h</a:t>
            </a:r>
            <a:r>
              <a:rPr lang="en-US" sz="2400" dirty="0" smtClean="0">
                <a:latin typeface="+mj-lt"/>
              </a:rPr>
              <a:t> are constant --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29791" y="620464"/>
            <a:ext cx="4467347" cy="3920685"/>
            <a:chOff x="1828800" y="2484580"/>
            <a:chExt cx="4467347" cy="3920685"/>
          </a:xfrm>
        </p:grpSpPr>
        <p:sp>
          <p:nvSpPr>
            <p:cNvPr id="6" name="Cube 5"/>
            <p:cNvSpPr/>
            <p:nvPr/>
          </p:nvSpPr>
          <p:spPr>
            <a:xfrm>
              <a:off x="3429000" y="4038600"/>
              <a:ext cx="685800" cy="1981200"/>
            </a:xfrm>
            <a:prstGeom prst="cube">
              <a:avLst>
                <a:gd name="adj" fmla="val 64058"/>
              </a:avLst>
            </a:prstGeom>
            <a:pattFill prst="zigZag">
              <a:fgClr>
                <a:srgbClr val="0070C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3429000" y="3398980"/>
              <a:ext cx="685800" cy="1066800"/>
            </a:xfrm>
            <a:prstGeom prst="cube">
              <a:avLst>
                <a:gd name="adj" fmla="val 64058"/>
              </a:avLst>
            </a:prstGeom>
            <a:pattFill prst="wave">
              <a:fgClr>
                <a:srgbClr val="FF00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00400" y="59436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dx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09524" y="5715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b(x)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3727981" y="5638800"/>
              <a:ext cx="463019" cy="47084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91000" y="4008579"/>
              <a:ext cx="0" cy="163022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4168091" y="3398980"/>
              <a:ext cx="22909" cy="59831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214324" y="4572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h(x)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14324" y="3429000"/>
              <a:ext cx="8659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Symbol" panose="05050102010706020507" pitchFamily="18" charset="2"/>
                </a:rPr>
                <a:t>z(</a:t>
              </a:r>
              <a:r>
                <a:rPr lang="en-US" sz="2400" i="1" dirty="0" err="1" smtClean="0"/>
                <a:t>x,t</a:t>
              </a:r>
              <a:r>
                <a:rPr lang="en-US" sz="2400" i="1" dirty="0" smtClean="0">
                  <a:latin typeface="Symbol" panose="05050102010706020507" pitchFamily="18" charset="2"/>
                </a:rPr>
                <a:t>)</a:t>
              </a:r>
            </a:p>
          </p:txBody>
        </p:sp>
        <p:sp>
          <p:nvSpPr>
            <p:cNvPr id="21" name="Cube 20"/>
            <p:cNvSpPr/>
            <p:nvPr/>
          </p:nvSpPr>
          <p:spPr>
            <a:xfrm>
              <a:off x="3429000" y="2484580"/>
              <a:ext cx="685800" cy="1325420"/>
            </a:xfrm>
            <a:prstGeom prst="cube">
              <a:avLst>
                <a:gd name="adj" fmla="val 64058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18288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48006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905000" y="4186535"/>
              <a:ext cx="8675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v(</a:t>
              </a:r>
              <a:r>
                <a:rPr lang="en-US" sz="2400" i="1" dirty="0" err="1" smtClean="0">
                  <a:latin typeface="+mj-lt"/>
                </a:rPr>
                <a:t>x,t</a:t>
              </a:r>
              <a:r>
                <a:rPr lang="en-US" sz="2400" i="1" dirty="0" smtClean="0">
                  <a:latin typeface="+mj-lt"/>
                </a:rPr>
                <a:t>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23655" y="4191000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v(</a:t>
              </a:r>
              <a:r>
                <a:rPr lang="en-US" sz="2400" i="1" dirty="0" err="1" smtClean="0">
                  <a:latin typeface="+mj-lt"/>
                </a:rPr>
                <a:t>x+dx,t</a:t>
              </a:r>
              <a:r>
                <a:rPr lang="en-US" sz="2400" i="1" dirty="0" smtClean="0">
                  <a:latin typeface="+mj-lt"/>
                </a:rPr>
                <a:t>)</a:t>
              </a:r>
            </a:p>
          </p:txBody>
        </p: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7276560"/>
              </p:ext>
            </p:extLst>
          </p:nvPr>
        </p:nvGraphicFramePr>
        <p:xfrm>
          <a:off x="4016375" y="749300"/>
          <a:ext cx="4894263" cy="1503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929" name="Equation" r:id="rId3" imgW="2933640" imgH="901440" progId="Equation.DSMT4">
                  <p:embed/>
                </p:oleObj>
              </mc:Choice>
              <mc:Fallback>
                <p:oleObj name="Equation" r:id="rId3" imgW="293364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16375" y="749300"/>
                        <a:ext cx="4894263" cy="1503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02016"/>
              </p:ext>
            </p:extLst>
          </p:nvPr>
        </p:nvGraphicFramePr>
        <p:xfrm>
          <a:off x="2104314" y="4972050"/>
          <a:ext cx="3262312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930" name="Equation" r:id="rId5" imgW="1955520" imgH="901440" progId="Equation.DSMT4">
                  <p:embed/>
                </p:oleObj>
              </mc:Choice>
              <mc:Fallback>
                <p:oleObj name="Equation" r:id="rId5" imgW="195552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04314" y="4972050"/>
                        <a:ext cx="3262312" cy="150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591" y="147935"/>
            <a:ext cx="4518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example:</a:t>
            </a:r>
          </a:p>
        </p:txBody>
      </p:sp>
    </p:spTree>
    <p:extLst>
      <p:ext uri="{BB962C8B-B14F-4D97-AF65-F5344CB8AC3E}">
        <p14:creationId xmlns:p14="http://schemas.microsoft.com/office/powerpoint/2010/main" val="160397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685800" y="457200"/>
            <a:ext cx="5014311" cy="2362200"/>
            <a:chOff x="685800" y="457200"/>
            <a:chExt cx="5014311" cy="2362200"/>
          </a:xfrm>
        </p:grpSpPr>
        <p:sp>
          <p:nvSpPr>
            <p:cNvPr id="6" name="Cube 5"/>
            <p:cNvSpPr/>
            <p:nvPr/>
          </p:nvSpPr>
          <p:spPr>
            <a:xfrm>
              <a:off x="2446020" y="1828800"/>
              <a:ext cx="457200" cy="990600"/>
            </a:xfrm>
            <a:prstGeom prst="cube">
              <a:avLst/>
            </a:prstGeom>
            <a:pattFill prst="zigZag">
              <a:fgClr>
                <a:schemeClr val="tx2">
                  <a:lumMod val="40000"/>
                  <a:lumOff val="60000"/>
                </a:schemeClr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424918" y="211026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z</a:t>
              </a:r>
              <a:r>
                <a:rPr lang="en-US" sz="2400" baseline="-25000" dirty="0" smtClean="0">
                  <a:latin typeface="+mj-lt"/>
                </a:rPr>
                <a:t>0</a:t>
              </a:r>
              <a:endParaRPr lang="en-US" sz="2400" dirty="0" smtClean="0"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85800" y="2124780"/>
              <a:ext cx="2225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v</a:t>
              </a:r>
              <a:r>
                <a:rPr lang="en-US" sz="2400" dirty="0" smtClean="0">
                  <a:latin typeface="+mj-lt"/>
                </a:rPr>
                <a:t>(</a:t>
              </a:r>
              <a:r>
                <a:rPr lang="en-US" sz="2400" dirty="0" err="1" smtClean="0">
                  <a:latin typeface="+mj-lt"/>
                </a:rPr>
                <a:t>x,y,t</a:t>
              </a:r>
              <a:r>
                <a:rPr lang="en-US" sz="2400" dirty="0" smtClean="0">
                  <a:latin typeface="+mj-lt"/>
                </a:rPr>
                <a:t>)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1701605" y="2355612"/>
              <a:ext cx="685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2903220" y="2362200"/>
              <a:ext cx="685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3589020" y="2156431"/>
              <a:ext cx="211109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/>
                <a:t>v</a:t>
              </a:r>
              <a:r>
                <a:rPr lang="en-US" sz="2400" dirty="0" smtClean="0"/>
                <a:t>(</a:t>
              </a:r>
              <a:r>
                <a:rPr lang="en-US" sz="2400" dirty="0" err="1" smtClean="0"/>
                <a:t>x+dx,y+dy,t</a:t>
              </a:r>
              <a:r>
                <a:rPr lang="en-US" sz="2400" dirty="0"/>
                <a:t>)</a:t>
              </a:r>
            </a:p>
          </p:txBody>
        </p:sp>
        <p:sp>
          <p:nvSpPr>
            <p:cNvPr id="14" name="Cube 13"/>
            <p:cNvSpPr/>
            <p:nvPr/>
          </p:nvSpPr>
          <p:spPr>
            <a:xfrm>
              <a:off x="2446020" y="1606788"/>
              <a:ext cx="457200" cy="374412"/>
            </a:xfrm>
            <a:prstGeom prst="cube">
              <a:avLst/>
            </a:prstGeom>
            <a:pattFill prst="zigZag">
              <a:fgClr>
                <a:srgbClr val="FF0000"/>
              </a:fgClr>
              <a:bgClr>
                <a:schemeClr val="bg1"/>
              </a:bgClr>
            </a:patt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55620" y="1447800"/>
              <a:ext cx="2057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FF0000"/>
                  </a:solidFill>
                  <a:latin typeface="+mj-lt"/>
                </a:rPr>
                <a:t>d</a:t>
              </a:r>
              <a:r>
                <a:rPr lang="en-US" sz="2400" dirty="0" err="1" smtClean="0">
                  <a:solidFill>
                    <a:srgbClr val="FF0000"/>
                  </a:solidFill>
                  <a:latin typeface="Symbol" pitchFamily="18" charset="2"/>
                </a:rPr>
                <a:t>z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</a:rPr>
                <a:t>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</a:rPr>
                <a:t>x,y,t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</a:rPr>
                <a:t>)/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</a:rPr>
                <a:t>dt</a:t>
              </a:r>
              <a:endParaRPr lang="en-US" sz="2400" dirty="0" smtClean="0">
                <a:solidFill>
                  <a:srgbClr val="FF0000"/>
                </a:solidFill>
                <a:latin typeface="Symbol" pitchFamily="18" charset="2"/>
              </a:endParaRPr>
            </a:p>
          </p:txBody>
        </p:sp>
        <p:sp>
          <p:nvSpPr>
            <p:cNvPr id="5" name="Cube 4"/>
            <p:cNvSpPr/>
            <p:nvPr/>
          </p:nvSpPr>
          <p:spPr>
            <a:xfrm>
              <a:off x="2446020" y="457200"/>
              <a:ext cx="457200" cy="2362200"/>
            </a:xfrm>
            <a:prstGeom prst="cube">
              <a:avLst/>
            </a:prstGeom>
            <a:solidFill>
              <a:schemeClr val="accent1">
                <a:alpha val="7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046168"/>
              </p:ext>
            </p:extLst>
          </p:nvPr>
        </p:nvGraphicFramePr>
        <p:xfrm>
          <a:off x="1295400" y="3418198"/>
          <a:ext cx="6858000" cy="3051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2600" name="Equation" r:id="rId3" imgW="4940280" imgH="2171520" progId="Equation.DSMT4">
                  <p:embed/>
                </p:oleObj>
              </mc:Choice>
              <mc:Fallback>
                <p:oleObj name="Equation" r:id="rId3" imgW="4940280" imgH="21715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418198"/>
                        <a:ext cx="6858000" cy="30516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57200" y="76201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with </a:t>
            </a:r>
            <a:r>
              <a:rPr lang="en-US" sz="2400" i="1" dirty="0" smtClean="0">
                <a:latin typeface="+mj-lt"/>
              </a:rPr>
              <a:t>b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i="1" dirty="0" smtClean="0">
                <a:latin typeface="+mj-lt"/>
              </a:rPr>
              <a:t>h</a:t>
            </a:r>
            <a:r>
              <a:rPr lang="en-US" sz="2400" dirty="0" smtClean="0">
                <a:latin typeface="+mj-lt"/>
              </a:rPr>
              <a:t>  constant -- continued</a:t>
            </a:r>
          </a:p>
        </p:txBody>
      </p:sp>
    </p:spTree>
    <p:extLst>
      <p:ext uri="{BB962C8B-B14F-4D97-AF65-F5344CB8AC3E}">
        <p14:creationId xmlns:p14="http://schemas.microsoft.com/office/powerpoint/2010/main" val="289120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301203"/>
              </p:ext>
            </p:extLst>
          </p:nvPr>
        </p:nvGraphicFramePr>
        <p:xfrm>
          <a:off x="609600" y="1447800"/>
          <a:ext cx="6643614" cy="358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3622" name="Equation" r:id="rId3" imgW="3962160" imgH="2222280" progId="Equation.DSMT4">
                  <p:embed/>
                </p:oleObj>
              </mc:Choice>
              <mc:Fallback>
                <p:oleObj name="Equation" r:id="rId3" imgW="3962160" imgH="22222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447800"/>
                        <a:ext cx="6643614" cy="358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4572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uniform channel:</a:t>
            </a:r>
          </a:p>
        </p:txBody>
      </p:sp>
    </p:spTree>
    <p:extLst>
      <p:ext uri="{BB962C8B-B14F-4D97-AF65-F5344CB8AC3E}">
        <p14:creationId xmlns:p14="http://schemas.microsoft.com/office/powerpoint/2010/main" val="128853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71705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8" name="Cube 7"/>
          <p:cNvSpPr/>
          <p:nvPr/>
        </p:nvSpPr>
        <p:spPr>
          <a:xfrm>
            <a:off x="1066800" y="3962400"/>
            <a:ext cx="7848600" cy="2057400"/>
          </a:xfrm>
          <a:prstGeom prst="cube">
            <a:avLst>
              <a:gd name="adj" fmla="val 39601"/>
            </a:avLst>
          </a:prstGeom>
          <a:pattFill prst="zigZ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1066800" y="2895600"/>
            <a:ext cx="7848600" cy="3124200"/>
          </a:xfrm>
          <a:prstGeom prst="cube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77000" y="3124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</a:t>
            </a:r>
            <a:r>
              <a:rPr lang="en-US" sz="2400" baseline="-25000" dirty="0" smtClean="0">
                <a:latin typeface="+mj-lt"/>
              </a:rPr>
              <a:t>0</a:t>
            </a:r>
            <a:endParaRPr lang="en-US" sz="2400" dirty="0" smtClean="0">
              <a:latin typeface="+mj-lt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6812280" y="3276600"/>
            <a:ext cx="274320" cy="759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>
            <a:off x="533400" y="4800600"/>
            <a:ext cx="304800" cy="1219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5181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903817" y="4991100"/>
            <a:ext cx="0" cy="10287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53000" y="482403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z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066800" y="6248400"/>
            <a:ext cx="5943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239000" y="5939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x</a:t>
            </a:r>
          </a:p>
        </p:txBody>
      </p:sp>
      <p:cxnSp>
        <p:nvCxnSpPr>
          <p:cNvPr id="23" name="Curved Connector 22"/>
          <p:cNvCxnSpPr/>
          <p:nvPr/>
        </p:nvCxnSpPr>
        <p:spPr>
          <a:xfrm flipV="1">
            <a:off x="1066800" y="4114800"/>
            <a:ext cx="7010400" cy="1066800"/>
          </a:xfrm>
          <a:prstGeom prst="curvedConnector3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6172200" y="41910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62600" y="431226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Symbol" pitchFamily="18" charset="2"/>
              </a:rPr>
              <a:t>z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533400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 container of water with average height h and surface </a:t>
            </a:r>
            <a:r>
              <a:rPr lang="en-US" sz="2400" dirty="0" err="1" smtClean="0">
                <a:latin typeface="+mj-lt"/>
              </a:rPr>
              <a:t>h+</a:t>
            </a:r>
            <a:r>
              <a:rPr lang="en-US" sz="2400" dirty="0" err="1" smtClean="0">
                <a:latin typeface="Symbol" pitchFamily="18" charset="2"/>
              </a:rPr>
              <a:t>z</a:t>
            </a:r>
            <a:r>
              <a:rPr lang="en-US" sz="2400" dirty="0" smtClean="0"/>
              <a:t>(</a:t>
            </a:r>
            <a:r>
              <a:rPr lang="en-US" sz="2400" dirty="0" err="1" smtClean="0"/>
              <a:t>x,y,t</a:t>
            </a:r>
            <a:r>
              <a:rPr lang="en-US" sz="2400" dirty="0" smtClean="0"/>
              <a:t>)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914400" y="4991100"/>
            <a:ext cx="1143000" cy="94803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447800" y="53295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5280" y="119687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More details:  -- recall setup --</a:t>
            </a:r>
          </a:p>
        </p:txBody>
      </p:sp>
    </p:spTree>
    <p:extLst>
      <p:ext uri="{BB962C8B-B14F-4D97-AF65-F5344CB8AC3E}">
        <p14:creationId xmlns:p14="http://schemas.microsoft.com/office/powerpoint/2010/main" val="266800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619827"/>
              </p:ext>
            </p:extLst>
          </p:nvPr>
        </p:nvGraphicFramePr>
        <p:xfrm>
          <a:off x="304800" y="819840"/>
          <a:ext cx="8425543" cy="5218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705" name="Equation" r:id="rId3" imgW="5410080" imgH="3327120" progId="Equation.DSMT4">
                  <p:embed/>
                </p:oleObj>
              </mc:Choice>
              <mc:Fallback>
                <p:oleObj name="Equation" r:id="rId3" imgW="5410080" imgH="3327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819840"/>
                        <a:ext cx="8425543" cy="5218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1524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Equations describing  fluid itself (without boundaries)</a:t>
            </a:r>
          </a:p>
        </p:txBody>
      </p:sp>
    </p:spTree>
    <p:extLst>
      <p:ext uri="{BB962C8B-B14F-4D97-AF65-F5344CB8AC3E}">
        <p14:creationId xmlns:p14="http://schemas.microsoft.com/office/powerpoint/2010/main" val="30518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71705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46760" y="152400"/>
            <a:ext cx="6949440" cy="2804160"/>
            <a:chOff x="228600" y="2895600"/>
            <a:chExt cx="8686800" cy="3505200"/>
          </a:xfrm>
        </p:grpSpPr>
        <p:sp>
          <p:nvSpPr>
            <p:cNvPr id="8" name="Cube 7"/>
            <p:cNvSpPr/>
            <p:nvPr/>
          </p:nvSpPr>
          <p:spPr>
            <a:xfrm>
              <a:off x="1066800" y="3962400"/>
              <a:ext cx="7848600" cy="2057400"/>
            </a:xfrm>
            <a:prstGeom prst="cube">
              <a:avLst>
                <a:gd name="adj" fmla="val 39601"/>
              </a:avLst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1066800" y="2895600"/>
              <a:ext cx="7848600" cy="3124200"/>
            </a:xfrm>
            <a:prstGeom prst="cube">
              <a:avLst/>
            </a:prstGeom>
            <a:solidFill>
              <a:schemeClr val="accent1">
                <a:alpha val="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77000" y="3124200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p</a:t>
              </a:r>
              <a:r>
                <a:rPr lang="en-US" sz="2400" baseline="-25000" dirty="0" smtClean="0">
                  <a:latin typeface="+mj-lt"/>
                </a:rPr>
                <a:t>0</a:t>
              </a:r>
              <a:endParaRPr lang="en-US" sz="2400" dirty="0" smtClean="0">
                <a:latin typeface="+mj-lt"/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7021830" y="3276600"/>
              <a:ext cx="274320" cy="7597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e 10"/>
            <p:cNvSpPr/>
            <p:nvPr/>
          </p:nvSpPr>
          <p:spPr>
            <a:xfrm>
              <a:off x="533400" y="4800600"/>
              <a:ext cx="304800" cy="1219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8600" y="5181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h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4903817" y="4991100"/>
              <a:ext cx="0" cy="1028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953000" y="4824036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z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1066800" y="6248400"/>
              <a:ext cx="5943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239000" y="59391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x</a:t>
              </a:r>
            </a:p>
          </p:txBody>
        </p:sp>
        <p:cxnSp>
          <p:nvCxnSpPr>
            <p:cNvPr id="23" name="Curved Connector 22"/>
            <p:cNvCxnSpPr/>
            <p:nvPr/>
          </p:nvCxnSpPr>
          <p:spPr>
            <a:xfrm flipV="1">
              <a:off x="1066800" y="4114800"/>
              <a:ext cx="7010400" cy="1066800"/>
            </a:xfrm>
            <a:prstGeom prst="curvedConnector3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6172200" y="4191000"/>
              <a:ext cx="0" cy="53340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562600" y="431226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Symbol" pitchFamily="18" charset="2"/>
                </a:rPr>
                <a:t>z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4400" y="4991100"/>
              <a:ext cx="1143000" cy="948035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447800" y="53295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y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43790"/>
              </p:ext>
            </p:extLst>
          </p:nvPr>
        </p:nvGraphicFramePr>
        <p:xfrm>
          <a:off x="990600" y="3288268"/>
          <a:ext cx="7239318" cy="30874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29" name="Equation" r:id="rId3" imgW="5359320" imgH="2311200" progId="Equation.DSMT4">
                  <p:embed/>
                </p:oleObj>
              </mc:Choice>
              <mc:Fallback>
                <p:oleObj name="Equation" r:id="rId3" imgW="5359320" imgH="23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88268"/>
                        <a:ext cx="7239318" cy="30874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379720" y="390658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(We have absorbed p</a:t>
            </a:r>
            <a:r>
              <a:rPr lang="en-US" sz="2400" baseline="-25000" dirty="0" smtClean="0">
                <a:latin typeface="+mj-lt"/>
              </a:rPr>
              <a:t>0</a:t>
            </a:r>
            <a:r>
              <a:rPr lang="en-US" sz="2400" dirty="0" smtClean="0">
                <a:latin typeface="+mj-lt"/>
              </a:rPr>
              <a:t> in “constant”)</a:t>
            </a:r>
          </a:p>
        </p:txBody>
      </p:sp>
    </p:spTree>
    <p:extLst>
      <p:ext uri="{BB962C8B-B14F-4D97-AF65-F5344CB8AC3E}">
        <p14:creationId xmlns:p14="http://schemas.microsoft.com/office/powerpoint/2010/main" val="211285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044375"/>
              </p:ext>
            </p:extLst>
          </p:nvPr>
        </p:nvGraphicFramePr>
        <p:xfrm>
          <a:off x="840359" y="457200"/>
          <a:ext cx="6961481" cy="2969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40" name="Equation" r:id="rId3" imgW="5359320" imgH="2311200" progId="Equation.DSMT4">
                  <p:embed/>
                </p:oleObj>
              </mc:Choice>
              <mc:Fallback>
                <p:oleObj name="Equation" r:id="rId3" imgW="5359320" imgH="231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359" y="457200"/>
                        <a:ext cx="6961481" cy="29699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Full equations: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3429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Linearized equations: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951794"/>
              </p:ext>
            </p:extLst>
          </p:nvPr>
        </p:nvGraphicFramePr>
        <p:xfrm>
          <a:off x="914400" y="3962399"/>
          <a:ext cx="7312634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41" name="数式" r:id="rId5" imgW="3555720" imgH="1218960" progId="Equation.3">
                  <p:embed/>
                </p:oleObj>
              </mc:Choice>
              <mc:Fallback>
                <p:oleObj name="数式" r:id="rId5" imgW="355572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62399"/>
                        <a:ext cx="7312634" cy="247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05400" y="91440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(We have absorbed p</a:t>
            </a:r>
            <a:r>
              <a:rPr lang="en-US" sz="2400" baseline="-25000" dirty="0" smtClean="0">
                <a:latin typeface="+mj-lt"/>
              </a:rPr>
              <a:t>0</a:t>
            </a:r>
            <a:r>
              <a:rPr lang="en-US" sz="2400" dirty="0" smtClean="0">
                <a:latin typeface="+mj-lt"/>
              </a:rPr>
              <a:t> in “constant”)</a:t>
            </a:r>
          </a:p>
        </p:txBody>
      </p:sp>
    </p:spTree>
    <p:extLst>
      <p:ext uri="{BB962C8B-B14F-4D97-AF65-F5344CB8AC3E}">
        <p14:creationId xmlns:p14="http://schemas.microsoft.com/office/powerpoint/2010/main" val="196828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simplicity</a:t>
            </a:r>
            <a:r>
              <a:rPr lang="en-US" sz="2400" dirty="0">
                <a:latin typeface="+mj-lt"/>
              </a:rPr>
              <a:t>,</a:t>
            </a:r>
            <a:r>
              <a:rPr lang="en-US" sz="2400" dirty="0" smtClean="0">
                <a:latin typeface="+mj-lt"/>
              </a:rPr>
              <a:t> keep only linear terms and assume that horizontal variation is only along 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dirty="0" smtClean="0">
                <a:latin typeface="+mj-lt"/>
              </a:rPr>
              <a:t>: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516635"/>
              </p:ext>
            </p:extLst>
          </p:nvPr>
        </p:nvGraphicFramePr>
        <p:xfrm>
          <a:off x="152400" y="1752600"/>
          <a:ext cx="8967788" cy="4081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77" name="Equation" r:id="rId3" imgW="6019560" imgH="2768400" progId="Equation.DSMT4">
                  <p:embed/>
                </p:oleObj>
              </mc:Choice>
              <mc:Fallback>
                <p:oleObj name="Equation" r:id="rId3" imgW="6019560" imgH="276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752600"/>
                        <a:ext cx="8967788" cy="40811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039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2781299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8662" y="132475"/>
            <a:ext cx="8415338" cy="605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591646"/>
              </p:ext>
            </p:extLst>
          </p:nvPr>
        </p:nvGraphicFramePr>
        <p:xfrm>
          <a:off x="201613" y="1211997"/>
          <a:ext cx="8789987" cy="267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88" name="数式" r:id="rId3" imgW="4051080" imgH="1244520" progId="Equation.3">
                  <p:embed/>
                </p:oleObj>
              </mc:Choice>
              <mc:Fallback>
                <p:oleObj name="数式" r:id="rId3" imgW="4051080" imgH="1244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3" y="1211997"/>
                        <a:ext cx="8789987" cy="267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3810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simplicity</a:t>
            </a:r>
            <a:r>
              <a:rPr lang="en-US" sz="2400" dirty="0">
                <a:latin typeface="+mj-lt"/>
              </a:rPr>
              <a:t>,</a:t>
            </a:r>
            <a:r>
              <a:rPr lang="en-US" sz="2400" dirty="0" smtClean="0">
                <a:latin typeface="+mj-lt"/>
              </a:rPr>
              <a:t> keep only linear terms and assume that horizontal variation is only along 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– continued: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105856"/>
              </p:ext>
            </p:extLst>
          </p:nvPr>
        </p:nvGraphicFramePr>
        <p:xfrm>
          <a:off x="457200" y="3910219"/>
          <a:ext cx="8229600" cy="259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89" name="Equation" r:id="rId5" imgW="5816520" imgH="1854000" progId="Equation.DSMT4">
                  <p:embed/>
                </p:oleObj>
              </mc:Choice>
              <mc:Fallback>
                <p:oleObj name="Equation" r:id="rId5" imgW="5816520" imgH="18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910219"/>
                        <a:ext cx="8229600" cy="259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097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9560" y="1524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simplicity</a:t>
            </a:r>
            <a:r>
              <a:rPr lang="en-US" sz="2400" dirty="0">
                <a:latin typeface="+mj-lt"/>
              </a:rPr>
              <a:t>,</a:t>
            </a:r>
            <a:r>
              <a:rPr lang="en-US" sz="2400" dirty="0" smtClean="0">
                <a:latin typeface="+mj-lt"/>
              </a:rPr>
              <a:t> keep only linear terms and assume that horizontal variation is only along 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– continued: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6325579"/>
              </p:ext>
            </p:extLst>
          </p:nvPr>
        </p:nvGraphicFramePr>
        <p:xfrm>
          <a:off x="1025525" y="1295400"/>
          <a:ext cx="5454650" cy="179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856" name="数式" r:id="rId3" imgW="2514600" imgH="838080" progId="Equation.3">
                  <p:embed/>
                </p:oleObj>
              </mc:Choice>
              <mc:Fallback>
                <p:oleObj name="数式" r:id="rId3" imgW="251460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525" y="1295400"/>
                        <a:ext cx="5454650" cy="179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86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194163"/>
            <a:ext cx="755904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419600" y="5969615"/>
            <a:ext cx="457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Symbol" pitchFamily="18" charset="2"/>
              </a:rPr>
              <a:t>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4262735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76600" y="4262734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h=10 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8600" y="332232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h=20 m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106737"/>
              </p:ext>
            </p:extLst>
          </p:nvPr>
        </p:nvGraphicFramePr>
        <p:xfrm>
          <a:off x="7104197" y="2152067"/>
          <a:ext cx="1143000" cy="918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857" name="Equation" r:id="rId6" imgW="711000" imgH="571320" progId="Equation.DSMT4">
                  <p:embed/>
                </p:oleObj>
              </mc:Choice>
              <mc:Fallback>
                <p:oleObj name="Equation" r:id="rId6" imgW="7110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04197" y="2152067"/>
                        <a:ext cx="1143000" cy="9184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220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162669"/>
              </p:ext>
            </p:extLst>
          </p:nvPr>
        </p:nvGraphicFramePr>
        <p:xfrm>
          <a:off x="990600" y="1143000"/>
          <a:ext cx="58134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10" name="数式" r:id="rId3" imgW="2679480" imgH="393480" progId="Equation.3">
                  <p:embed/>
                </p:oleObj>
              </mc:Choice>
              <mc:Fallback>
                <p:oleObj name="数式" r:id="rId3" imgW="2679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43000"/>
                        <a:ext cx="581342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9560" y="1524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simplicity</a:t>
            </a:r>
            <a:r>
              <a:rPr lang="en-US" sz="2400" dirty="0">
                <a:latin typeface="+mj-lt"/>
              </a:rPr>
              <a:t>,</a:t>
            </a:r>
            <a:r>
              <a:rPr lang="en-US" sz="2400" dirty="0" smtClean="0">
                <a:latin typeface="+mj-lt"/>
              </a:rPr>
              <a:t> keep only linear terms and assume that horizontal variation is only along 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– continued:</a:t>
            </a:r>
            <a:endParaRPr lang="en-US" sz="2400" i="1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051345"/>
              </p:ext>
            </p:extLst>
          </p:nvPr>
        </p:nvGraphicFramePr>
        <p:xfrm>
          <a:off x="990600" y="2133600"/>
          <a:ext cx="4767262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11" name="数式" r:id="rId5" imgW="2197080" imgH="431640" progId="Equation.3">
                  <p:embed/>
                </p:oleObj>
              </mc:Choice>
              <mc:Fallback>
                <p:oleObj name="数式" r:id="rId5" imgW="2197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133600"/>
                        <a:ext cx="4767262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387797"/>
              </p:ext>
            </p:extLst>
          </p:nvPr>
        </p:nvGraphicFramePr>
        <p:xfrm>
          <a:off x="1057275" y="2743200"/>
          <a:ext cx="7300913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12" name="数式" r:id="rId7" imgW="3365280" imgH="419040" progId="Equation.3">
                  <p:embed/>
                </p:oleObj>
              </mc:Choice>
              <mc:Fallback>
                <p:oleObj name="数式" r:id="rId7" imgW="3365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7275" y="2743200"/>
                        <a:ext cx="7300913" cy="89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630508"/>
              </p:ext>
            </p:extLst>
          </p:nvPr>
        </p:nvGraphicFramePr>
        <p:xfrm>
          <a:off x="394128" y="4114800"/>
          <a:ext cx="852127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113" name="数式" r:id="rId9" imgW="3606480" imgH="457200" progId="Equation.3">
                  <p:embed/>
                </p:oleObj>
              </mc:Choice>
              <mc:Fallback>
                <p:oleObj name="数式" r:id="rId9" imgW="3606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128" y="4114800"/>
                        <a:ext cx="852127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540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6371705"/>
            <a:ext cx="2133600" cy="365125"/>
          </a:xfrm>
        </p:spPr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813560" y="548640"/>
            <a:ext cx="6949440" cy="2804160"/>
            <a:chOff x="228600" y="2895600"/>
            <a:chExt cx="8686800" cy="3505200"/>
          </a:xfrm>
        </p:grpSpPr>
        <p:sp>
          <p:nvSpPr>
            <p:cNvPr id="8" name="Cube 7"/>
            <p:cNvSpPr/>
            <p:nvPr/>
          </p:nvSpPr>
          <p:spPr>
            <a:xfrm>
              <a:off x="1066800" y="3962400"/>
              <a:ext cx="7848600" cy="2057400"/>
            </a:xfrm>
            <a:prstGeom prst="cube">
              <a:avLst>
                <a:gd name="adj" fmla="val 39601"/>
              </a:avLst>
            </a:prstGeom>
            <a:pattFill prst="zigZag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1066800" y="2895600"/>
              <a:ext cx="7848600" cy="3124200"/>
            </a:xfrm>
            <a:prstGeom prst="cube">
              <a:avLst/>
            </a:prstGeom>
            <a:solidFill>
              <a:schemeClr val="accent1">
                <a:alpha val="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477000" y="3124200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p</a:t>
              </a:r>
              <a:r>
                <a:rPr lang="en-US" sz="2400" baseline="-25000" dirty="0" smtClean="0">
                  <a:latin typeface="+mj-lt"/>
                </a:rPr>
                <a:t>0</a:t>
              </a:r>
              <a:endParaRPr lang="en-US" sz="2400" dirty="0" smtClean="0">
                <a:latin typeface="+mj-lt"/>
              </a:endParaRP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7021830" y="3276600"/>
              <a:ext cx="274320" cy="75976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e 10"/>
            <p:cNvSpPr/>
            <p:nvPr/>
          </p:nvSpPr>
          <p:spPr>
            <a:xfrm>
              <a:off x="533400" y="4800600"/>
              <a:ext cx="304800" cy="1219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8600" y="5181600"/>
              <a:ext cx="68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h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4903817" y="4991100"/>
              <a:ext cx="0" cy="1028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953000" y="4824036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z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1066800" y="6248400"/>
              <a:ext cx="59436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239000" y="59391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x</a:t>
              </a:r>
            </a:p>
          </p:txBody>
        </p:sp>
        <p:cxnSp>
          <p:nvCxnSpPr>
            <p:cNvPr id="23" name="Curved Connector 22"/>
            <p:cNvCxnSpPr/>
            <p:nvPr/>
          </p:nvCxnSpPr>
          <p:spPr>
            <a:xfrm flipV="1">
              <a:off x="1066800" y="4114800"/>
              <a:ext cx="7010400" cy="1066800"/>
            </a:xfrm>
            <a:prstGeom prst="curvedConnector3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6172200" y="4191000"/>
              <a:ext cx="0" cy="533400"/>
            </a:xfrm>
            <a:prstGeom prst="straightConnector1">
              <a:avLst/>
            </a:prstGeom>
            <a:ln w="25400">
              <a:solidFill>
                <a:srgbClr val="FF0000"/>
              </a:solidFill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562600" y="431226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Symbol" pitchFamily="18" charset="2"/>
                </a:rPr>
                <a:t>z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914400" y="4991100"/>
              <a:ext cx="1143000" cy="948035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447800" y="53295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y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884528"/>
              </p:ext>
            </p:extLst>
          </p:nvPr>
        </p:nvGraphicFramePr>
        <p:xfrm>
          <a:off x="652463" y="3200400"/>
          <a:ext cx="7688262" cy="329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73" name="数式" r:id="rId3" imgW="3543120" imgH="1536480" progId="Equation.3">
                  <p:embed/>
                </p:oleObj>
              </mc:Choice>
              <mc:Fallback>
                <p:oleObj name="数式" r:id="rId3" imgW="3543120" imgH="1536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3" y="3200400"/>
                        <a:ext cx="7688262" cy="329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304800"/>
            <a:ext cx="259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problem </a:t>
            </a:r>
          </a:p>
          <a:p>
            <a:pPr lvl="1"/>
            <a:r>
              <a:rPr lang="en-US" sz="2400" dirty="0" smtClean="0">
                <a:latin typeface="+mj-lt"/>
              </a:rPr>
              <a:t>including </a:t>
            </a:r>
          </a:p>
          <a:p>
            <a:pPr lvl="1"/>
            <a:r>
              <a:rPr lang="en-US" sz="2400" dirty="0" smtClean="0">
                <a:latin typeface="+mj-lt"/>
              </a:rPr>
              <a:t>non-</a:t>
            </a:r>
            <a:r>
              <a:rPr lang="en-US" sz="2400" dirty="0" err="1" smtClean="0">
                <a:latin typeface="+mj-lt"/>
              </a:rPr>
              <a:t>linearities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2092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" y="1238250"/>
            <a:ext cx="9105900" cy="43815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4800" y="3733800"/>
            <a:ext cx="2819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53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4478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Physics of incompressible fluids and their surfaces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   Reference:   Chapter 10 of Fetter and </a:t>
            </a:r>
            <a:r>
              <a:rPr lang="en-US" sz="2400" dirty="0" err="1" smtClean="0">
                <a:latin typeface="+mj-lt"/>
              </a:rPr>
              <a:t>Walecka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43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ube 4"/>
          <p:cNvSpPr/>
          <p:nvPr/>
        </p:nvSpPr>
        <p:spPr>
          <a:xfrm>
            <a:off x="1066800" y="3962400"/>
            <a:ext cx="7848600" cy="2057400"/>
          </a:xfrm>
          <a:prstGeom prst="cube">
            <a:avLst>
              <a:gd name="adj" fmla="val 39601"/>
            </a:avLst>
          </a:prstGeom>
          <a:pattFill prst="zigZ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be 5"/>
          <p:cNvSpPr/>
          <p:nvPr/>
        </p:nvSpPr>
        <p:spPr>
          <a:xfrm>
            <a:off x="1066800" y="2895600"/>
            <a:ext cx="7848600" cy="3124200"/>
          </a:xfrm>
          <a:prstGeom prst="cube">
            <a:avLst/>
          </a:prstGeom>
          <a:solidFill>
            <a:schemeClr val="accent1">
              <a:alpha val="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77000" y="3124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</a:t>
            </a:r>
            <a:r>
              <a:rPr lang="en-US" sz="2400" baseline="-25000" dirty="0" smtClean="0">
                <a:latin typeface="+mj-lt"/>
              </a:rPr>
              <a:t>0</a:t>
            </a:r>
            <a:endParaRPr lang="en-US" sz="2400" dirty="0" smtClean="0">
              <a:latin typeface="+mj-lt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6812280" y="3276600"/>
            <a:ext cx="274320" cy="7597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>
            <a:off x="533400" y="4800600"/>
            <a:ext cx="304800" cy="1219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8600" y="5181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h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903817" y="4991100"/>
            <a:ext cx="0" cy="10287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53000" y="482403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z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066800" y="6248400"/>
            <a:ext cx="5943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39000" y="59391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x</a:t>
            </a:r>
          </a:p>
        </p:txBody>
      </p:sp>
      <p:cxnSp>
        <p:nvCxnSpPr>
          <p:cNvPr id="15" name="Curved Connector 14"/>
          <p:cNvCxnSpPr/>
          <p:nvPr/>
        </p:nvCxnSpPr>
        <p:spPr>
          <a:xfrm flipV="1">
            <a:off x="1066800" y="4114800"/>
            <a:ext cx="7010400" cy="1066800"/>
          </a:xfrm>
          <a:prstGeom prst="curvedConnector3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6172200" y="41910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562600" y="431226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Symbol" pitchFamily="18" charset="2"/>
              </a:rPr>
              <a:t>z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33400" y="5334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 container of water with average height h  and surface </a:t>
            </a:r>
            <a:r>
              <a:rPr lang="en-US" sz="2400" dirty="0" err="1" smtClean="0">
                <a:latin typeface="+mj-lt"/>
              </a:rPr>
              <a:t>h+</a:t>
            </a:r>
            <a:r>
              <a:rPr lang="en-US" sz="2400" dirty="0" err="1" smtClean="0">
                <a:latin typeface="Symbol" pitchFamily="18" charset="2"/>
              </a:rPr>
              <a:t>z</a:t>
            </a:r>
            <a:r>
              <a:rPr lang="en-US" sz="2400" dirty="0" smtClean="0"/>
              <a:t>(</a:t>
            </a:r>
            <a:r>
              <a:rPr lang="en-US" sz="2400" dirty="0" err="1" smtClean="0"/>
              <a:t>x,y,t</a:t>
            </a:r>
            <a:r>
              <a:rPr lang="en-US" sz="2400" dirty="0" smtClean="0"/>
              <a:t>);    (h </a:t>
            </a:r>
            <a:r>
              <a:rPr lang="en-US" sz="2400" dirty="0" smtClean="0">
                <a:sym typeface="Wingdings" pitchFamily="2" charset="2"/>
              </a:rPr>
              <a:t> z</a:t>
            </a:r>
            <a:r>
              <a:rPr lang="en-US" sz="2400" baseline="-25000" dirty="0" smtClean="0">
                <a:sym typeface="Wingdings" pitchFamily="2" charset="2"/>
              </a:rPr>
              <a:t>0</a:t>
            </a:r>
            <a:r>
              <a:rPr lang="en-US" sz="2400" dirty="0" smtClean="0">
                <a:sym typeface="Wingdings" pitchFamily="2" charset="2"/>
              </a:rPr>
              <a:t> on some of the slides)</a:t>
            </a:r>
            <a:endParaRPr lang="en-US" sz="2400" dirty="0" smtClean="0"/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914400" y="4991100"/>
            <a:ext cx="1143000" cy="948035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447800" y="532953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y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8809"/>
              </p:ext>
            </p:extLst>
          </p:nvPr>
        </p:nvGraphicFramePr>
        <p:xfrm>
          <a:off x="2514600" y="1718409"/>
          <a:ext cx="6324600" cy="104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957" name="Equation" r:id="rId3" imgW="3263760" imgH="457200" progId="Equation.DSMT4">
                  <p:embed/>
                </p:oleObj>
              </mc:Choice>
              <mc:Fallback>
                <p:oleObj name="Equation" r:id="rId3" imgW="32637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4600" y="1718409"/>
                        <a:ext cx="6324600" cy="1044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604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895428"/>
              </p:ext>
            </p:extLst>
          </p:nvPr>
        </p:nvGraphicFramePr>
        <p:xfrm>
          <a:off x="541338" y="152400"/>
          <a:ext cx="6926262" cy="312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687" name="数式" r:id="rId3" imgW="2946240" imgH="1320480" progId="Equation.3">
                  <p:embed/>
                </p:oleObj>
              </mc:Choice>
              <mc:Fallback>
                <p:oleObj name="数式" r:id="rId3" imgW="2946240" imgH="1320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52400"/>
                        <a:ext cx="6926262" cy="312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236500"/>
              </p:ext>
            </p:extLst>
          </p:nvPr>
        </p:nvGraphicFramePr>
        <p:xfrm>
          <a:off x="762000" y="3657600"/>
          <a:ext cx="7065261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1688" name="Equation" r:id="rId5" imgW="4559040" imgH="1638000" progId="Equation.DSMT4">
                  <p:embed/>
                </p:oleObj>
              </mc:Choice>
              <mc:Fallback>
                <p:oleObj name="Equation" r:id="rId5" imgW="4559040" imgH="1638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57600"/>
                        <a:ext cx="7065261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86600" y="26670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within the water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518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6914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 surface </a:t>
            </a:r>
            <a:r>
              <a:rPr lang="en-US" sz="2400" i="1" dirty="0" smtClean="0">
                <a:latin typeface="Symbol" panose="05050102010706020507" pitchFamily="18" charset="2"/>
              </a:rPr>
              <a:t>z</a:t>
            </a:r>
            <a:r>
              <a:rPr lang="en-US" sz="2400" i="1" dirty="0" smtClean="0">
                <a:latin typeface="+mj-lt"/>
              </a:rPr>
              <a:t>(</a:t>
            </a:r>
            <a:r>
              <a:rPr lang="en-US" sz="2400" i="1" dirty="0" err="1" smtClean="0">
                <a:latin typeface="+mj-lt"/>
              </a:rPr>
              <a:t>x,t</a:t>
            </a:r>
            <a:r>
              <a:rPr lang="en-US" sz="2400" i="1" dirty="0" smtClean="0">
                <a:latin typeface="+mj-lt"/>
              </a:rPr>
              <a:t>)</a:t>
            </a:r>
            <a:r>
              <a:rPr lang="en-US" sz="2400" dirty="0" smtClean="0">
                <a:latin typeface="+mj-lt"/>
              </a:rPr>
              <a:t> wave moving in the </a:t>
            </a:r>
            <a:r>
              <a:rPr lang="en-US" sz="2400" i="1" dirty="0" smtClean="0">
                <a:latin typeface="+mj-lt"/>
              </a:rPr>
              <a:t>x</a:t>
            </a:r>
            <a:r>
              <a:rPr lang="en-US" sz="2400" dirty="0" smtClean="0">
                <a:latin typeface="+mj-lt"/>
              </a:rPr>
              <a:t>-direction in a channel of width </a:t>
            </a:r>
            <a:r>
              <a:rPr lang="en-US" sz="2400" i="1" dirty="0" smtClean="0">
                <a:latin typeface="+mj-lt"/>
              </a:rPr>
              <a:t>b(x) </a:t>
            </a:r>
            <a:r>
              <a:rPr lang="en-US" sz="2400" dirty="0" smtClean="0">
                <a:latin typeface="+mj-lt"/>
              </a:rPr>
              <a:t>and height </a:t>
            </a:r>
            <a:r>
              <a:rPr lang="en-US" sz="2400" i="1" dirty="0" smtClean="0">
                <a:latin typeface="+mj-lt"/>
              </a:rPr>
              <a:t>h(x):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    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28600" y="1676400"/>
            <a:ext cx="4467347" cy="3920685"/>
            <a:chOff x="1828800" y="2484580"/>
            <a:chExt cx="4467347" cy="3920685"/>
          </a:xfrm>
        </p:grpSpPr>
        <p:sp>
          <p:nvSpPr>
            <p:cNvPr id="6" name="Cube 5"/>
            <p:cNvSpPr/>
            <p:nvPr/>
          </p:nvSpPr>
          <p:spPr>
            <a:xfrm>
              <a:off x="3429000" y="4038600"/>
              <a:ext cx="685800" cy="1981200"/>
            </a:xfrm>
            <a:prstGeom prst="cube">
              <a:avLst>
                <a:gd name="adj" fmla="val 64058"/>
              </a:avLst>
            </a:prstGeom>
            <a:pattFill prst="zigZag">
              <a:fgClr>
                <a:srgbClr val="0070C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3429000" y="3398980"/>
              <a:ext cx="685800" cy="1066800"/>
            </a:xfrm>
            <a:prstGeom prst="cube">
              <a:avLst>
                <a:gd name="adj" fmla="val 64058"/>
              </a:avLst>
            </a:prstGeom>
            <a:pattFill prst="wave">
              <a:fgClr>
                <a:srgbClr val="FF00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00400" y="59436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dx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09524" y="5715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b(x)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3727981" y="5638800"/>
              <a:ext cx="463019" cy="47084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91000" y="4008579"/>
              <a:ext cx="0" cy="163022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4168091" y="3398980"/>
              <a:ext cx="22909" cy="59831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214324" y="4572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h(x)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214324" y="3429000"/>
              <a:ext cx="8659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Symbol" panose="05050102010706020507" pitchFamily="18" charset="2"/>
                </a:rPr>
                <a:t>z(</a:t>
              </a:r>
              <a:r>
                <a:rPr lang="en-US" sz="2400" i="1" dirty="0" err="1" smtClean="0"/>
                <a:t>x,t</a:t>
              </a:r>
              <a:r>
                <a:rPr lang="en-US" sz="2400" i="1" dirty="0" smtClean="0">
                  <a:latin typeface="Symbol" panose="05050102010706020507" pitchFamily="18" charset="2"/>
                </a:rPr>
                <a:t>)</a:t>
              </a:r>
            </a:p>
          </p:txBody>
        </p:sp>
        <p:sp>
          <p:nvSpPr>
            <p:cNvPr id="21" name="Cube 20"/>
            <p:cNvSpPr/>
            <p:nvPr/>
          </p:nvSpPr>
          <p:spPr>
            <a:xfrm>
              <a:off x="3429000" y="2484580"/>
              <a:ext cx="685800" cy="1325420"/>
            </a:xfrm>
            <a:prstGeom prst="cube">
              <a:avLst>
                <a:gd name="adj" fmla="val 64058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18288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48006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905000" y="4186535"/>
              <a:ext cx="8675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v(</a:t>
              </a:r>
              <a:r>
                <a:rPr lang="en-US" sz="2400" i="1" dirty="0" err="1" smtClean="0">
                  <a:latin typeface="+mj-lt"/>
                </a:rPr>
                <a:t>x,t</a:t>
              </a:r>
              <a:r>
                <a:rPr lang="en-US" sz="2400" i="1" dirty="0" smtClean="0">
                  <a:latin typeface="+mj-lt"/>
                </a:rPr>
                <a:t>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23655" y="4191000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v(</a:t>
              </a:r>
              <a:r>
                <a:rPr lang="en-US" sz="2400" i="1" dirty="0" err="1" smtClean="0">
                  <a:latin typeface="+mj-lt"/>
                </a:rPr>
                <a:t>x+dx,t</a:t>
              </a:r>
              <a:r>
                <a:rPr lang="en-US" sz="2400" i="1" dirty="0" smtClean="0">
                  <a:latin typeface="+mj-lt"/>
                </a:rPr>
                <a:t>)</a:t>
              </a:r>
            </a:p>
          </p:txBody>
        </p:sp>
      </p:grp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439478"/>
              </p:ext>
            </p:extLst>
          </p:nvPr>
        </p:nvGraphicFramePr>
        <p:xfrm>
          <a:off x="3870325" y="4662911"/>
          <a:ext cx="4959350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009" name="Equation" r:id="rId3" imgW="2971800" imgH="901440" progId="Equation.DSMT4">
                  <p:embed/>
                </p:oleObj>
              </mc:Choice>
              <mc:Fallback>
                <p:oleObj name="Equation" r:id="rId3" imgW="297180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70325" y="4662911"/>
                        <a:ext cx="4959350" cy="150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698893"/>
              </p:ext>
            </p:extLst>
          </p:nvPr>
        </p:nvGraphicFramePr>
        <p:xfrm>
          <a:off x="4311355" y="1284526"/>
          <a:ext cx="4754837" cy="1306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010" name="Equation" r:id="rId5" imgW="3466800" imgH="952200" progId="Equation.DSMT4">
                  <p:embed/>
                </p:oleObj>
              </mc:Choice>
              <mc:Fallback>
                <p:oleObj name="Equation" r:id="rId5" imgW="34668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11355" y="1284526"/>
                        <a:ext cx="4754837" cy="1306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8499129"/>
              </p:ext>
            </p:extLst>
          </p:nvPr>
        </p:nvGraphicFramePr>
        <p:xfrm>
          <a:off x="3899152" y="2628457"/>
          <a:ext cx="2609932" cy="432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011" name="Equation" r:id="rId7" imgW="2070000" imgH="342720" progId="Equation.DSMT4">
                  <p:embed/>
                </p:oleObj>
              </mc:Choice>
              <mc:Fallback>
                <p:oleObj name="Equation" r:id="rId7" imgW="207000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899152" y="2628457"/>
                        <a:ext cx="2609932" cy="432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Up Arrow 13"/>
          <p:cNvSpPr/>
          <p:nvPr/>
        </p:nvSpPr>
        <p:spPr>
          <a:xfrm rot="-1200000">
            <a:off x="5252796" y="2254158"/>
            <a:ext cx="242888" cy="4613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856759"/>
              </p:ext>
            </p:extLst>
          </p:nvPr>
        </p:nvGraphicFramePr>
        <p:xfrm>
          <a:off x="6350000" y="2343150"/>
          <a:ext cx="24812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012" name="Equation" r:id="rId9" imgW="1968480" imgH="342720" progId="Equation.DSMT4">
                  <p:embed/>
                </p:oleObj>
              </mc:Choice>
              <mc:Fallback>
                <p:oleObj name="Equation" r:id="rId9" imgW="19684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350000" y="2343150"/>
                        <a:ext cx="2481263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Up Arrow 30"/>
          <p:cNvSpPr/>
          <p:nvPr/>
        </p:nvSpPr>
        <p:spPr>
          <a:xfrm rot="-1200000">
            <a:off x="6717447" y="2212017"/>
            <a:ext cx="176299" cy="1987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7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28600" y="152400"/>
            <a:ext cx="4467347" cy="3920685"/>
            <a:chOff x="1828800" y="2484580"/>
            <a:chExt cx="4467347" cy="3920685"/>
          </a:xfrm>
        </p:grpSpPr>
        <p:sp>
          <p:nvSpPr>
            <p:cNvPr id="6" name="Cube 5"/>
            <p:cNvSpPr/>
            <p:nvPr/>
          </p:nvSpPr>
          <p:spPr>
            <a:xfrm>
              <a:off x="3429000" y="4038600"/>
              <a:ext cx="685800" cy="1981200"/>
            </a:xfrm>
            <a:prstGeom prst="cube">
              <a:avLst>
                <a:gd name="adj" fmla="val 64058"/>
              </a:avLst>
            </a:prstGeom>
            <a:pattFill prst="zigZag">
              <a:fgClr>
                <a:srgbClr val="0070C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ube 6"/>
            <p:cNvSpPr/>
            <p:nvPr/>
          </p:nvSpPr>
          <p:spPr>
            <a:xfrm>
              <a:off x="3429000" y="3398980"/>
              <a:ext cx="685800" cy="1066800"/>
            </a:xfrm>
            <a:prstGeom prst="cube">
              <a:avLst>
                <a:gd name="adj" fmla="val 64058"/>
              </a:avLst>
            </a:prstGeom>
            <a:pattFill prst="wave">
              <a:fgClr>
                <a:srgbClr val="FF0000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00400" y="5943600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dx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09524" y="5715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b(x)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3727981" y="5638800"/>
              <a:ext cx="463019" cy="47084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4191000" y="4008579"/>
              <a:ext cx="0" cy="1630221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4168091" y="3398980"/>
              <a:ext cx="22909" cy="59831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stealt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214324" y="4572000"/>
              <a:ext cx="7152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h(x)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14324" y="3429000"/>
              <a:ext cx="8659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Symbol" panose="05050102010706020507" pitchFamily="18" charset="2"/>
                </a:rPr>
                <a:t>z(</a:t>
              </a:r>
              <a:r>
                <a:rPr lang="en-US" sz="2400" i="1" dirty="0" err="1" smtClean="0"/>
                <a:t>x,t</a:t>
              </a:r>
              <a:r>
                <a:rPr lang="en-US" sz="2400" i="1" dirty="0" smtClean="0">
                  <a:latin typeface="Symbol" panose="05050102010706020507" pitchFamily="18" charset="2"/>
                </a:rPr>
                <a:t>)</a:t>
              </a:r>
            </a:p>
          </p:txBody>
        </p:sp>
        <p:sp>
          <p:nvSpPr>
            <p:cNvPr id="15" name="Cube 14"/>
            <p:cNvSpPr/>
            <p:nvPr/>
          </p:nvSpPr>
          <p:spPr>
            <a:xfrm>
              <a:off x="3429000" y="2484580"/>
              <a:ext cx="685800" cy="1325420"/>
            </a:xfrm>
            <a:prstGeom prst="cube">
              <a:avLst>
                <a:gd name="adj" fmla="val 64058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18288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4800600" y="4800600"/>
              <a:ext cx="1447800" cy="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905000" y="4186535"/>
              <a:ext cx="8675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v(</a:t>
              </a:r>
              <a:r>
                <a:rPr lang="en-US" sz="2400" i="1" dirty="0" err="1" smtClean="0">
                  <a:latin typeface="+mj-lt"/>
                </a:rPr>
                <a:t>x,t</a:t>
              </a:r>
              <a:r>
                <a:rPr lang="en-US" sz="2400" i="1" dirty="0" smtClean="0">
                  <a:latin typeface="+mj-lt"/>
                </a:rPr>
                <a:t>)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923655" y="4191000"/>
              <a:ext cx="137249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+mj-lt"/>
                </a:rPr>
                <a:t>v(</a:t>
              </a:r>
              <a:r>
                <a:rPr lang="en-US" sz="2400" i="1" dirty="0" err="1" smtClean="0">
                  <a:latin typeface="+mj-lt"/>
                </a:rPr>
                <a:t>x+dx,t</a:t>
              </a:r>
              <a:r>
                <a:rPr lang="en-US" sz="2400" i="1" dirty="0" smtClean="0">
                  <a:latin typeface="+mj-lt"/>
                </a:rPr>
                <a:t>)</a:t>
              </a:r>
            </a:p>
          </p:txBody>
        </p:sp>
      </p:grp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1740261"/>
              </p:ext>
            </p:extLst>
          </p:nvPr>
        </p:nvGraphicFramePr>
        <p:xfrm>
          <a:off x="3924300" y="94899"/>
          <a:ext cx="4895850" cy="150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030" name="Equation" r:id="rId3" imgW="2933640" imgH="901440" progId="Equation.DSMT4">
                  <p:embed/>
                </p:oleObj>
              </mc:Choice>
              <mc:Fallback>
                <p:oleObj name="Equation" r:id="rId3" imgW="293364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4300" y="94899"/>
                        <a:ext cx="4895850" cy="150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1154217"/>
              </p:ext>
            </p:extLst>
          </p:nvPr>
        </p:nvGraphicFramePr>
        <p:xfrm>
          <a:off x="4888261" y="2057400"/>
          <a:ext cx="3931889" cy="1052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031" name="Equation" r:id="rId5" imgW="2323800" imgH="622080" progId="Equation.DSMT4">
                  <p:embed/>
                </p:oleObj>
              </mc:Choice>
              <mc:Fallback>
                <p:oleObj name="Equation" r:id="rId5" imgW="232380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88261" y="2057400"/>
                        <a:ext cx="3931889" cy="10528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629065"/>
              </p:ext>
            </p:extLst>
          </p:nvPr>
        </p:nvGraphicFramePr>
        <p:xfrm>
          <a:off x="369185" y="4309935"/>
          <a:ext cx="3880278" cy="1940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032" name="Equation" r:id="rId7" imgW="2514600" imgH="1257120" progId="Equation.DSMT4">
                  <p:embed/>
                </p:oleObj>
              </mc:Choice>
              <mc:Fallback>
                <p:oleObj name="Equation" r:id="rId7" imgW="251460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9185" y="4309935"/>
                        <a:ext cx="3880278" cy="19408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354159"/>
              </p:ext>
            </p:extLst>
          </p:nvPr>
        </p:nvGraphicFramePr>
        <p:xfrm>
          <a:off x="4628535" y="4724400"/>
          <a:ext cx="4291012" cy="134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033" name="Equation" r:id="rId9" imgW="2768400" imgH="901440" progId="Equation.DSMT4">
                  <p:embed/>
                </p:oleObj>
              </mc:Choice>
              <mc:Fallback>
                <p:oleObj name="Equation" r:id="rId9" imgW="2768400" imgH="901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8535" y="4724400"/>
                        <a:ext cx="4291012" cy="134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116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11/12/2018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2018 --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86901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605554"/>
              </p:ext>
            </p:extLst>
          </p:nvPr>
        </p:nvGraphicFramePr>
        <p:xfrm>
          <a:off x="487878" y="678254"/>
          <a:ext cx="7524750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69" name="Equation" r:id="rId3" imgW="4876560" imgH="1434960" progId="Equation.DSMT4">
                  <p:embed/>
                </p:oleObj>
              </mc:Choice>
              <mc:Fallback>
                <p:oleObj name="Equation" r:id="rId3" imgW="4876560" imgH="1434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7878" y="678254"/>
                        <a:ext cx="7524750" cy="2216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0674194"/>
              </p:ext>
            </p:extLst>
          </p:nvPr>
        </p:nvGraphicFramePr>
        <p:xfrm>
          <a:off x="523875" y="2762250"/>
          <a:ext cx="6777038" cy="367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70" name="Equation" r:id="rId5" imgW="5956200" imgH="3225600" progId="Equation.DSMT4">
                  <p:embed/>
                </p:oleObj>
              </mc:Choice>
              <mc:Fallback>
                <p:oleObj name="Equation" r:id="rId5" imgW="5956200" imgH="322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3875" y="2762250"/>
                        <a:ext cx="6777038" cy="3670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550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21763</TotalTime>
  <Words>539</Words>
  <Application>Microsoft Office PowerPoint</Application>
  <PresentationFormat>On-screen Show (4:3)</PresentationFormat>
  <Paragraphs>155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Symbol</vt:lpstr>
      <vt:lpstr>Wingdings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1046</cp:revision>
  <cp:lastPrinted>2018-11-12T13:30:06Z</cp:lastPrinted>
  <dcterms:created xsi:type="dcterms:W3CDTF">2012-01-10T18:32:24Z</dcterms:created>
  <dcterms:modified xsi:type="dcterms:W3CDTF">2018-11-12T14:50:49Z</dcterms:modified>
</cp:coreProperties>
</file>