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6" r:id="rId2"/>
    <p:sldId id="395" r:id="rId3"/>
    <p:sldId id="354" r:id="rId4"/>
    <p:sldId id="396" r:id="rId5"/>
    <p:sldId id="397" r:id="rId6"/>
    <p:sldId id="398" r:id="rId7"/>
    <p:sldId id="399" r:id="rId8"/>
    <p:sldId id="400" r:id="rId9"/>
    <p:sldId id="37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401" r:id="rId19"/>
    <p:sldId id="385" r:id="rId20"/>
    <p:sldId id="386" r:id="rId21"/>
    <p:sldId id="387" r:id="rId22"/>
    <p:sldId id="388" r:id="rId23"/>
    <p:sldId id="392" r:id="rId24"/>
    <p:sldId id="389" r:id="rId25"/>
    <p:sldId id="390" r:id="rId26"/>
    <p:sldId id="394" r:id="rId27"/>
    <p:sldId id="391" r:id="rId28"/>
    <p:sldId id="376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7E838B-28B6-40D0-A842-90B9C4138E5F}">
          <p14:sldIdLst>
            <p14:sldId id="296"/>
            <p14:sldId id="395"/>
            <p14:sldId id="354"/>
            <p14:sldId id="396"/>
            <p14:sldId id="397"/>
            <p14:sldId id="398"/>
            <p14:sldId id="399"/>
            <p14:sldId id="400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401"/>
            <p14:sldId id="385"/>
            <p14:sldId id="386"/>
            <p14:sldId id="387"/>
            <p14:sldId id="388"/>
            <p14:sldId id="392"/>
            <p14:sldId id="389"/>
            <p14:sldId id="390"/>
            <p14:sldId id="394"/>
            <p14:sldId id="391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hyperlink" Target="http://www.ma.hw.ac.uk/soliton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-- Summary of linear surface wave solutions 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-- Non-linear contributions and soliton solutions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55995"/>
              </p:ext>
            </p:extLst>
          </p:nvPr>
        </p:nvGraphicFramePr>
        <p:xfrm>
          <a:off x="955675" y="3705225"/>
          <a:ext cx="70818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0" name="数式" r:id="rId3" imgW="3263760" imgH="1066680" progId="Equation.3">
                  <p:embed/>
                </p:oleObj>
              </mc:Choice>
              <mc:Fallback>
                <p:oleObj name="数式" r:id="rId3" imgW="32637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705225"/>
                        <a:ext cx="7081838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6" name="Cube 5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524000" y="30480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14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55171"/>
              </p:ext>
            </p:extLst>
          </p:nvPr>
        </p:nvGraphicFramePr>
        <p:xfrm>
          <a:off x="1826260" y="3657600"/>
          <a:ext cx="6555740" cy="25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6" name="Equation" r:id="rId3" imgW="4698720" imgH="1803240" progId="Equation.DSMT4">
                  <p:embed/>
                </p:oleObj>
              </mc:Choice>
              <mc:Fallback>
                <p:oleObj name="Equation" r:id="rId3" imgW="469872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6260" y="3657600"/>
                        <a:ext cx="6555740" cy="25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0874" y="54263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Non-linear effects in surface waves:</a:t>
            </a:r>
          </a:p>
        </p:txBody>
      </p:sp>
    </p:spTree>
    <p:extLst>
      <p:ext uri="{BB962C8B-B14F-4D97-AF65-F5344CB8AC3E}">
        <p14:creationId xmlns:p14="http://schemas.microsoft.com/office/powerpoint/2010/main" val="13410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Detailed analysis of non-linear surface waves</a:t>
            </a:r>
          </a:p>
          <a:p>
            <a:r>
              <a:rPr lang="en-US" sz="2400" dirty="0" smtClean="0"/>
              <a:t>[Note </a:t>
            </a:r>
            <a:r>
              <a:rPr lang="en-US" sz="2400" dirty="0"/>
              <a:t>that these </a:t>
            </a:r>
            <a:r>
              <a:rPr lang="en-US" sz="2400" dirty="0" smtClean="0"/>
              <a:t>derivations </a:t>
            </a:r>
            <a:r>
              <a:rPr lang="en-US" sz="2400" dirty="0"/>
              <a:t>follow  </a:t>
            </a:r>
            <a:r>
              <a:rPr lang="en-US" sz="2400" dirty="0" smtClean="0"/>
              <a:t>Alexander </a:t>
            </a:r>
            <a:r>
              <a:rPr lang="en-US" sz="2400" dirty="0"/>
              <a:t>L. Fetter and John Dirk </a:t>
            </a:r>
            <a:r>
              <a:rPr lang="en-US" sz="2400" dirty="0" err="1"/>
              <a:t>Walecka</a:t>
            </a:r>
            <a:r>
              <a:rPr lang="en-US" sz="2400" dirty="0" smtClean="0"/>
              <a:t>, </a:t>
            </a:r>
            <a:r>
              <a:rPr lang="en-US" sz="2400" i="1" dirty="0" smtClean="0"/>
              <a:t>Theoretical </a:t>
            </a:r>
            <a:r>
              <a:rPr lang="en-US" sz="2400" i="1" dirty="0"/>
              <a:t>Mechanics of Particles and </a:t>
            </a:r>
            <a:r>
              <a:rPr lang="en-US" sz="2400" i="1" dirty="0" smtClean="0"/>
              <a:t>Continua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/>
              <a:t>McGraw Hill, 1980), </a:t>
            </a:r>
            <a:r>
              <a:rPr lang="en-US" sz="2400" dirty="0" err="1"/>
              <a:t>Chapt</a:t>
            </a:r>
            <a:r>
              <a:rPr lang="en-US" sz="2400" dirty="0"/>
              <a:t>. 10</a:t>
            </a:r>
            <a:r>
              <a:rPr lang="en-US" sz="2400" dirty="0" smtClean="0"/>
              <a:t>.]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507243"/>
              </p:ext>
            </p:extLst>
          </p:nvPr>
        </p:nvGraphicFramePr>
        <p:xfrm>
          <a:off x="609600" y="1858963"/>
          <a:ext cx="7536182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17" name="Equation" r:id="rId3" imgW="5803560" imgH="622080" progId="Equation.DSMT4">
                  <p:embed/>
                </p:oleObj>
              </mc:Choice>
              <mc:Fallback>
                <p:oleObj name="Equation" r:id="rId3" imgW="5803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858963"/>
                        <a:ext cx="7536182" cy="80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surface of the fluid is described by </a:t>
            </a:r>
            <a:r>
              <a:rPr lang="en-US" sz="2400" i="1" dirty="0" smtClean="0"/>
              <a:t>z=</a:t>
            </a:r>
            <a:r>
              <a:rPr lang="en-US" sz="2400" i="1" dirty="0" err="1" smtClean="0"/>
              <a:t>h+</a:t>
            </a:r>
            <a:r>
              <a:rPr lang="en-US" sz="2400" i="1" dirty="0" err="1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  <a:r>
              <a:rPr lang="en-US" sz="2400" dirty="0" smtClean="0"/>
              <a:t>. </a:t>
            </a:r>
            <a:r>
              <a:rPr lang="en-US" sz="2400" dirty="0"/>
              <a:t>It is </a:t>
            </a:r>
            <a:r>
              <a:rPr lang="en-US" sz="2400" dirty="0" smtClean="0"/>
              <a:t>assumed that </a:t>
            </a:r>
            <a:r>
              <a:rPr lang="en-US" sz="2400" dirty="0"/>
              <a:t>the fluid is contained in a structure (lake, river, swimming pool, etc</a:t>
            </a:r>
            <a:r>
              <a:rPr lang="en-US" sz="2400" dirty="0" smtClean="0"/>
              <a:t>.) with </a:t>
            </a:r>
            <a:r>
              <a:rPr lang="en-US" sz="2400" dirty="0"/>
              <a:t>a </a:t>
            </a:r>
            <a:r>
              <a:rPr lang="en-US" sz="2400" dirty="0" err="1"/>
              <a:t>structureless</a:t>
            </a:r>
            <a:r>
              <a:rPr lang="en-US" sz="2400" dirty="0"/>
              <a:t> bottom defined by the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0 </a:t>
            </a:r>
            <a:r>
              <a:rPr lang="en-US" sz="2400" dirty="0"/>
              <a:t>plane and filled </a:t>
            </a:r>
            <a:r>
              <a:rPr lang="en-US" sz="2400" dirty="0" smtClean="0"/>
              <a:t>to an </a:t>
            </a:r>
            <a:r>
              <a:rPr lang="en-US" sz="2400" dirty="0"/>
              <a:t>equilibrium height of </a:t>
            </a:r>
            <a:r>
              <a:rPr lang="en-US" sz="2400" i="1" dirty="0" smtClean="0"/>
              <a:t>z </a:t>
            </a:r>
            <a:r>
              <a:rPr lang="en-US" sz="2400" i="1" dirty="0"/>
              <a:t>= </a:t>
            </a:r>
            <a:r>
              <a:rPr lang="en-US" sz="2400" i="1" dirty="0" smtClean="0"/>
              <a:t>h.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5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equations for 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x,z,t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i="1" dirty="0" smtClean="0">
                <a:latin typeface="Symbol" panose="05050102010706020507" pitchFamily="18" charset="2"/>
              </a:rPr>
              <a:t>z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x,t</a:t>
            </a:r>
            <a:r>
              <a:rPr lang="en-US" sz="2400" i="1" dirty="0" smtClean="0"/>
              <a:t>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00636"/>
              </p:ext>
            </p:extLst>
          </p:nvPr>
        </p:nvGraphicFramePr>
        <p:xfrm>
          <a:off x="184298" y="765579"/>
          <a:ext cx="4010078" cy="46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7" name="Equation" r:id="rId3" imgW="2273040" imgH="266400" progId="Equation.DSMT4">
                  <p:embed/>
                </p:oleObj>
              </mc:Choice>
              <mc:Fallback>
                <p:oleObj name="Equation" r:id="rId3" imgW="2273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298" y="765579"/>
                        <a:ext cx="4010078" cy="469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6921"/>
              </p:ext>
            </p:extLst>
          </p:nvPr>
        </p:nvGraphicFramePr>
        <p:xfrm>
          <a:off x="464288" y="1267125"/>
          <a:ext cx="59420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8" name="Equation" r:id="rId5" imgW="4089240" imgH="927000" progId="Equation.DSMT4">
                  <p:embed/>
                </p:oleObj>
              </mc:Choice>
              <mc:Fallback>
                <p:oleObj name="Equation" r:id="rId5" imgW="40892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288" y="1267125"/>
                        <a:ext cx="5942013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0749" y="2632818"/>
            <a:ext cx="8502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Bernoulli equation (assuming </a:t>
            </a:r>
            <a:r>
              <a:rPr lang="en-US" sz="2400" dirty="0" err="1"/>
              <a:t>irrotational</a:t>
            </a:r>
            <a:r>
              <a:rPr lang="en-US" sz="2400" dirty="0"/>
              <a:t> flow) and gravitation </a:t>
            </a:r>
            <a:r>
              <a:rPr lang="en-US" sz="2400" dirty="0" smtClean="0"/>
              <a:t>potential energy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193658"/>
              </p:ext>
            </p:extLst>
          </p:nvPr>
        </p:nvGraphicFramePr>
        <p:xfrm>
          <a:off x="514293" y="3657600"/>
          <a:ext cx="7510147" cy="963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79" name="Equation" r:id="rId7" imgW="5841720" imgH="749160" progId="Equation.DSMT4">
                  <p:embed/>
                </p:oleObj>
              </mc:Choice>
              <mc:Fallback>
                <p:oleObj name="Equation" r:id="rId7" imgW="5841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293" y="3657600"/>
                        <a:ext cx="7510147" cy="963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795516"/>
              </p:ext>
            </p:extLst>
          </p:nvPr>
        </p:nvGraphicFramePr>
        <p:xfrm>
          <a:off x="31242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80" name="Equation" r:id="rId9" imgW="228600" imgH="330120" progId="Equation.DSMT4">
                  <p:embed/>
                </p:oleObj>
              </mc:Choice>
              <mc:Fallback>
                <p:oleObj name="Equation" r:id="rId9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242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32409"/>
              </p:ext>
            </p:extLst>
          </p:nvPr>
        </p:nvGraphicFramePr>
        <p:xfrm>
          <a:off x="5118100" y="4572000"/>
          <a:ext cx="520700" cy="75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81" name="Equation" r:id="rId11" imgW="228600" imgH="330120" progId="Equation.DSMT4">
                  <p:embed/>
                </p:oleObj>
              </mc:Choice>
              <mc:Fallback>
                <p:oleObj name="Equation" r:id="rId11" imgW="2286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18100" y="4572000"/>
                        <a:ext cx="520700" cy="75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Brace 11"/>
          <p:cNvSpPr/>
          <p:nvPr/>
        </p:nvSpPr>
        <p:spPr>
          <a:xfrm rot="5400000">
            <a:off x="3093243" y="412714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5400000">
            <a:off x="5060157" y="4145757"/>
            <a:ext cx="381000" cy="9286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Boundary conditions on functions –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Zero velocity at bottom of tank: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2325"/>
              </p:ext>
            </p:extLst>
          </p:nvPr>
        </p:nvGraphicFramePr>
        <p:xfrm>
          <a:off x="3429000" y="1664910"/>
          <a:ext cx="2039256" cy="84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27" name="Equation" r:id="rId3" imgW="1371600" imgH="571320" progId="Equation.DSMT4">
                  <p:embed/>
                </p:oleObj>
              </mc:Choice>
              <mc:Fallback>
                <p:oleObj name="Equation" r:id="rId3" imgW="1371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664910"/>
                        <a:ext cx="2039256" cy="84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258898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vertical velocity at water surface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581015"/>
              </p:ext>
            </p:extLst>
          </p:nvPr>
        </p:nvGraphicFramePr>
        <p:xfrm>
          <a:off x="1751013" y="3125788"/>
          <a:ext cx="5394325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28" name="Equation" r:id="rId5" imgW="3162240" imgH="1180800" progId="Equation.DSMT4">
                  <p:embed/>
                </p:oleObj>
              </mc:Choice>
              <mc:Fallback>
                <p:oleObj name="Equation" r:id="rId5" imgW="31622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1013" y="3125788"/>
                        <a:ext cx="5394325" cy="201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651291"/>
              </p:ext>
            </p:extLst>
          </p:nvPr>
        </p:nvGraphicFramePr>
        <p:xfrm>
          <a:off x="1430338" y="5157788"/>
          <a:ext cx="707707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229" name="Equation" r:id="rId7" imgW="5054400" imgH="660240" progId="Equation.DSMT4">
                  <p:embed/>
                </p:oleObj>
              </mc:Choice>
              <mc:Fallback>
                <p:oleObj name="Equation" r:id="rId7" imgW="50544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0338" y="5157788"/>
                        <a:ext cx="7077075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7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82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Analysis assuming water height </a:t>
            </a:r>
            <a:r>
              <a:rPr lang="en-US" sz="2400" i="1" dirty="0" smtClean="0"/>
              <a:t>z</a:t>
            </a:r>
            <a:r>
              <a:rPr lang="en-US" sz="2400" b="1" dirty="0" smtClean="0"/>
              <a:t>  is </a:t>
            </a:r>
            <a:r>
              <a:rPr lang="en-US" sz="2400" b="1" dirty="0"/>
              <a:t>small relative to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variations in the direction of wave </a:t>
            </a:r>
            <a:r>
              <a:rPr lang="en-US" sz="2400" b="1" dirty="0" smtClean="0"/>
              <a:t>motion </a:t>
            </a:r>
            <a:r>
              <a:rPr lang="en-US" sz="2400" i="1" dirty="0" smtClean="0"/>
              <a:t>(x)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/>
              <a:t>Taylor’s expansion about </a:t>
            </a:r>
            <a:r>
              <a:rPr lang="en-US" sz="2400" i="1" dirty="0"/>
              <a:t>z </a:t>
            </a:r>
            <a:r>
              <a:rPr lang="en-US" sz="2400" dirty="0"/>
              <a:t>= </a:t>
            </a:r>
            <a:r>
              <a:rPr lang="en-US" sz="2400" dirty="0" smtClean="0"/>
              <a:t>0: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82566"/>
              </p:ext>
            </p:extLst>
          </p:nvPr>
        </p:nvGraphicFramePr>
        <p:xfrm>
          <a:off x="147862" y="1607145"/>
          <a:ext cx="8915400" cy="66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34" name="Equation" r:id="rId3" imgW="7988040" imgH="596880" progId="Equation.DSMT4">
                  <p:embed/>
                </p:oleObj>
              </mc:Choice>
              <mc:Fallback>
                <p:oleObj name="Equation" r:id="rId3" imgW="79880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62" y="1607145"/>
                        <a:ext cx="8915400" cy="66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7200" y="2362200"/>
            <a:ext cx="8229600" cy="3416320"/>
            <a:chOff x="457200" y="2971800"/>
            <a:chExt cx="8229600" cy="3416320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2971800"/>
              <a:ext cx="8229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Note that the zero vertical velocity at the bottom ensures that all odd derivatives </a:t>
              </a:r>
              <a:r>
                <a:rPr lang="en-US" sz="2400" dirty="0" smtClean="0"/>
                <a:t>                      vanish </a:t>
              </a:r>
              <a:r>
                <a:rPr lang="en-US" sz="2400" dirty="0"/>
                <a:t>from </a:t>
              </a:r>
              <a:r>
                <a:rPr lang="en-US" sz="2400" dirty="0" smtClean="0"/>
                <a:t>the </a:t>
              </a:r>
            </a:p>
            <a:p>
              <a:endParaRPr lang="en-US" sz="2400" dirty="0" smtClean="0"/>
            </a:p>
            <a:p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Taylor expansion . In addition, the Laplace equation allows us to convert all even derivatives with respect to </a:t>
              </a:r>
              <a:r>
                <a:rPr lang="en-US" sz="2400" i="1" dirty="0"/>
                <a:t>z</a:t>
              </a:r>
              <a:r>
                <a:rPr lang="en-US" sz="2400" dirty="0"/>
                <a:t/>
              </a:r>
              <a:br>
                <a:rPr lang="en-US" sz="2400" dirty="0"/>
              </a:br>
              <a:r>
                <a:rPr lang="en-US" sz="2400" dirty="0"/>
                <a:t>to derivatives with respect to </a:t>
              </a:r>
              <a:r>
                <a:rPr lang="en-US" sz="2400" i="1" dirty="0"/>
                <a:t>x</a:t>
              </a:r>
              <a:r>
                <a:rPr lang="en-US" sz="2400" dirty="0"/>
                <a:t>.</a:t>
              </a:r>
              <a:br>
                <a:rPr lang="en-US" sz="2400" dirty="0"/>
              </a:b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 smtClean="0">
                <a:latin typeface="+mj-lt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4863331"/>
                </p:ext>
              </p:extLst>
            </p:nvPr>
          </p:nvGraphicFramePr>
          <p:xfrm>
            <a:off x="3886200" y="3324201"/>
            <a:ext cx="1438725" cy="786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235" name="Equation" r:id="rId5" imgW="1091880" imgH="596880" progId="Equation.DSMT4">
                    <p:embed/>
                  </p:oleObj>
                </mc:Choice>
                <mc:Fallback>
                  <p:oleObj name="Equation" r:id="rId5" imgW="1091880" imgH="596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886200" y="3324201"/>
                          <a:ext cx="1438725" cy="7862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42234"/>
              </p:ext>
            </p:extLst>
          </p:nvPr>
        </p:nvGraphicFramePr>
        <p:xfrm>
          <a:off x="76200" y="5197663"/>
          <a:ext cx="8991600" cy="66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236" name="Equation" r:id="rId7" imgW="8013600" imgH="596880" progId="Equation.DSMT4">
                  <p:embed/>
                </p:oleObj>
              </mc:Choice>
              <mc:Fallback>
                <p:oleObj name="Equation" r:id="rId7" imgW="80136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" y="5197663"/>
                        <a:ext cx="8991600" cy="66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linearized equations and their solutions: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Bernoulli equations --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31256"/>
              </p:ext>
            </p:extLst>
          </p:nvPr>
        </p:nvGraphicFramePr>
        <p:xfrm>
          <a:off x="1614488" y="1125538"/>
          <a:ext cx="50371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52" name="Equation" r:id="rId3" imgW="4165560" imgH="1942920" progId="Equation.DSMT4">
                  <p:embed/>
                </p:oleObj>
              </mc:Choice>
              <mc:Fallback>
                <p:oleObj name="Equation" r:id="rId3" imgW="416556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4488" y="1125538"/>
                        <a:ext cx="50371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40989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Taylor's expansion results to lowest order</a:t>
            </a:r>
            <a:endParaRPr lang="en-US" sz="20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67971"/>
              </p:ext>
            </p:extLst>
          </p:nvPr>
        </p:nvGraphicFramePr>
        <p:xfrm>
          <a:off x="1516063" y="3814763"/>
          <a:ext cx="695325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53" name="Equation" r:id="rId5" imgW="5486400" imgH="596880" progId="Equation.DSMT4">
                  <p:embed/>
                </p:oleObj>
              </mc:Choice>
              <mc:Fallback>
                <p:oleObj name="Equation" r:id="rId5" imgW="54864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6063" y="3814763"/>
                        <a:ext cx="6953250" cy="75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84160"/>
              </p:ext>
            </p:extLst>
          </p:nvPr>
        </p:nvGraphicFramePr>
        <p:xfrm>
          <a:off x="1651000" y="4800599"/>
          <a:ext cx="5740400" cy="698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254" name="Equation" r:id="rId7" imgW="4902120" imgH="596880" progId="Equation.DSMT4">
                  <p:embed/>
                </p:oleObj>
              </mc:Choice>
              <mc:Fallback>
                <p:oleObj name="Equation" r:id="rId7" imgW="49021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1000" y="4800599"/>
                        <a:ext cx="5740400" cy="698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57912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linear wave equation with 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c</a:t>
            </a:r>
            <a:r>
              <a:rPr lang="en-US" sz="2400" i="1" baseline="30000" dirty="0" smtClean="0">
                <a:latin typeface="+mj-lt"/>
                <a:sym typeface="Wingdings" panose="05000000000000000000" pitchFamily="2" charset="2"/>
              </a:rPr>
              <a:t>2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=</a:t>
            </a:r>
            <a:r>
              <a:rPr lang="en-US" sz="2400" i="1" dirty="0" err="1" smtClean="0">
                <a:latin typeface="+mj-lt"/>
                <a:sym typeface="Wingdings" panose="05000000000000000000" pitchFamily="2" charset="2"/>
              </a:rPr>
              <a:t>gh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non-linear equations --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238261"/>
              </p:ext>
            </p:extLst>
          </p:nvPr>
        </p:nvGraphicFramePr>
        <p:xfrm>
          <a:off x="288925" y="1263650"/>
          <a:ext cx="7999413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68" name="Equation" r:id="rId3" imgW="6222960" imgH="1155600" progId="Equation.DSMT4">
                  <p:embed/>
                </p:oleObj>
              </mc:Choice>
              <mc:Fallback>
                <p:oleObj name="Equation" r:id="rId3" imgW="6222960" imgH="1155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925" y="1263650"/>
                        <a:ext cx="7999413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163763"/>
              </p:ext>
            </p:extLst>
          </p:nvPr>
        </p:nvGraphicFramePr>
        <p:xfrm>
          <a:off x="288925" y="3657600"/>
          <a:ext cx="6704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269" name="Equation" r:id="rId5" imgW="4787640" imgH="977760" progId="Equation.DSMT4">
                  <p:embed/>
                </p:oleObj>
              </mc:Choice>
              <mc:Fallback>
                <p:oleObj name="Equation" r:id="rId5" imgW="4787640" imgH="977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8925" y="3657600"/>
                        <a:ext cx="6704012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2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non-linear equations -- </a:t>
            </a:r>
            <a:r>
              <a:rPr lang="en-US" sz="2400" dirty="0" smtClean="0"/>
              <a:t>keeping </a:t>
            </a:r>
            <a:r>
              <a:rPr lang="en-US" sz="2400" dirty="0"/>
              <a:t>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terms.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772683"/>
              </p:ext>
            </p:extLst>
          </p:nvPr>
        </p:nvGraphicFramePr>
        <p:xfrm>
          <a:off x="4521355" y="1143000"/>
          <a:ext cx="317484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8" name="Equation" r:id="rId3" imgW="2108160" imgH="266400" progId="Equation.DSMT4">
                  <p:embed/>
                </p:oleObj>
              </mc:Choice>
              <mc:Fallback>
                <p:oleObj name="Equation" r:id="rId3" imgW="2108160" imgH="266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1355" y="1143000"/>
                        <a:ext cx="317484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71381"/>
              </p:ext>
            </p:extLst>
          </p:nvPr>
        </p:nvGraphicFramePr>
        <p:xfrm>
          <a:off x="438150" y="1752600"/>
          <a:ext cx="843280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9" name="Equation" r:id="rId5" imgW="6527520" imgH="1866600" progId="Equation.DSMT4">
                  <p:embed/>
                </p:oleObj>
              </mc:Choice>
              <mc:Fallback>
                <p:oleObj name="Equation" r:id="rId5" imgW="6527520" imgH="1866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" y="1752600"/>
                        <a:ext cx="8432800" cy="241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90290"/>
              </p:ext>
            </p:extLst>
          </p:nvPr>
        </p:nvGraphicFramePr>
        <p:xfrm>
          <a:off x="438150" y="4178190"/>
          <a:ext cx="6570921" cy="1397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0" name="Equation" r:id="rId7" imgW="4597200" imgH="977760" progId="Equation.DSMT4">
                  <p:embed/>
                </p:oleObj>
              </mc:Choice>
              <mc:Fallback>
                <p:oleObj name="Equation" r:id="rId7" imgW="4597200" imgH="977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8150" y="4178190"/>
                        <a:ext cx="6570921" cy="1397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130" y="5590049"/>
            <a:ext cx="8172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expressions keep the lowest order nonlinear terms and include up </a:t>
            </a:r>
            <a:r>
              <a:rPr lang="en-US" sz="2400" dirty="0" smtClean="0"/>
              <a:t>to 4th </a:t>
            </a:r>
            <a:r>
              <a:rPr lang="en-US" sz="2400" dirty="0"/>
              <a:t>order derivatives in the linear terms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2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364570"/>
              </p:ext>
            </p:extLst>
          </p:nvPr>
        </p:nvGraphicFramePr>
        <p:xfrm>
          <a:off x="330200" y="152400"/>
          <a:ext cx="6832600" cy="1661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2" name="Equation" r:id="rId3" imgW="5587920" imgH="1358640" progId="Equation.DSMT4">
                  <p:embed/>
                </p:oleObj>
              </mc:Choice>
              <mc:Fallback>
                <p:oleObj name="Equation" r:id="rId3" imgW="558792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" y="152400"/>
                        <a:ext cx="6832600" cy="1661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967665"/>
              </p:ext>
            </p:extLst>
          </p:nvPr>
        </p:nvGraphicFramePr>
        <p:xfrm>
          <a:off x="492641" y="2057400"/>
          <a:ext cx="636535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3" name="Equation" r:id="rId5" imgW="4686120" imgH="622080" progId="Equation.DSMT4">
                  <p:embed/>
                </p:oleObj>
              </mc:Choice>
              <mc:Fallback>
                <p:oleObj name="Equation" r:id="rId5" imgW="46861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641" y="2057400"/>
                        <a:ext cx="636535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41220"/>
              </p:ext>
            </p:extLst>
          </p:nvPr>
        </p:nvGraphicFramePr>
        <p:xfrm>
          <a:off x="462515" y="3810000"/>
          <a:ext cx="6650666" cy="197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74" name="Equation" r:id="rId7" imgW="4584600" imgH="1358640" progId="Equation.DSMT4">
                  <p:embed/>
                </p:oleObj>
              </mc:Choice>
              <mc:Fallback>
                <p:oleObj name="Equation" r:id="rId7" imgW="45846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2515" y="3810000"/>
                        <a:ext cx="6650666" cy="197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2641" y="29790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that the wave </a:t>
            </a:r>
            <a:r>
              <a:rPr lang="en-US" sz="2400" dirty="0" smtClean="0"/>
              <a:t>“speed” </a:t>
            </a:r>
            <a:r>
              <a:rPr lang="en-US" sz="2400" i="1" dirty="0" smtClean="0"/>
              <a:t>c</a:t>
            </a:r>
            <a:r>
              <a:rPr lang="en-US" sz="2400" dirty="0" smtClean="0"/>
              <a:t> </a:t>
            </a:r>
            <a:r>
              <a:rPr lang="en-US" sz="2400" dirty="0"/>
              <a:t>will be consistently determined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239000" y="457200"/>
            <a:ext cx="1066800" cy="4114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7391400" y="1447800"/>
            <a:ext cx="1066800" cy="4114800"/>
          </a:xfrm>
          <a:prstGeom prst="curved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This material is covered in Chapter 10 of your textbook using </a:t>
            </a:r>
            <a:r>
              <a:rPr lang="en-US" sz="2400" smtClean="0">
                <a:latin typeface="+mj-lt"/>
              </a:rPr>
              <a:t>similar notation.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1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38891"/>
              </p:ext>
            </p:extLst>
          </p:nvPr>
        </p:nvGraphicFramePr>
        <p:xfrm>
          <a:off x="1447800" y="914400"/>
          <a:ext cx="695099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60" name="Equation" r:id="rId3" imgW="5257800" imgH="2997000" progId="Equation.DSMT4">
                  <p:embed/>
                </p:oleObj>
              </mc:Choice>
              <mc:Fallback>
                <p:oleObj name="Equation" r:id="rId3" imgW="5257800" imgH="299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914400"/>
                        <a:ext cx="6950990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24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Integrating and re-arranging coupled equations – continued --</a:t>
            </a:r>
          </a:p>
          <a:p>
            <a:pPr algn="ctr"/>
            <a:r>
              <a:rPr lang="en-US" sz="2400" dirty="0" smtClean="0">
                <a:latin typeface="+mj-lt"/>
              </a:rPr>
              <a:t>Expressing modified surface velocity equation in terms 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  <a:r>
              <a:rPr lang="en-US" sz="2400" i="1" dirty="0" smtClean="0">
                <a:latin typeface="+mj-lt"/>
              </a:rPr>
              <a:t>(u):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3871"/>
              </p:ext>
            </p:extLst>
          </p:nvPr>
        </p:nvGraphicFramePr>
        <p:xfrm>
          <a:off x="1143000" y="5025965"/>
          <a:ext cx="3317221" cy="603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0" name="Equation" r:id="rId3" imgW="1815840" imgH="330120" progId="Equation.DSMT4">
                  <p:embed/>
                </p:oleObj>
              </mc:Choice>
              <mc:Fallback>
                <p:oleObj name="Equation" r:id="rId3" imgW="18158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025965"/>
                        <a:ext cx="3317221" cy="603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2753"/>
              </p:ext>
            </p:extLst>
          </p:nvPr>
        </p:nvGraphicFramePr>
        <p:xfrm>
          <a:off x="776609" y="1059597"/>
          <a:ext cx="7590781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1" name="Equation" r:id="rId5" imgW="4572000" imgH="2070000" progId="Equation.DSMT4">
                  <p:embed/>
                </p:oleObj>
              </mc:Choice>
              <mc:Fallback>
                <p:oleObj name="Equation" r:id="rId5" imgW="4572000" imgH="20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6609" y="1059597"/>
                        <a:ext cx="7590781" cy="343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9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Solution of the famous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/>
              <a:t>Vries</a:t>
            </a:r>
            <a:r>
              <a:rPr lang="en-US" sz="2400" dirty="0"/>
              <a:t> </a:t>
            </a:r>
            <a:r>
              <a:rPr lang="en-US" sz="2400" dirty="0" smtClean="0"/>
              <a:t>equation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Modified surface </a:t>
            </a:r>
            <a:r>
              <a:rPr lang="en-US" sz="2400" dirty="0" smtClean="0"/>
              <a:t>amplitude </a:t>
            </a:r>
            <a:r>
              <a:rPr lang="en-US" sz="2400" dirty="0"/>
              <a:t>equation in terms </a:t>
            </a:r>
            <a:r>
              <a:rPr lang="en-US" sz="2400" dirty="0" smtClean="0"/>
              <a:t>of </a:t>
            </a:r>
            <a:r>
              <a:rPr lang="en-US" sz="2400" i="1" dirty="0" smtClean="0">
                <a:latin typeface="Symbol" panose="05050102010706020507" pitchFamily="18" charset="2"/>
              </a:rPr>
              <a:t>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33337"/>
              </p:ext>
            </p:extLst>
          </p:nvPr>
        </p:nvGraphicFramePr>
        <p:xfrm>
          <a:off x="1847850" y="1852613"/>
          <a:ext cx="407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0" name="Equation" r:id="rId3" imgW="4076640" imgH="634680" progId="Equation.DSMT4">
                  <p:embed/>
                </p:oleObj>
              </mc:Choice>
              <mc:Fallback>
                <p:oleObj name="Equation" r:id="rId3" imgW="4076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850" y="1852613"/>
                        <a:ext cx="4076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3048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83966"/>
              </p:ext>
            </p:extLst>
          </p:nvPr>
        </p:nvGraphicFramePr>
        <p:xfrm>
          <a:off x="1675161" y="35814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1" name="Equation" r:id="rId5" imgW="5117760" imgH="1485720" progId="Equation.DSMT4">
                  <p:embed/>
                </p:oleObj>
              </mc:Choice>
              <mc:Fallback>
                <p:oleObj name="Equation" r:id="rId5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5161" y="35814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7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758"/>
            <a:ext cx="9144000" cy="25224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32751"/>
              </p:ext>
            </p:extLst>
          </p:nvPr>
        </p:nvGraphicFramePr>
        <p:xfrm>
          <a:off x="838200" y="493023"/>
          <a:ext cx="6215556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83" name="Equation" r:id="rId4" imgW="4025880" imgH="723600" progId="Equation.DSMT4">
                  <p:embed/>
                </p:oleObj>
              </mc:Choice>
              <mc:Fallback>
                <p:oleObj name="Equation" r:id="rId4" imgW="40258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93023"/>
                        <a:ext cx="6215556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4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</a:t>
            </a:r>
            <a:r>
              <a:rPr lang="en-US" sz="2400" dirty="0" smtClean="0"/>
              <a:t>to “standard” </a:t>
            </a:r>
            <a:r>
              <a:rPr lang="en-US" sz="2400" dirty="0"/>
              <a:t>form </a:t>
            </a:r>
            <a:r>
              <a:rPr lang="en-US" sz="2400" dirty="0" smtClean="0"/>
              <a:t>of </a:t>
            </a:r>
            <a:r>
              <a:rPr lang="en-US" sz="2400" dirty="0" err="1"/>
              <a:t>Korteweg</a:t>
            </a:r>
            <a:r>
              <a:rPr lang="en-US" sz="2400" dirty="0"/>
              <a:t>-de </a:t>
            </a:r>
            <a:r>
              <a:rPr lang="en-US" sz="2400" dirty="0" err="1" smtClean="0"/>
              <a:t>Vries</a:t>
            </a:r>
            <a:r>
              <a:rPr lang="en-US" sz="2400" dirty="0" smtClean="0"/>
              <a:t> equation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08191"/>
              </p:ext>
            </p:extLst>
          </p:nvPr>
        </p:nvGraphicFramePr>
        <p:xfrm>
          <a:off x="952500" y="914400"/>
          <a:ext cx="5600700" cy="120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4" name="Equation" r:id="rId3" imgW="4647960" imgH="1002960" progId="Equation.DSMT4">
                  <p:embed/>
                </p:oleObj>
              </mc:Choice>
              <mc:Fallback>
                <p:oleObj name="Equation" r:id="rId3" imgW="46479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0" y="914400"/>
                        <a:ext cx="5600700" cy="120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97346"/>
              </p:ext>
            </p:extLst>
          </p:nvPr>
        </p:nvGraphicFramePr>
        <p:xfrm>
          <a:off x="952500" y="2697163"/>
          <a:ext cx="4755707" cy="126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5" name="Equation" r:id="rId5" imgW="3479760" imgH="927000" progId="Equation.DSMT4">
                  <p:embed/>
                </p:oleObj>
              </mc:Choice>
              <mc:Fallback>
                <p:oleObj name="Equation" r:id="rId5" imgW="34797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0" y="2697163"/>
                        <a:ext cx="4755707" cy="126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160694"/>
              </p:ext>
            </p:extLst>
          </p:nvPr>
        </p:nvGraphicFramePr>
        <p:xfrm>
          <a:off x="987942" y="4432589"/>
          <a:ext cx="4269858" cy="143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336" name="Equation" r:id="rId7" imgW="3136680" imgH="1054080" progId="Equation.DSMT4">
                  <p:embed/>
                </p:oleObj>
              </mc:Choice>
              <mc:Fallback>
                <p:oleObj name="Equation" r:id="rId7" imgW="313668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7942" y="4432589"/>
                        <a:ext cx="4269858" cy="143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1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More details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3707"/>
              </p:ext>
            </p:extLst>
          </p:nvPr>
        </p:nvGraphicFramePr>
        <p:xfrm>
          <a:off x="1143000" y="533400"/>
          <a:ext cx="6705600" cy="580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46" name="Equation" r:id="rId3" imgW="5270400" imgH="4559040" progId="Equation.DSMT4">
                  <p:embed/>
                </p:oleObj>
              </mc:Choice>
              <mc:Fallback>
                <p:oleObj name="Equation" r:id="rId3" imgW="5270400" imgH="455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533400"/>
                        <a:ext cx="6705600" cy="580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32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018590"/>
              </p:ext>
            </p:extLst>
          </p:nvPr>
        </p:nvGraphicFramePr>
        <p:xfrm>
          <a:off x="533400" y="457200"/>
          <a:ext cx="7808913" cy="578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94" name="Equation" r:id="rId3" imgW="6845040" imgH="5067000" progId="Equation.DSMT4">
                  <p:embed/>
                </p:oleObj>
              </mc:Choice>
              <mc:Fallback>
                <p:oleObj name="Equation" r:id="rId3" imgW="6845040" imgH="506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7808913" cy="5780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8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Soliton</a:t>
            </a:r>
            <a:r>
              <a:rPr lang="en-US" sz="2400" dirty="0"/>
              <a:t> solution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760212"/>
              </p:ext>
            </p:extLst>
          </p:nvPr>
        </p:nvGraphicFramePr>
        <p:xfrm>
          <a:off x="1676400" y="2590800"/>
          <a:ext cx="6478239" cy="188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67" name="Equation" r:id="rId3" imgW="5117760" imgH="1485720" progId="Equation.DSMT4">
                  <p:embed/>
                </p:oleObj>
              </mc:Choice>
              <mc:Fallback>
                <p:oleObj name="Equation" r:id="rId3" imgW="51177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2590800"/>
                        <a:ext cx="6478239" cy="188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33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133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3225" y="441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links:</a:t>
            </a:r>
          </a:p>
          <a:p>
            <a:r>
              <a:rPr lang="en-US" sz="2400" dirty="0" smtClean="0">
                <a:latin typeface="+mj-lt"/>
              </a:rPr>
              <a:t>       Website – </a:t>
            </a:r>
            <a:r>
              <a:rPr lang="en-US" sz="2400" dirty="0" smtClean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  <p:pic>
        <p:nvPicPr>
          <p:cNvPr id="394242" name="Picture 2" descr="http://www.ma.hw.ac.uk/solitons/soliton1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2104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 of canal </a:t>
            </a:r>
            <a:r>
              <a:rPr lang="en-US" sz="2400" dirty="0" err="1" smtClean="0">
                <a:latin typeface="+mj-lt"/>
              </a:rPr>
              <a:t>soliton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hlinkClick r:id="rId2"/>
              </a:rPr>
              <a:t>http://www.ma.hw.ac.uk/solitons/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9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14300" y="3033968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28600"/>
            <a:ext cx="8616983" cy="599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14400"/>
            <a:ext cx="9105900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73" y="2819400"/>
            <a:ext cx="2442303" cy="3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33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Consider a container of water with average height h  and surface </a:t>
            </a:r>
            <a:r>
              <a:rPr lang="en-US" sz="2400" dirty="0" err="1" smtClean="0">
                <a:latin typeface="+mj-lt"/>
              </a:rPr>
              <a:t>h+</a:t>
            </a:r>
            <a:r>
              <a:rPr lang="en-US" sz="2400" dirty="0" err="1" smtClean="0">
                <a:latin typeface="Symbol" pitchFamily="18" charset="2"/>
              </a:rPr>
              <a:t>z</a:t>
            </a:r>
            <a:r>
              <a:rPr lang="en-US" sz="2400" dirty="0" smtClean="0"/>
              <a:t>(</a:t>
            </a:r>
            <a:r>
              <a:rPr lang="en-US" sz="2400" dirty="0" err="1" smtClean="0"/>
              <a:t>x,y,t</a:t>
            </a:r>
            <a:r>
              <a:rPr lang="en-US" sz="2400" dirty="0" smtClean="0"/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90591"/>
              </p:ext>
            </p:extLst>
          </p:nvPr>
        </p:nvGraphicFramePr>
        <p:xfrm>
          <a:off x="585355" y="2192952"/>
          <a:ext cx="674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2" name="Equation" r:id="rId3" imgW="3441600" imgH="228600" progId="Equation.DSMT4">
                  <p:embed/>
                </p:oleObj>
              </mc:Choice>
              <mc:Fallback>
                <p:oleObj name="Equation" r:id="rId3" imgW="344160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5355" y="2192952"/>
                        <a:ext cx="67484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18288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7620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990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</a:t>
            </a:r>
            <a:r>
              <a:rPr lang="en-US" sz="2400" baseline="-25000" dirty="0" smtClean="0">
                <a:latin typeface="+mj-lt"/>
              </a:rPr>
              <a:t>0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11430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26670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28575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26904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41148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3805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19812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20574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21786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28575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y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78421"/>
              </p:ext>
            </p:extLst>
          </p:nvPr>
        </p:nvGraphicFramePr>
        <p:xfrm>
          <a:off x="76200" y="4317702"/>
          <a:ext cx="413067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48" name="Equation" r:id="rId3" imgW="2539800" imgH="1295280" progId="Equation.DSMT4">
                  <p:embed/>
                </p:oleObj>
              </mc:Choice>
              <mc:Fallback>
                <p:oleObj name="Equation" r:id="rId3" imgW="2539800" imgH="1295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17702"/>
                        <a:ext cx="413067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215115"/>
              </p:ext>
            </p:extLst>
          </p:nvPr>
        </p:nvGraphicFramePr>
        <p:xfrm>
          <a:off x="4067175" y="4381500"/>
          <a:ext cx="49720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49" name="Equation" r:id="rId5" imgW="3085920" imgH="1117440" progId="Equation.DSMT4">
                  <p:embed/>
                </p:oleObj>
              </mc:Choice>
              <mc:Fallback>
                <p:oleObj name="Equation" r:id="rId5" imgW="308592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175" y="4381500"/>
                        <a:ext cx="49720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3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-431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</a:t>
            </a:r>
            <a:r>
              <a:rPr lang="en-US" sz="2400" dirty="0" smtClean="0">
                <a:latin typeface="+mj-lt"/>
              </a:rPr>
              <a:t>eep only linear terms and assume that horizontal variation is only along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: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381414"/>
              </p:ext>
            </p:extLst>
          </p:nvPr>
        </p:nvGraphicFramePr>
        <p:xfrm>
          <a:off x="90158" y="680542"/>
          <a:ext cx="7381965" cy="335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5" name="Equation" r:id="rId3" imgW="6019560" imgH="2768400" progId="Equation.DSMT4">
                  <p:embed/>
                </p:oleObj>
              </mc:Choice>
              <mc:Fallback>
                <p:oleObj name="Equation" r:id="rId3" imgW="6019560" imgH="2768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" y="680542"/>
                        <a:ext cx="7381965" cy="335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969308"/>
              </p:ext>
            </p:extLst>
          </p:nvPr>
        </p:nvGraphicFramePr>
        <p:xfrm>
          <a:off x="211137" y="3810000"/>
          <a:ext cx="8721725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6" name="Equation" r:id="rId5" imgW="4343400" imgH="1320480" progId="Equation.DSMT4">
                  <p:embed/>
                </p:oleObj>
              </mc:Choice>
              <mc:Fallback>
                <p:oleObj name="Equation" r:id="rId5" imgW="4343400" imgH="1320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" y="3810000"/>
                        <a:ext cx="8721725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7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870840"/>
              </p:ext>
            </p:extLst>
          </p:nvPr>
        </p:nvGraphicFramePr>
        <p:xfrm>
          <a:off x="192088" y="487363"/>
          <a:ext cx="8229600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9" name="Equation" r:id="rId3" imgW="5816520" imgH="2247840" progId="Equation.DSMT4">
                  <p:embed/>
                </p:oleObj>
              </mc:Choice>
              <mc:Fallback>
                <p:oleObj name="Equation" r:id="rId3" imgW="5816520" imgH="22478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487363"/>
                        <a:ext cx="8229600" cy="314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19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this solution represents a pure plane wave. More likely, there would be a linear combination of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k.</a:t>
            </a:r>
          </a:p>
          <a:p>
            <a:r>
              <a:rPr lang="en-US" sz="2400" dirty="0" smtClean="0">
                <a:latin typeface="+mj-lt"/>
              </a:rPr>
              <a:t>Additional, you text considers the effects of surface tension.</a:t>
            </a:r>
          </a:p>
        </p:txBody>
      </p:sp>
    </p:spTree>
    <p:extLst>
      <p:ext uri="{BB962C8B-B14F-4D97-AF65-F5344CB8AC3E}">
        <p14:creationId xmlns:p14="http://schemas.microsoft.com/office/powerpoint/2010/main" val="11129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11/14/2018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p</a:t>
              </a:r>
              <a:r>
                <a:rPr lang="en-US" sz="2400" baseline="-25000" dirty="0" smtClean="0">
                  <a:latin typeface="+mj-lt"/>
                </a:rPr>
                <a:t>0</a:t>
              </a:r>
              <a:endParaRPr lang="en-US" sz="2400" dirty="0" smtClean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06541"/>
              </p:ext>
            </p:extLst>
          </p:nvPr>
        </p:nvGraphicFramePr>
        <p:xfrm>
          <a:off x="120588" y="3535680"/>
          <a:ext cx="895985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7" name="Equation" r:id="rId3" imgW="7441920" imgH="2374560" progId="Equation.DSMT4">
                  <p:embed/>
                </p:oleObj>
              </mc:Choice>
              <mc:Fallback>
                <p:oleObj name="Equation" r:id="rId3" imgW="7441920" imgH="237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8" y="3535680"/>
                        <a:ext cx="895985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General problem </a:t>
            </a:r>
          </a:p>
          <a:p>
            <a:pPr lvl="1"/>
            <a:r>
              <a:rPr lang="en-US" sz="2400" dirty="0" smtClean="0">
                <a:latin typeface="+mj-lt"/>
              </a:rPr>
              <a:t>including </a:t>
            </a:r>
          </a:p>
          <a:p>
            <a:pPr lvl="1"/>
            <a:r>
              <a:rPr lang="en-US" sz="2400" dirty="0" smtClean="0">
                <a:latin typeface="+mj-lt"/>
              </a:rPr>
              <a:t>non-</a:t>
            </a:r>
            <a:r>
              <a:rPr lang="en-US" sz="2400" dirty="0" err="1" smtClean="0">
                <a:latin typeface="+mj-lt"/>
              </a:rPr>
              <a:t>linearities</a:t>
            </a:r>
            <a:endParaRPr lang="en-US" sz="24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0" y="0"/>
            <a:ext cx="580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waves in an incompressible fluid</a:t>
            </a: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21529</TotalTime>
  <Words>725</Words>
  <Application>Microsoft Office PowerPoint</Application>
  <PresentationFormat>On-screen Show (4:3)</PresentationFormat>
  <Paragraphs>169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1074</cp:revision>
  <cp:lastPrinted>2018-11-14T05:54:02Z</cp:lastPrinted>
  <dcterms:created xsi:type="dcterms:W3CDTF">2012-01-10T18:32:24Z</dcterms:created>
  <dcterms:modified xsi:type="dcterms:W3CDTF">2018-11-14T17:06:21Z</dcterms:modified>
</cp:coreProperties>
</file>