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6" r:id="rId2"/>
    <p:sldId id="354" r:id="rId3"/>
    <p:sldId id="399" r:id="rId4"/>
    <p:sldId id="400" r:id="rId5"/>
    <p:sldId id="404" r:id="rId6"/>
    <p:sldId id="403" r:id="rId7"/>
    <p:sldId id="408" r:id="rId8"/>
    <p:sldId id="405" r:id="rId9"/>
    <p:sldId id="414" r:id="rId10"/>
    <p:sldId id="411" r:id="rId11"/>
    <p:sldId id="406" r:id="rId12"/>
    <p:sldId id="415" r:id="rId13"/>
    <p:sldId id="413" r:id="rId14"/>
    <p:sldId id="410" r:id="rId15"/>
    <p:sldId id="416" r:id="rId16"/>
    <p:sldId id="417" r:id="rId17"/>
    <p:sldId id="418" r:id="rId18"/>
    <p:sldId id="419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07" r:id="rId27"/>
    <p:sldId id="420" r:id="rId28"/>
    <p:sldId id="412" r:id="rId29"/>
    <p:sldId id="429" r:id="rId30"/>
    <p:sldId id="430" r:id="rId31"/>
    <p:sldId id="431" r:id="rId32"/>
    <p:sldId id="432" r:id="rId33"/>
    <p:sldId id="436" r:id="rId34"/>
    <p:sldId id="433" r:id="rId35"/>
    <p:sldId id="434" r:id="rId36"/>
    <p:sldId id="435" r:id="rId3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0" d="100"/>
          <a:sy n="70" d="100"/>
        </p:scale>
        <p:origin x="1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8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sound-speed-solids-d_713.html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angea.stanford.edu/courses/gp262/Notes/5.Elasticity.pdf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hyperlink" Target="https://www.acs.psu.edu/drussell/demos/waves/wavemoti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34</a:t>
            </a:r>
          </a:p>
          <a:p>
            <a:pPr algn="ctr"/>
            <a:endParaRPr lang="en-US" sz="3200" b="1" dirty="0">
              <a:solidFill>
                <a:schemeClr val="folHlink"/>
              </a:solidFill>
            </a:endParaRPr>
          </a:p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Physics of elastic </a:t>
            </a:r>
            <a:r>
              <a:rPr lang="en-US" sz="3200" b="1" dirty="0" smtClean="0">
                <a:solidFill>
                  <a:schemeClr val="folHlink"/>
                </a:solidFill>
              </a:rPr>
              <a:t>continua – </a:t>
            </a:r>
          </a:p>
          <a:p>
            <a:pPr algn="ctr"/>
            <a:r>
              <a:rPr lang="en-US" sz="3200" b="1" dirty="0" smtClean="0">
                <a:solidFill>
                  <a:schemeClr val="folHlink"/>
                </a:solidFill>
              </a:rPr>
              <a:t>Chap. 13 in F &amp; W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Stress and strain</a:t>
            </a:r>
          </a:p>
          <a:p>
            <a:pPr marL="51435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Waves in elastic media</a:t>
            </a: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Stress tensor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28060"/>
              </p:ext>
            </p:extLst>
          </p:nvPr>
        </p:nvGraphicFramePr>
        <p:xfrm>
          <a:off x="990600" y="845713"/>
          <a:ext cx="5765800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9" name="Equation" r:id="rId3" imgW="4279680" imgH="3162240" progId="Equation.DSMT4">
                  <p:embed/>
                </p:oleObj>
              </mc:Choice>
              <mc:Fallback>
                <p:oleObj name="Equation" r:id="rId3" imgW="4279680" imgH="3162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845713"/>
                        <a:ext cx="5765800" cy="465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66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57199"/>
              </p:ext>
            </p:extLst>
          </p:nvPr>
        </p:nvGraphicFramePr>
        <p:xfrm>
          <a:off x="914400" y="2067165"/>
          <a:ext cx="581977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3" name="Equation" r:id="rId3" imgW="4178160" imgH="2920680" progId="Equation.DSMT4">
                  <p:embed/>
                </p:oleObj>
              </mc:Choice>
              <mc:Fallback>
                <p:oleObj name="Equation" r:id="rId3" imgW="417816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067165"/>
                        <a:ext cx="5819775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804175"/>
              </p:ext>
            </p:extLst>
          </p:nvPr>
        </p:nvGraphicFramePr>
        <p:xfrm>
          <a:off x="103831" y="228600"/>
          <a:ext cx="8936337" cy="1706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4" name="Equation" r:id="rId5" imgW="7188120" imgH="1257120" progId="Equation.DSMT4">
                  <p:embed/>
                </p:oleObj>
              </mc:Choice>
              <mc:Fallback>
                <p:oleObj name="Equation" r:id="rId5" imgW="718812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831" y="228600"/>
                        <a:ext cx="8936337" cy="1706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2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85168"/>
              </p:ext>
            </p:extLst>
          </p:nvPr>
        </p:nvGraphicFramePr>
        <p:xfrm>
          <a:off x="301380" y="0"/>
          <a:ext cx="8380104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59" name="Equation" r:id="rId3" imgW="7188120" imgH="1257120" progId="Equation.DSMT4">
                  <p:embed/>
                </p:oleObj>
              </mc:Choice>
              <mc:Fallback>
                <p:oleObj name="Equation" r:id="rId3" imgW="718812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380" y="0"/>
                        <a:ext cx="8380104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712538"/>
              </p:ext>
            </p:extLst>
          </p:nvPr>
        </p:nvGraphicFramePr>
        <p:xfrm>
          <a:off x="847725" y="1465263"/>
          <a:ext cx="7070725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60" name="Equation" r:id="rId5" imgW="4927320" imgH="1930320" progId="Equation.DSMT4">
                  <p:embed/>
                </p:oleObj>
              </mc:Choice>
              <mc:Fallback>
                <p:oleObj name="Equation" r:id="rId5" imgW="492732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7725" y="1465263"/>
                        <a:ext cx="7070725" cy="276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34645"/>
              </p:ext>
            </p:extLst>
          </p:nvPr>
        </p:nvGraphicFramePr>
        <p:xfrm>
          <a:off x="1524000" y="4244182"/>
          <a:ext cx="6362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61" name="Equation" r:id="rId7" imgW="4394160" imgH="1384200" progId="Equation.DSMT4">
                  <p:embed/>
                </p:oleObj>
              </mc:Choice>
              <mc:Fallback>
                <p:oleObj name="Equation" r:id="rId7" imgW="4394160" imgH="13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0" y="4244182"/>
                        <a:ext cx="6362700" cy="200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7077"/>
              </p:ext>
            </p:extLst>
          </p:nvPr>
        </p:nvGraphicFramePr>
        <p:xfrm>
          <a:off x="737806" y="2362200"/>
          <a:ext cx="38433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4" name="Equation" r:id="rId3" imgW="2997000" imgH="1663560" progId="Equation.DSMT4">
                  <p:embed/>
                </p:oleObj>
              </mc:Choice>
              <mc:Fallback>
                <p:oleObj name="Equation" r:id="rId3" imgW="299700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06" y="2362200"/>
                        <a:ext cx="3843338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84017"/>
              </p:ext>
            </p:extLst>
          </p:nvPr>
        </p:nvGraphicFramePr>
        <p:xfrm>
          <a:off x="669131" y="685800"/>
          <a:ext cx="5729084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65" name="Equation" r:id="rId5" imgW="3898800" imgH="622080" progId="Equation.DSMT4">
                  <p:embed/>
                </p:oleObj>
              </mc:Choice>
              <mc:Fallback>
                <p:oleObj name="Equation" r:id="rId5" imgW="3898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131" y="685800"/>
                        <a:ext cx="5729084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6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91346"/>
              </p:ext>
            </p:extLst>
          </p:nvPr>
        </p:nvGraphicFramePr>
        <p:xfrm>
          <a:off x="587375" y="406400"/>
          <a:ext cx="543242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80" name="Equation" r:id="rId3" imgW="4076640" imgH="1638000" progId="Equation.DSMT4">
                  <p:embed/>
                </p:oleObj>
              </mc:Choice>
              <mc:Fallback>
                <p:oleObj name="Equation" r:id="rId3" imgW="407664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375" y="406400"/>
                        <a:ext cx="5432425" cy="217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69767"/>
              </p:ext>
            </p:extLst>
          </p:nvPr>
        </p:nvGraphicFramePr>
        <p:xfrm>
          <a:off x="4724400" y="1148776"/>
          <a:ext cx="2275149" cy="120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81" name="Equation" r:id="rId5" imgW="1752480" imgH="927000" progId="Equation.DSMT4">
                  <p:embed/>
                </p:oleObj>
              </mc:Choice>
              <mc:Fallback>
                <p:oleObj name="Equation" r:id="rId5" imgW="17524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148776"/>
                        <a:ext cx="2275149" cy="120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53944"/>
              </p:ext>
            </p:extLst>
          </p:nvPr>
        </p:nvGraphicFramePr>
        <p:xfrm>
          <a:off x="1131887" y="2971800"/>
          <a:ext cx="5358764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82" name="Equation" r:id="rId7" imgW="3695400" imgH="1523880" progId="Equation.DSMT4">
                  <p:embed/>
                </p:oleObj>
              </mc:Choice>
              <mc:Fallback>
                <p:oleObj name="Equation" r:id="rId7" imgW="3695400" imgH="15238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31887" y="2971800"/>
                        <a:ext cx="5358764" cy="22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9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585971"/>
            <a:ext cx="8048625" cy="5686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Values of bulk modulus K for elemental materials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458200"/>
              </p:ext>
            </p:extLst>
          </p:nvPr>
        </p:nvGraphicFramePr>
        <p:xfrm>
          <a:off x="2895600" y="698387"/>
          <a:ext cx="14033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1" name="Equation" r:id="rId4" imgW="1041120" imgH="571320" progId="Equation.DSMT4">
                  <p:embed/>
                </p:oleObj>
              </mc:Choice>
              <mc:Fallback>
                <p:oleObj name="Equation" r:id="rId4" imgW="1041120" imgH="5713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698387"/>
                        <a:ext cx="140335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442895"/>
            <a:ext cx="8439150" cy="5913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Values of  Young’s modulus E for elemental materials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061653"/>
              </p:ext>
            </p:extLst>
          </p:nvPr>
        </p:nvGraphicFramePr>
        <p:xfrm>
          <a:off x="2981964" y="629776"/>
          <a:ext cx="1604962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5" name="Equation" r:id="rId4" imgW="1117440" imgH="609480" progId="Equation.DSMT4">
                  <p:embed/>
                </p:oleObj>
              </mc:Choice>
              <mc:Fallback>
                <p:oleObj name="Equation" r:id="rId4" imgW="1117440" imgH="6094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1964" y="629776"/>
                        <a:ext cx="1604962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0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70" y="617458"/>
            <a:ext cx="8003860" cy="5738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Values of  Poisson ratio 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latin typeface="+mj-lt"/>
              </a:rPr>
              <a:t> for elemental materials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03742"/>
              </p:ext>
            </p:extLst>
          </p:nvPr>
        </p:nvGraphicFramePr>
        <p:xfrm>
          <a:off x="2590800" y="1155700"/>
          <a:ext cx="2724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47" name="Equation" r:id="rId4" imgW="2044440" imgH="622080" progId="Equation.DSMT4">
                  <p:embed/>
                </p:oleObj>
              </mc:Choice>
              <mc:Fallback>
                <p:oleObj name="Equation" r:id="rId4" imgW="2044440" imgH="622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1155700"/>
                        <a:ext cx="2724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2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28600"/>
            <a:ext cx="8543925" cy="5954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Values of  shear modulus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>
                <a:latin typeface="+mj-lt"/>
              </a:rPr>
              <a:t> for elemental materials --</a:t>
            </a:r>
          </a:p>
        </p:txBody>
      </p:sp>
    </p:spTree>
    <p:extLst>
      <p:ext uri="{BB962C8B-B14F-4D97-AF65-F5344CB8AC3E}">
        <p14:creationId xmlns:p14="http://schemas.microsoft.com/office/powerpoint/2010/main" val="26553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234" y="12281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-- Elastic </a:t>
            </a:r>
            <a:r>
              <a:rPr lang="en-US" sz="2400" dirty="0" smtClean="0">
                <a:latin typeface="+mj-lt"/>
              </a:rPr>
              <a:t>stress tensor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28049"/>
              </p:ext>
            </p:extLst>
          </p:nvPr>
        </p:nvGraphicFramePr>
        <p:xfrm>
          <a:off x="246062" y="744061"/>
          <a:ext cx="8897938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08" name="Equation" r:id="rId3" imgW="6870600" imgH="1803240" progId="Equation.DSMT4">
                  <p:embed/>
                </p:oleObj>
              </mc:Choice>
              <mc:Fallback>
                <p:oleObj name="Equation" r:id="rId3" imgW="6870600" imgH="1803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" y="744061"/>
                        <a:ext cx="8897938" cy="233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17927"/>
              </p:ext>
            </p:extLst>
          </p:nvPr>
        </p:nvGraphicFramePr>
        <p:xfrm>
          <a:off x="685800" y="3067490"/>
          <a:ext cx="4617715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09" name="Equation" r:id="rId5" imgW="3416040" imgH="2222280" progId="Equation.DSMT4">
                  <p:embed/>
                </p:oleObj>
              </mc:Choice>
              <mc:Fallback>
                <p:oleObj name="Equation" r:id="rId5" imgW="3416040" imgH="2222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3067490"/>
                        <a:ext cx="4617715" cy="300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29400" y="3425858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material-dependent empirical parameters</a:t>
            </a:r>
          </a:p>
        </p:txBody>
      </p:sp>
      <p:sp>
        <p:nvSpPr>
          <p:cNvPr id="9" name="Up Arrow 8"/>
          <p:cNvSpPr/>
          <p:nvPr/>
        </p:nvSpPr>
        <p:spPr>
          <a:xfrm rot="1032589">
            <a:off x="6939652" y="2648561"/>
            <a:ext cx="381000" cy="609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32589">
            <a:off x="8528947" y="2709717"/>
            <a:ext cx="381000" cy="6096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PHY 711  Fall 2013 -- Lecture 34</a:t>
            </a:r>
            <a:endParaRPr lang="en-US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1996" y="3505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00" y="523875"/>
            <a:ext cx="8517358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48265"/>
              </p:ext>
            </p:extLst>
          </p:nvPr>
        </p:nvGraphicFramePr>
        <p:xfrm>
          <a:off x="533400" y="474547"/>
          <a:ext cx="845502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0" name="Equation" r:id="rId3" imgW="6273720" imgH="1307880" progId="Equation.DSMT4">
                  <p:embed/>
                </p:oleObj>
              </mc:Choice>
              <mc:Fallback>
                <p:oleObj name="Equation" r:id="rId3" imgW="6273720" imgH="13078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74547"/>
                        <a:ext cx="8455025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30448"/>
              </p:ext>
            </p:extLst>
          </p:nvPr>
        </p:nvGraphicFramePr>
        <p:xfrm>
          <a:off x="990600" y="2387599"/>
          <a:ext cx="7375526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1" name="Equation" r:id="rId5" imgW="5435280" imgH="3060360" progId="Equation.DSMT4">
                  <p:embed/>
                </p:oleObj>
              </mc:Choice>
              <mc:Fallback>
                <p:oleObj name="Equation" r:id="rId5" imgW="5435280" imgH="30603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387599"/>
                        <a:ext cx="7375526" cy="415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62200" y="24371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Stress</a:t>
            </a:r>
          </a:p>
        </p:txBody>
      </p:sp>
      <p:sp>
        <p:nvSpPr>
          <p:cNvPr id="9" name="Right Arrow 8"/>
          <p:cNvSpPr/>
          <p:nvPr/>
        </p:nvSpPr>
        <p:spPr>
          <a:xfrm rot="1048311">
            <a:off x="3424513" y="305780"/>
            <a:ext cx="498624" cy="5543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91400" y="-5294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+mj-lt"/>
              </a:rPr>
              <a:t>Strain</a:t>
            </a:r>
          </a:p>
        </p:txBody>
      </p:sp>
      <p:sp>
        <p:nvSpPr>
          <p:cNvPr id="11" name="Down Arrow 10"/>
          <p:cNvSpPr/>
          <p:nvPr/>
        </p:nvSpPr>
        <p:spPr>
          <a:xfrm rot="4401574">
            <a:off x="6062471" y="-235541"/>
            <a:ext cx="577150" cy="1473316"/>
          </a:xfrm>
          <a:prstGeom prst="downArrow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3121829">
            <a:off x="6782086" y="301551"/>
            <a:ext cx="577150" cy="907660"/>
          </a:xfrm>
          <a:prstGeom prst="downArrow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413863">
            <a:off x="7631112" y="317608"/>
            <a:ext cx="577150" cy="608055"/>
          </a:xfrm>
          <a:prstGeom prst="downArrow">
            <a:avLst/>
          </a:prstGeom>
          <a:solidFill>
            <a:srgbClr val="00B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536461"/>
              </p:ext>
            </p:extLst>
          </p:nvPr>
        </p:nvGraphicFramePr>
        <p:xfrm>
          <a:off x="249974" y="300939"/>
          <a:ext cx="7375525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4" name="Equation" r:id="rId3" imgW="5435280" imgH="2273040" progId="Equation.DSMT4">
                  <p:embed/>
                </p:oleObj>
              </mc:Choice>
              <mc:Fallback>
                <p:oleObj name="Equation" r:id="rId3" imgW="5435280" imgH="227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974" y="300939"/>
                        <a:ext cx="7375525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Up Arrow 5"/>
          <p:cNvSpPr/>
          <p:nvPr/>
        </p:nvSpPr>
        <p:spPr>
          <a:xfrm rot="1004175">
            <a:off x="4028410" y="3265425"/>
            <a:ext cx="381000" cy="6858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004175">
            <a:off x="6180958" y="3182634"/>
            <a:ext cx="381000" cy="6858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3826978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contribution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0700" y="377557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contribution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50221"/>
              </p:ext>
            </p:extLst>
          </p:nvPr>
        </p:nvGraphicFramePr>
        <p:xfrm>
          <a:off x="249974" y="4800600"/>
          <a:ext cx="7534833" cy="118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55" name="Equation" r:id="rId5" imgW="4127400" imgH="647640" progId="Equation.DSMT4">
                  <p:embed/>
                </p:oleObj>
              </mc:Choice>
              <mc:Fallback>
                <p:oleObj name="Equation" r:id="rId5" imgW="4127400" imgH="6476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974" y="4800600"/>
                        <a:ext cx="7534833" cy="118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5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46104"/>
              </p:ext>
            </p:extLst>
          </p:nvPr>
        </p:nvGraphicFramePr>
        <p:xfrm>
          <a:off x="677068" y="-8641"/>
          <a:ext cx="7789863" cy="3130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2" name="Equation" r:id="rId3" imgW="4267080" imgH="1714320" progId="Equation.DSMT4">
                  <p:embed/>
                </p:oleObj>
              </mc:Choice>
              <mc:Fallback>
                <p:oleObj name="Equation" r:id="rId3" imgW="4267080" imgH="17143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068" y="-8641"/>
                        <a:ext cx="7789863" cy="3130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66084"/>
              </p:ext>
            </p:extLst>
          </p:nvPr>
        </p:nvGraphicFramePr>
        <p:xfrm>
          <a:off x="533400" y="3048000"/>
          <a:ext cx="835814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3" name="Equation" r:id="rId5" imgW="5841720" imgH="927000" progId="Equation.DSMT4">
                  <p:embed/>
                </p:oleObj>
              </mc:Choice>
              <mc:Fallback>
                <p:oleObj name="Equation" r:id="rId5" imgW="5841720" imgH="927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048000"/>
                        <a:ext cx="835814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254927"/>
              </p:ext>
            </p:extLst>
          </p:nvPr>
        </p:nvGraphicFramePr>
        <p:xfrm>
          <a:off x="454025" y="4165600"/>
          <a:ext cx="7072313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94" name="Equation" r:id="rId7" imgW="3949560" imgH="1409400" progId="Equation.DSMT4">
                  <p:embed/>
                </p:oleObj>
              </mc:Choice>
              <mc:Fallback>
                <p:oleObj name="Equation" r:id="rId7" imgW="3949560" imgH="1409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025" y="4165600"/>
                        <a:ext cx="7072313" cy="2524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8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78627"/>
              </p:ext>
            </p:extLst>
          </p:nvPr>
        </p:nvGraphicFramePr>
        <p:xfrm>
          <a:off x="368300" y="3381375"/>
          <a:ext cx="428307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16" name="Equation" r:id="rId3" imgW="2743200" imgH="685800" progId="Equation.DSMT4">
                  <p:embed/>
                </p:oleObj>
              </mc:Choice>
              <mc:Fallback>
                <p:oleObj name="Equation" r:id="rId3" imgW="2743200" imgH="685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300" y="3381375"/>
                        <a:ext cx="4283075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41693"/>
              </p:ext>
            </p:extLst>
          </p:nvPr>
        </p:nvGraphicFramePr>
        <p:xfrm>
          <a:off x="1035050" y="504825"/>
          <a:ext cx="7072313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17" name="Equation" r:id="rId5" imgW="3949560" imgH="723600" progId="Equation.DSMT4">
                  <p:embed/>
                </p:oleObj>
              </mc:Choice>
              <mc:Fallback>
                <p:oleObj name="Equation" r:id="rId5" imgW="3949560" imgH="723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5050" y="504825"/>
                        <a:ext cx="7072313" cy="1296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025254"/>
              </p:ext>
            </p:extLst>
          </p:nvPr>
        </p:nvGraphicFramePr>
        <p:xfrm>
          <a:off x="1115218" y="1845582"/>
          <a:ext cx="51069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18" name="Equation" r:id="rId7" imgW="3568680" imgH="622080" progId="Equation.DSMT4">
                  <p:embed/>
                </p:oleObj>
              </mc:Choice>
              <mc:Fallback>
                <p:oleObj name="Equation" r:id="rId7" imgW="3568680" imgH="6220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218" y="1845582"/>
                        <a:ext cx="510698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 two relations:</a:t>
            </a:r>
          </a:p>
        </p:txBody>
      </p:sp>
    </p:spTree>
    <p:extLst>
      <p:ext uri="{BB962C8B-B14F-4D97-AF65-F5344CB8AC3E}">
        <p14:creationId xmlns:p14="http://schemas.microsoft.com/office/powerpoint/2010/main" val="3548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413" y="5938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Dynamical equations of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62209"/>
              </p:ext>
            </p:extLst>
          </p:nvPr>
        </p:nvGraphicFramePr>
        <p:xfrm>
          <a:off x="749609" y="536286"/>
          <a:ext cx="7644781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6" name="Equation" r:id="rId3" imgW="5155920" imgH="1371600" progId="Equation.DSMT4">
                  <p:embed/>
                </p:oleObj>
              </mc:Choice>
              <mc:Fallback>
                <p:oleObj name="Equation" r:id="rId3" imgW="5155920" imgH="1371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609" y="536286"/>
                        <a:ext cx="7644781" cy="203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9048559">
            <a:off x="4236844" y="2006589"/>
            <a:ext cx="398801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5910" y="2191761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external force density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77826"/>
              </p:ext>
            </p:extLst>
          </p:nvPr>
        </p:nvGraphicFramePr>
        <p:xfrm>
          <a:off x="410724" y="3313971"/>
          <a:ext cx="8564395" cy="29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27" name="Equation" r:id="rId5" imgW="6870600" imgH="2374560" progId="Equation.DSMT4">
                  <p:embed/>
                </p:oleObj>
              </mc:Choice>
              <mc:Fallback>
                <p:oleObj name="Equation" r:id="rId5" imgW="6870600" imgH="23745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724" y="3313971"/>
                        <a:ext cx="8564395" cy="29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8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185141"/>
              </p:ext>
            </p:extLst>
          </p:nvPr>
        </p:nvGraphicFramePr>
        <p:xfrm>
          <a:off x="731838" y="263525"/>
          <a:ext cx="7345362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0" name="Equation" r:id="rId3" imgW="5892480" imgH="2197080" progId="Equation.DSMT4">
                  <p:embed/>
                </p:oleObj>
              </mc:Choice>
              <mc:Fallback>
                <p:oleObj name="Equation" r:id="rId3" imgW="5892480" imgH="2197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838" y="263525"/>
                        <a:ext cx="7345362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3986"/>
              </p:ext>
            </p:extLst>
          </p:nvPr>
        </p:nvGraphicFramePr>
        <p:xfrm>
          <a:off x="805656" y="3283000"/>
          <a:ext cx="7532687" cy="306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1" name="Equation" r:id="rId5" imgW="5079960" imgH="2070000" progId="Equation.DSMT4">
                  <p:embed/>
                </p:oleObj>
              </mc:Choice>
              <mc:Fallback>
                <p:oleObj name="Equation" r:id="rId5" imgW="5079960" imgH="2070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5656" y="3283000"/>
                        <a:ext cx="7532687" cy="306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Dynamical equations of elastic continuum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766790"/>
              </p:ext>
            </p:extLst>
          </p:nvPr>
        </p:nvGraphicFramePr>
        <p:xfrm>
          <a:off x="1066800" y="1219200"/>
          <a:ext cx="53766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0" name="Equation" r:id="rId3" imgW="3733560" imgH="634680" progId="Equation.DSMT4">
                  <p:embed/>
                </p:oleObj>
              </mc:Choice>
              <mc:Fallback>
                <p:oleObj name="Equation" r:id="rId3" imgW="3733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219200"/>
                        <a:ext cx="5376672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9593"/>
              </p:ext>
            </p:extLst>
          </p:nvPr>
        </p:nvGraphicFramePr>
        <p:xfrm>
          <a:off x="1371600" y="2349500"/>
          <a:ext cx="628015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1" name="Equation" r:id="rId5" imgW="4267080" imgH="2908080" progId="Equation.DSMT4">
                  <p:embed/>
                </p:oleObj>
              </mc:Choice>
              <mc:Fallback>
                <p:oleObj name="Equation" r:id="rId5" imgW="4267080" imgH="290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349500"/>
                        <a:ext cx="6280150" cy="427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1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4344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Typical velocities of </a:t>
            </a:r>
          </a:p>
          <a:p>
            <a:r>
              <a:rPr lang="en-US" sz="2400" dirty="0" smtClean="0">
                <a:latin typeface="+mj-lt"/>
              </a:rPr>
              <a:t>longitudinal sound waves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586009"/>
            <a:ext cx="3960927" cy="5685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6300" y="124344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Material          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i="1" baseline="-25000" dirty="0" smtClean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 (m/s)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3"/>
              </a:rPr>
              <a:t>http://www.engineeringtoolbox.com/sound-speed-solids-d_713.html</a:t>
            </a:r>
            <a:endParaRPr lang="en-US" sz="12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895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air:    </a:t>
            </a:r>
            <a:r>
              <a:rPr lang="en-US" sz="2400" i="1" dirty="0" smtClean="0">
                <a:latin typeface="+mj-lt"/>
              </a:rPr>
              <a:t>c</a:t>
            </a:r>
            <a:r>
              <a:rPr lang="en-US" sz="2400" i="1" baseline="-25000" dirty="0" smtClean="0">
                <a:latin typeface="+mj-lt"/>
              </a:rPr>
              <a:t>l</a:t>
            </a:r>
            <a:r>
              <a:rPr lang="en-US" sz="2400" dirty="0" smtClean="0">
                <a:latin typeface="+mj-lt"/>
              </a:rPr>
              <a:t>=343 m/s</a:t>
            </a:r>
          </a:p>
          <a:p>
            <a:r>
              <a:rPr lang="en-US" sz="2400" dirty="0" smtClean="0">
                <a:latin typeface="+mj-lt"/>
              </a:rPr>
              <a:t>water:   </a:t>
            </a:r>
            <a:r>
              <a:rPr lang="en-US" sz="2400" i="1" smtClean="0">
                <a:latin typeface="+mj-lt"/>
              </a:rPr>
              <a:t>c</a:t>
            </a:r>
            <a:r>
              <a:rPr lang="en-US" sz="2400" i="1" baseline="-25000" smtClean="0">
                <a:latin typeface="+mj-lt"/>
              </a:rPr>
              <a:t>l</a:t>
            </a:r>
            <a:r>
              <a:rPr lang="en-US" sz="2400" smtClean="0">
                <a:latin typeface="+mj-lt"/>
              </a:rPr>
              <a:t>=1433 m/s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40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8" y="1143000"/>
            <a:ext cx="8875312" cy="4226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304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from: </a:t>
            </a:r>
            <a:r>
              <a:rPr lang="en-US" sz="2400" i="1" dirty="0">
                <a:hlinkClick r:id="rId3"/>
              </a:rPr>
              <a:t>https://pangea.stanford.edu/courses/gp262/Notes/5.Elasticity.pdf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3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Dynamical equations of elastic continuum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5189"/>
              </p:ext>
            </p:extLst>
          </p:nvPr>
        </p:nvGraphicFramePr>
        <p:xfrm>
          <a:off x="838200" y="1016000"/>
          <a:ext cx="5376863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74" name="Equation" r:id="rId3" imgW="3733560" imgH="1676160" progId="Equation.DSMT4">
                  <p:embed/>
                </p:oleObj>
              </mc:Choice>
              <mc:Fallback>
                <p:oleObj name="Equation" r:id="rId3" imgW="3733560" imgH="16761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016000"/>
                        <a:ext cx="5376863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88652"/>
              </p:ext>
            </p:extLst>
          </p:nvPr>
        </p:nvGraphicFramePr>
        <p:xfrm>
          <a:off x="838200" y="3779442"/>
          <a:ext cx="6973888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75" name="Equation" r:id="rId5" imgW="4736880" imgH="1358640" progId="Equation.DSMT4">
                  <p:embed/>
                </p:oleObj>
              </mc:Choice>
              <mc:Fallback>
                <p:oleObj name="Equation" r:id="rId5" imgW="4736880" imgH="13586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779442"/>
                        <a:ext cx="6973888" cy="199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introduction to elastic continua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447800" y="1600200"/>
            <a:ext cx="990600" cy="8382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447800" y="2446421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2438400" y="2438400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2457450" y="1607419"/>
            <a:ext cx="990600" cy="838200"/>
          </a:xfrm>
          <a:prstGeom prst="parallelogram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4876800" y="1614638"/>
            <a:ext cx="1219200" cy="830981"/>
          </a:xfrm>
          <a:prstGeom prst="parallelogram">
            <a:avLst>
              <a:gd name="adj" fmla="val 2316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4724400" y="2460859"/>
            <a:ext cx="1123950" cy="830981"/>
          </a:xfrm>
          <a:prstGeom prst="parallelogram">
            <a:avLst>
              <a:gd name="adj" fmla="val 173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5715000" y="2452838"/>
            <a:ext cx="1123950" cy="830981"/>
          </a:xfrm>
          <a:prstGeom prst="parallelogram">
            <a:avLst>
              <a:gd name="adj" fmla="val 208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5886450" y="1621857"/>
            <a:ext cx="1123950" cy="830981"/>
          </a:xfrm>
          <a:prstGeom prst="parallelogram">
            <a:avLst>
              <a:gd name="adj" fmla="val 2664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3657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reference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3653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deformation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47800" y="1981200"/>
            <a:ext cx="685800" cy="13026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1981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43450" y="1981200"/>
            <a:ext cx="990600" cy="131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98983" y="195989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’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0058"/>
              </p:ext>
            </p:extLst>
          </p:nvPr>
        </p:nvGraphicFramePr>
        <p:xfrm>
          <a:off x="1339850" y="4479840"/>
          <a:ext cx="628015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11" name="Equation" r:id="rId3" imgW="3657600" imgH="723600" progId="Equation.DSMT4">
                  <p:embed/>
                </p:oleObj>
              </mc:Choice>
              <mc:Fallback>
                <p:oleObj name="Equation" r:id="rId3" imgW="3657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9850" y="4479840"/>
                        <a:ext cx="6280150" cy="124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6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Dynamical equations of elastic continuum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Transverse component: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86352"/>
              </p:ext>
            </p:extLst>
          </p:nvPr>
        </p:nvGraphicFramePr>
        <p:xfrm>
          <a:off x="1289050" y="1276350"/>
          <a:ext cx="656431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98" name="Equation" r:id="rId3" imgW="4457520" imgH="1384200" progId="Equation.DSMT4">
                  <p:embed/>
                </p:oleObj>
              </mc:Choice>
              <mc:Fallback>
                <p:oleObj name="Equation" r:id="rId3" imgW="4457520" imgH="1384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9050" y="1276350"/>
                        <a:ext cx="6564313" cy="203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81981"/>
              </p:ext>
            </p:extLst>
          </p:nvPr>
        </p:nvGraphicFramePr>
        <p:xfrm>
          <a:off x="334585" y="3163888"/>
          <a:ext cx="8769351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999" name="Equation" r:id="rId5" imgW="5956200" imgH="2171520" progId="Equation.DSMT4">
                  <p:embed/>
                </p:oleObj>
              </mc:Choice>
              <mc:Fallback>
                <p:oleObj name="Equation" r:id="rId5" imgW="5956200" imgH="21715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585" y="3163888"/>
                        <a:ext cx="8769351" cy="319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1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352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Dynamical equations of elastic continuum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Longitudinal component --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965932"/>
              </p:ext>
            </p:extLst>
          </p:nvPr>
        </p:nvGraphicFramePr>
        <p:xfrm>
          <a:off x="944562" y="864525"/>
          <a:ext cx="6188075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13" name="Equation" r:id="rId3" imgW="4203360" imgH="2158920" progId="Equation.DSMT4">
                  <p:embed/>
                </p:oleObj>
              </mc:Choice>
              <mc:Fallback>
                <p:oleObj name="Equation" r:id="rId3" imgW="4203360" imgH="21589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2" y="864525"/>
                        <a:ext cx="6188075" cy="317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10544"/>
              </p:ext>
            </p:extLst>
          </p:nvPr>
        </p:nvGraphicFramePr>
        <p:xfrm>
          <a:off x="1066800" y="4572000"/>
          <a:ext cx="656431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14" name="Equation" r:id="rId5" imgW="4457520" imgH="1384200" progId="Equation.DSMT4">
                  <p:embed/>
                </p:oleObj>
              </mc:Choice>
              <mc:Fallback>
                <p:oleObj name="Equation" r:id="rId5" imgW="4457520" imgH="1384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4572000"/>
                        <a:ext cx="6564313" cy="203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" y="422304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  Transverse component: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6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values: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14236" cy="399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314257"/>
            <a:ext cx="4819650" cy="2899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803628"/>
            <a:ext cx="4743450" cy="5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" y="0"/>
            <a:ext cx="9016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Animations from website</a:t>
            </a:r>
            <a:r>
              <a:rPr lang="en-US" sz="2400" dirty="0">
                <a:latin typeface="+mj-lt"/>
              </a:rPr>
              <a:t>: 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  <a:hlinkClick r:id="rId2"/>
              </a:rPr>
              <a:t>https</a:t>
            </a:r>
            <a:r>
              <a:rPr lang="en-US" sz="2400" dirty="0">
                <a:latin typeface="+mj-lt"/>
                <a:hlinkClick r:id="rId2"/>
              </a:rPr>
              <a:t>://www.acs.psu.edu/drussell/demos/waves/wavemotion.html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7" y="1371600"/>
            <a:ext cx="6319133" cy="2106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" y="83099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Longitudinal wave (p or “primary”)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700225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Transverse wave (s or “secondary”)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5" y="4466842"/>
            <a:ext cx="6492240" cy="19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Elasticity in solids</a:t>
            </a:r>
          </a:p>
        </p:txBody>
      </p:sp>
      <p:sp>
        <p:nvSpPr>
          <p:cNvPr id="6" name="Cube 5"/>
          <p:cNvSpPr/>
          <p:nvPr/>
        </p:nvSpPr>
        <p:spPr>
          <a:xfrm>
            <a:off x="1600200" y="1219200"/>
            <a:ext cx="990600" cy="838200"/>
          </a:xfrm>
          <a:prstGeom prst="cube">
            <a:avLst>
              <a:gd name="adj" fmla="val 23875"/>
            </a:avLst>
          </a:prstGeom>
          <a:solidFill>
            <a:srgbClr val="DA32AA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8267" y="19767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9700" y="988367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14478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71117"/>
              </p:ext>
            </p:extLst>
          </p:nvPr>
        </p:nvGraphicFramePr>
        <p:xfrm>
          <a:off x="520372" y="5410201"/>
          <a:ext cx="8103255" cy="123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6" name="Equation" r:id="rId3" imgW="5308560" imgH="812520" progId="Equation.DSMT4">
                  <p:embed/>
                </p:oleObj>
              </mc:Choice>
              <mc:Fallback>
                <p:oleObj name="Equation" r:id="rId3" imgW="5308560" imgH="8125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372" y="5410201"/>
                        <a:ext cx="8103255" cy="1239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415563"/>
              </p:ext>
            </p:extLst>
          </p:nvPr>
        </p:nvGraphicFramePr>
        <p:xfrm>
          <a:off x="349250" y="2667000"/>
          <a:ext cx="8648986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047" name="Equation" r:id="rId5" imgW="7988040" imgH="1688760" progId="Equation.DSMT4">
                  <p:embed/>
                </p:oleObj>
              </mc:Choice>
              <mc:Fallback>
                <p:oleObj name="Equation" r:id="rId5" imgW="7988040" imgH="16887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0" y="2667000"/>
                        <a:ext cx="8648986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 rot="19322136">
            <a:off x="2628900" y="3745679"/>
            <a:ext cx="990600" cy="1327150"/>
          </a:xfrm>
          <a:prstGeom prst="downArrow">
            <a:avLst/>
          </a:prstGeom>
          <a:solidFill>
            <a:srgbClr val="DA32AA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4724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vanishes at equilibrium</a:t>
            </a:r>
          </a:p>
        </p:txBody>
      </p:sp>
    </p:spTree>
    <p:extLst>
      <p:ext uri="{BB962C8B-B14F-4D97-AF65-F5344CB8AC3E}">
        <p14:creationId xmlns:p14="http://schemas.microsoft.com/office/powerpoint/2010/main" val="26268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2107"/>
              </p:ext>
            </p:extLst>
          </p:nvPr>
        </p:nvGraphicFramePr>
        <p:xfrm>
          <a:off x="381000" y="152400"/>
          <a:ext cx="8103255" cy="123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4" name="Equation" r:id="rId3" imgW="5308560" imgH="812520" progId="Equation.DSMT4">
                  <p:embed/>
                </p:oleObj>
              </mc:Choice>
              <mc:Fallback>
                <p:oleObj name="Equation" r:id="rId3" imgW="5308560" imgH="8125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52400"/>
                        <a:ext cx="8103255" cy="1239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62628"/>
              </p:ext>
            </p:extLst>
          </p:nvPr>
        </p:nvGraphicFramePr>
        <p:xfrm>
          <a:off x="381000" y="1752600"/>
          <a:ext cx="626532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5" name="Equation" r:id="rId5" imgW="4063680" imgH="342720" progId="Equation.DSMT4">
                  <p:embed/>
                </p:oleObj>
              </mc:Choice>
              <mc:Fallback>
                <p:oleObj name="Equation" r:id="rId5" imgW="4063680" imgH="3427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752600"/>
                        <a:ext cx="6265327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18484"/>
              </p:ext>
            </p:extLst>
          </p:nvPr>
        </p:nvGraphicFramePr>
        <p:xfrm>
          <a:off x="345485" y="2611174"/>
          <a:ext cx="8453030" cy="240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6" name="Equation" r:id="rId7" imgW="6159240" imgH="1752480" progId="Equation.DSMT4">
                  <p:embed/>
                </p:oleObj>
              </mc:Choice>
              <mc:Fallback>
                <p:oleObj name="Equation" r:id="rId7" imgW="6159240" imgH="17524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5485" y="2611174"/>
                        <a:ext cx="8453030" cy="240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105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the most general case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i="1" baseline="-25000" dirty="0" err="1" smtClean="0">
                <a:latin typeface="+mj-lt"/>
              </a:rPr>
              <a:t>ijkl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have 21 </a:t>
            </a:r>
            <a:r>
              <a:rPr lang="en-US" sz="2400" dirty="0" err="1" smtClean="0">
                <a:latin typeface="+mj-lt"/>
              </a:rPr>
              <a:t>distrinct</a:t>
            </a:r>
            <a:r>
              <a:rPr lang="en-US" sz="2400" dirty="0" smtClean="0">
                <a:latin typeface="+mj-lt"/>
              </a:rPr>
              <a:t> terms, for a cube there are only 3 unique terms.</a:t>
            </a:r>
          </a:p>
        </p:txBody>
      </p:sp>
    </p:spTree>
    <p:extLst>
      <p:ext uri="{BB962C8B-B14F-4D97-AF65-F5344CB8AC3E}">
        <p14:creationId xmlns:p14="http://schemas.microsoft.com/office/powerpoint/2010/main" val="38544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11/21/2016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2016 --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08927"/>
              </p:ext>
            </p:extLst>
          </p:nvPr>
        </p:nvGraphicFramePr>
        <p:xfrm>
          <a:off x="443564" y="228600"/>
          <a:ext cx="2476500" cy="310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4" name="Equation" r:id="rId3" imgW="1854000" imgH="2323800" progId="Equation.DSMT4">
                  <p:embed/>
                </p:oleObj>
              </mc:Choice>
              <mc:Fallback>
                <p:oleObj name="Equation" r:id="rId3" imgW="1854000" imgH="23238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564" y="228600"/>
                        <a:ext cx="2476500" cy="310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9885"/>
              </p:ext>
            </p:extLst>
          </p:nvPr>
        </p:nvGraphicFramePr>
        <p:xfrm>
          <a:off x="2590800" y="1600200"/>
          <a:ext cx="6248400" cy="92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95" name="Equation" r:id="rId5" imgW="4356000" imgH="647640" progId="Equation.DSMT4">
                  <p:embed/>
                </p:oleObj>
              </mc:Choice>
              <mc:Fallback>
                <p:oleObj name="Equation" r:id="rId5" imgW="4356000" imgH="647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1600200"/>
                        <a:ext cx="6248400" cy="92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327432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typical values (Ref.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 (1976))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94948"/>
              </p:ext>
            </p:extLst>
          </p:nvPr>
        </p:nvGraphicFramePr>
        <p:xfrm>
          <a:off x="1219200" y="3810000"/>
          <a:ext cx="6096000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11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GPa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</a:t>
                      </a:r>
                      <a:r>
                        <a:rPr lang="en-US" baseline="-25000" dirty="0" smtClean="0"/>
                        <a:t>12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GPa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</a:t>
                      </a:r>
                      <a:r>
                        <a:rPr lang="en-US" baseline="-25000" dirty="0" smtClean="0"/>
                        <a:t>44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GPa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6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introduction to elastic continua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04969"/>
              </p:ext>
            </p:extLst>
          </p:nvPr>
        </p:nvGraphicFramePr>
        <p:xfrm>
          <a:off x="1704975" y="1524000"/>
          <a:ext cx="5119688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3" name="Equation" r:id="rId3" imgW="3390840" imgH="1460160" progId="Equation.DSMT4">
                  <p:embed/>
                </p:oleObj>
              </mc:Choice>
              <mc:Fallback>
                <p:oleObj name="Equation" r:id="rId3" imgW="3390840" imgH="1460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975" y="1524000"/>
                        <a:ext cx="5119688" cy="220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9635884">
            <a:off x="5934132" y="3830900"/>
            <a:ext cx="533400" cy="5334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433" y="435801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 of material</a:t>
            </a:r>
          </a:p>
        </p:txBody>
      </p:sp>
      <p:sp>
        <p:nvSpPr>
          <p:cNvPr id="9" name="Up Arrow 8"/>
          <p:cNvSpPr/>
          <p:nvPr/>
        </p:nvSpPr>
        <p:spPr>
          <a:xfrm rot="2562840">
            <a:off x="2748182" y="3580147"/>
            <a:ext cx="533400" cy="533400"/>
          </a:xfrm>
          <a:prstGeom prst="up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62382" y="417334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elastic strain tensor</a:t>
            </a:r>
          </a:p>
        </p:txBody>
      </p:sp>
    </p:spTree>
    <p:extLst>
      <p:ext uri="{BB962C8B-B14F-4D97-AF65-F5344CB8AC3E}">
        <p14:creationId xmlns:p14="http://schemas.microsoft.com/office/powerpoint/2010/main" val="13458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54109" y="1908877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X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830020"/>
              </p:ext>
            </p:extLst>
          </p:nvPr>
        </p:nvGraphicFramePr>
        <p:xfrm>
          <a:off x="1191207" y="400521"/>
          <a:ext cx="5119688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33" name="Equation" r:id="rId3" imgW="3390840" imgH="1460160" progId="Equation.DSMT4">
                  <p:embed/>
                </p:oleObj>
              </mc:Choice>
              <mc:Fallback>
                <p:oleObj name="Equation" r:id="rId3" imgW="3390840" imgH="1460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207" y="400521"/>
                        <a:ext cx="5119688" cy="220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37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introduction to elastic continua -- continued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990600" y="3201789"/>
            <a:ext cx="876300" cy="851693"/>
          </a:xfrm>
          <a:prstGeom prst="parallelogram">
            <a:avLst>
              <a:gd name="adj" fmla="val 3745"/>
            </a:avLst>
          </a:prstGeom>
          <a:solidFill>
            <a:srgbClr val="DA32AA"/>
          </a:solidFill>
          <a:scene3d>
            <a:camera prst="orthographicFront"/>
            <a:lightRig rig="threePt" dir="t"/>
          </a:scene3d>
          <a:sp3d extrusionH="190500">
            <a:bevelT w="120650"/>
            <a:bevelB/>
            <a:extrusionClr>
              <a:srgbClr val="DA32AA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2737489" y="3183393"/>
            <a:ext cx="1066800" cy="851693"/>
          </a:xfrm>
          <a:prstGeom prst="parallelogram">
            <a:avLst>
              <a:gd name="adj" fmla="val 13732"/>
            </a:avLst>
          </a:prstGeom>
          <a:solidFill>
            <a:srgbClr val="DA32AA"/>
          </a:solidFill>
          <a:scene3d>
            <a:camera prst="orthographicFront"/>
            <a:lightRig rig="threePt" dir="t"/>
          </a:scene3d>
          <a:sp3d extrusionH="190500">
            <a:bevelT w="120650"/>
            <a:bevelB/>
            <a:extrusionClr>
              <a:srgbClr val="DA32AA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96133"/>
              </p:ext>
            </p:extLst>
          </p:nvPr>
        </p:nvGraphicFramePr>
        <p:xfrm>
          <a:off x="532820" y="4177633"/>
          <a:ext cx="1686674" cy="46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34" name="Equation" r:id="rId5" imgW="1257120" imgH="342720" progId="Equation.DSMT4">
                  <p:embed/>
                </p:oleObj>
              </mc:Choice>
              <mc:Fallback>
                <p:oleObj name="Equation" r:id="rId5" imgW="12571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2820" y="4177633"/>
                        <a:ext cx="1686674" cy="460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330814"/>
              </p:ext>
            </p:extLst>
          </p:nvPr>
        </p:nvGraphicFramePr>
        <p:xfrm>
          <a:off x="2590800" y="4170777"/>
          <a:ext cx="18732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35" name="Equation" r:id="rId7" imgW="1396800" imgH="342720" progId="Equation.DSMT4">
                  <p:embed/>
                </p:oleObj>
              </mc:Choice>
              <mc:Fallback>
                <p:oleObj name="Equation" r:id="rId7" imgW="13968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4170777"/>
                        <a:ext cx="18732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57036"/>
              </p:ext>
            </p:extLst>
          </p:nvPr>
        </p:nvGraphicFramePr>
        <p:xfrm>
          <a:off x="4851685" y="4092556"/>
          <a:ext cx="3865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36" name="Equation" r:id="rId9" imgW="2882880" imgH="368280" progId="Equation.DSMT4">
                  <p:embed/>
                </p:oleObj>
              </mc:Choice>
              <mc:Fallback>
                <p:oleObj name="Equation" r:id="rId9" imgW="2882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1685" y="4092556"/>
                        <a:ext cx="386556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09001"/>
              </p:ext>
            </p:extLst>
          </p:nvPr>
        </p:nvGraphicFramePr>
        <p:xfrm>
          <a:off x="1839913" y="4889500"/>
          <a:ext cx="64262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37" name="Equation" r:id="rId11" imgW="3733560" imgH="609480" progId="Equation.DSMT4">
                  <p:embed/>
                </p:oleObj>
              </mc:Choice>
              <mc:Fallback>
                <p:oleObj name="Equation" r:id="rId11" imgW="3733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39913" y="4889500"/>
                        <a:ext cx="64262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8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643" y="13478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introduction to elastic continua -- continued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447800" y="685800"/>
            <a:ext cx="990600" cy="838200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1447800" y="1532021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2438400" y="1524000"/>
            <a:ext cx="990600" cy="838200"/>
          </a:xfrm>
          <a:prstGeom prst="parallelogram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2457450" y="693019"/>
            <a:ext cx="990600" cy="838200"/>
          </a:xfrm>
          <a:prstGeom prst="parallelogram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4876800" y="700238"/>
            <a:ext cx="1219200" cy="830981"/>
          </a:xfrm>
          <a:prstGeom prst="parallelogram">
            <a:avLst>
              <a:gd name="adj" fmla="val 2316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4724400" y="1546459"/>
            <a:ext cx="1123950" cy="830981"/>
          </a:xfrm>
          <a:prstGeom prst="parallelogram">
            <a:avLst>
              <a:gd name="adj" fmla="val 1737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5715000" y="1538438"/>
            <a:ext cx="1123950" cy="830981"/>
          </a:xfrm>
          <a:prstGeom prst="parallelogram">
            <a:avLst>
              <a:gd name="adj" fmla="val 208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5886450" y="707457"/>
            <a:ext cx="1123950" cy="830981"/>
          </a:xfrm>
          <a:prstGeom prst="parallelogram">
            <a:avLst>
              <a:gd name="adj" fmla="val 26641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76400" y="247660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reference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251316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deformation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47800" y="1066800"/>
            <a:ext cx="685800" cy="13026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1066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743450" y="1066800"/>
            <a:ext cx="990600" cy="13106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98983" y="104549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’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147316"/>
              </p:ext>
            </p:extLst>
          </p:nvPr>
        </p:nvGraphicFramePr>
        <p:xfrm>
          <a:off x="1371748" y="2967832"/>
          <a:ext cx="5638652" cy="219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24" name="Equation" r:id="rId3" imgW="3657600" imgH="1422360" progId="Equation.DSMT4">
                  <p:embed/>
                </p:oleObj>
              </mc:Choice>
              <mc:Fallback>
                <p:oleObj name="Equation" r:id="rId3" imgW="365760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748" y="2967832"/>
                        <a:ext cx="5638652" cy="2192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27437"/>
              </p:ext>
            </p:extLst>
          </p:nvPr>
        </p:nvGraphicFramePr>
        <p:xfrm>
          <a:off x="1402169" y="5190220"/>
          <a:ext cx="3347357" cy="1348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25" name="Equation" r:id="rId5" imgW="2616120" imgH="1054080" progId="Equation.DSMT4">
                  <p:embed/>
                </p:oleObj>
              </mc:Choice>
              <mc:Fallback>
                <p:oleObj name="Equation" r:id="rId5" imgW="261612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2169" y="5190220"/>
                        <a:ext cx="3347357" cy="1348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84351"/>
              </p:ext>
            </p:extLst>
          </p:nvPr>
        </p:nvGraphicFramePr>
        <p:xfrm>
          <a:off x="6008016" y="4739898"/>
          <a:ext cx="2819400" cy="121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26" name="Equation" r:id="rId7" imgW="1180800" imgH="507960" progId="Equation.DSMT4">
                  <p:embed/>
                </p:oleObj>
              </mc:Choice>
              <mc:Fallback>
                <p:oleObj name="Equation" r:id="rId7" imgW="1180800" imgH="5079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8016" y="4739898"/>
                        <a:ext cx="2819400" cy="1212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6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Deformation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1219200"/>
            <a:ext cx="1828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953000" y="1295400"/>
            <a:ext cx="2133600" cy="12192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59203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2590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a’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1676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b’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421707"/>
              </p:ext>
            </p:extLst>
          </p:nvPr>
        </p:nvGraphicFramePr>
        <p:xfrm>
          <a:off x="762000" y="2933667"/>
          <a:ext cx="7272991" cy="371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71" name="Equation" r:id="rId3" imgW="6210000" imgH="3174840" progId="Equation.DSMT4">
                  <p:embed/>
                </p:oleObj>
              </mc:Choice>
              <mc:Fallback>
                <p:oleObj name="Equation" r:id="rId3" imgW="6210000" imgH="317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933667"/>
                        <a:ext cx="7272991" cy="371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c 12"/>
          <p:cNvSpPr/>
          <p:nvPr/>
        </p:nvSpPr>
        <p:spPr>
          <a:xfrm>
            <a:off x="1011866" y="2099932"/>
            <a:ext cx="685800" cy="83373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800600" y="2214265"/>
            <a:ext cx="457200" cy="68133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12864" y="1920832"/>
            <a:ext cx="51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sz="2400" b="1" dirty="0" smtClean="0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8655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507" y="21223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Elastic stress tensor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18048"/>
              </p:ext>
            </p:extLst>
          </p:nvPr>
        </p:nvGraphicFramePr>
        <p:xfrm>
          <a:off x="99166" y="762000"/>
          <a:ext cx="9044834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9" name="Equation" r:id="rId3" imgW="5879880" imgH="2197080" progId="Equation.DSMT4">
                  <p:embed/>
                </p:oleObj>
              </mc:Choice>
              <mc:Fallback>
                <p:oleObj name="Equation" r:id="rId3" imgW="5879880" imgH="2197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166" y="762000"/>
                        <a:ext cx="9044834" cy="337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2507" y="212234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Elastic stress tensor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862288"/>
              </p:ext>
            </p:extLst>
          </p:nvPr>
        </p:nvGraphicFramePr>
        <p:xfrm>
          <a:off x="1066800" y="1016398"/>
          <a:ext cx="5826446" cy="92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3" name="Equation" r:id="rId3" imgW="2171520" imgH="342720" progId="Equation.DSMT4">
                  <p:embed/>
                </p:oleObj>
              </mc:Choice>
              <mc:Fallback>
                <p:oleObj name="Equation" r:id="rId3" imgW="2171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1016398"/>
                        <a:ext cx="5826446" cy="92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51278"/>
              </p:ext>
            </p:extLst>
          </p:nvPr>
        </p:nvGraphicFramePr>
        <p:xfrm>
          <a:off x="244475" y="2514600"/>
          <a:ext cx="88820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4" name="Equation" r:id="rId5" imgW="5626080" imgH="2298600" progId="Equation.DSMT4">
                  <p:embed/>
                </p:oleObj>
              </mc:Choice>
              <mc:Fallback>
                <p:oleObj name="Equation" r:id="rId5" imgW="5626080" imgH="229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475" y="2514600"/>
                        <a:ext cx="8882063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4267200" y="3200400"/>
            <a:ext cx="533400" cy="11430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870976"/>
              </p:ext>
            </p:extLst>
          </p:nvPr>
        </p:nvGraphicFramePr>
        <p:xfrm>
          <a:off x="4343400" y="3777850"/>
          <a:ext cx="4293635" cy="96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35" name="Equation" r:id="rId7" imgW="2768400" imgH="622080" progId="Equation.DSMT4">
                  <p:embed/>
                </p:oleObj>
              </mc:Choice>
              <mc:Fallback>
                <p:oleObj name="Equation" r:id="rId7" imgW="27684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400" y="3777850"/>
                        <a:ext cx="4293635" cy="96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4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24916</TotalTime>
  <Words>654</Words>
  <Application>Microsoft Office PowerPoint</Application>
  <PresentationFormat>On-screen Show (4:3)</PresentationFormat>
  <Paragraphs>208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Symbol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1178</cp:revision>
  <cp:lastPrinted>2018-11-19T04:41:15Z</cp:lastPrinted>
  <dcterms:created xsi:type="dcterms:W3CDTF">2012-01-10T18:32:24Z</dcterms:created>
  <dcterms:modified xsi:type="dcterms:W3CDTF">2018-11-19T04:42:34Z</dcterms:modified>
</cp:coreProperties>
</file>